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style2.xml" ContentType="application/vnd.ms-office.chartstyle+xml"/>
  <Override PartName="/ppt/charts/colors2.xml" ContentType="application/vnd.ms-office.chartcolorstyle+xml"/>
  <Override PartName="/ppt/charts/chart9.xml" ContentType="application/vnd.openxmlformats-officedocument.drawingml.chart+xml"/>
  <Override PartName="/ppt/charts/style3.xml" ContentType="application/vnd.ms-office.chartstyle+xml"/>
  <Override PartName="/ppt/charts/colors3.xml" ContentType="application/vnd.ms-office.chartcolorstyle+xml"/>
  <Override PartName="/ppt/charts/chart10.xml" ContentType="application/vnd.openxmlformats-officedocument.drawingml.chart+xml"/>
  <Override PartName="/ppt/charts/style4.xml" ContentType="application/vnd.ms-office.chartstyle+xml"/>
  <Override PartName="/ppt/charts/colors4.xml" ContentType="application/vnd.ms-office.chartcolorstyle+xml"/>
  <Override PartName="/ppt/charts/chart11.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2"/>
  </p:notesMasterIdLst>
  <p:sldIdLst>
    <p:sldId id="375" r:id="rId2"/>
    <p:sldId id="322" r:id="rId3"/>
    <p:sldId id="323" r:id="rId4"/>
    <p:sldId id="324" r:id="rId5"/>
    <p:sldId id="325" r:id="rId6"/>
    <p:sldId id="326" r:id="rId7"/>
    <p:sldId id="368" r:id="rId8"/>
    <p:sldId id="369" r:id="rId9"/>
    <p:sldId id="370" r:id="rId10"/>
    <p:sldId id="327" r:id="rId11"/>
    <p:sldId id="328" r:id="rId12"/>
    <p:sldId id="329" r:id="rId13"/>
    <p:sldId id="330" r:id="rId14"/>
    <p:sldId id="331" r:id="rId15"/>
    <p:sldId id="332" r:id="rId16"/>
    <p:sldId id="333" r:id="rId17"/>
    <p:sldId id="334" r:id="rId18"/>
    <p:sldId id="335" r:id="rId19"/>
    <p:sldId id="336" r:id="rId20"/>
    <p:sldId id="337" r:id="rId21"/>
    <p:sldId id="340" r:id="rId22"/>
    <p:sldId id="341" r:id="rId23"/>
    <p:sldId id="344" r:id="rId24"/>
    <p:sldId id="371" r:id="rId25"/>
    <p:sldId id="345" r:id="rId26"/>
    <p:sldId id="346" r:id="rId27"/>
    <p:sldId id="347" r:id="rId28"/>
    <p:sldId id="348" r:id="rId29"/>
    <p:sldId id="349" r:id="rId30"/>
    <p:sldId id="367" r:id="rId31"/>
    <p:sldId id="350" r:id="rId32"/>
    <p:sldId id="351" r:id="rId33"/>
    <p:sldId id="353" r:id="rId34"/>
    <p:sldId id="355" r:id="rId35"/>
    <p:sldId id="377" r:id="rId36"/>
    <p:sldId id="354" r:id="rId37"/>
    <p:sldId id="372" r:id="rId38"/>
    <p:sldId id="373" r:id="rId39"/>
    <p:sldId id="357" r:id="rId40"/>
    <p:sldId id="358" r:id="rId41"/>
    <p:sldId id="359" r:id="rId42"/>
    <p:sldId id="360" r:id="rId43"/>
    <p:sldId id="374" r:id="rId44"/>
    <p:sldId id="361" r:id="rId45"/>
    <p:sldId id="362" r:id="rId46"/>
    <p:sldId id="363" r:id="rId47"/>
    <p:sldId id="378" r:id="rId48"/>
    <p:sldId id="364" r:id="rId49"/>
    <p:sldId id="365" r:id="rId50"/>
    <p:sldId id="37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401" userDrawn="1">
          <p15:clr>
            <a:srgbClr val="A4A3A4"/>
          </p15:clr>
        </p15:guide>
        <p15:guide id="3" orient="horz" pos="261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omas Kipišas" initials="TK" lastIdx="1" clrIdx="0">
    <p:extLst>
      <p:ext uri="{19B8F6BF-5375-455C-9EA6-DF929625EA0E}">
        <p15:presenceInfo xmlns:p15="http://schemas.microsoft.com/office/powerpoint/2012/main" userId="S::VRT010131@sb.lt::f41b5f94-2d76-4360-8911-c242ec44ab2e" providerId="AD"/>
      </p:ext>
    </p:extLst>
  </p:cmAuthor>
  <p:cmAuthor id="2" name="Tomas Varenbergas" initials="TV" lastIdx="1" clrIdx="1">
    <p:extLst>
      <p:ext uri="{19B8F6BF-5375-455C-9EA6-DF929625EA0E}">
        <p15:presenceInfo xmlns:p15="http://schemas.microsoft.com/office/powerpoint/2012/main" userId="S-1-5-21-1196793526-4184418931-2100066485-23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DBE1"/>
    <a:srgbClr val="E7DDD1"/>
    <a:srgbClr val="D8D8D8"/>
    <a:srgbClr val="E9F6FF"/>
    <a:srgbClr val="002C63"/>
    <a:srgbClr val="1F9848"/>
    <a:srgbClr val="A8BBE0"/>
    <a:srgbClr val="7886BA"/>
    <a:srgbClr val="CBCBCB"/>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86385"/>
  </p:normalViewPr>
  <p:slideViewPr>
    <p:cSldViewPr snapToGrid="0" snapToObjects="1">
      <p:cViewPr varScale="1">
        <p:scale>
          <a:sx n="74" d="100"/>
          <a:sy n="74" d="100"/>
        </p:scale>
        <p:origin x="582" y="60"/>
      </p:cViewPr>
      <p:guideLst>
        <p:guide pos="7401"/>
        <p:guide orient="horz" pos="2614"/>
      </p:guideLst>
    </p:cSldViewPr>
  </p:slideViewPr>
  <p:outlineViewPr>
    <p:cViewPr>
      <p:scale>
        <a:sx n="33" d="100"/>
        <a:sy n="33" d="100"/>
      </p:scale>
      <p:origin x="0" y="-260240"/>
    </p:cViewPr>
  </p:outlineViewPr>
  <p:notesTextViewPr>
    <p:cViewPr>
      <p:scale>
        <a:sx n="1" d="1"/>
        <a:sy n="1" d="1"/>
      </p:scale>
      <p:origin x="0" y="0"/>
    </p:cViewPr>
  </p:notesTextViewPr>
  <p:notesViewPr>
    <p:cSldViewPr snapToGrid="0" snapToObjects="1">
      <p:cViewPr varScale="1">
        <p:scale>
          <a:sx n="118" d="100"/>
          <a:sy n="118" d="100"/>
        </p:scale>
        <p:origin x="2992" y="21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vrt010131\Desktop\InMedica\FA%202016-2019%20III%20ketv.%20conso.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192.168.10.10\home%20folders$\rokgraa\BSGF\Deal'ai\InMedica\Healthcare%20market\Healtchare%20data%20-%20August%202019.xlsx" TargetMode="External"/></Relationships>
</file>

<file path=ppt/charts/_rels/chart8.xml.rels><?xml version="1.0" encoding="UTF-8" standalone="yes"?>
<Relationships xmlns="http://schemas.openxmlformats.org/package/2006/relationships"><Relationship Id="rId3" Type="http://schemas.openxmlformats.org/officeDocument/2006/relationships/oleObject" Target="file:///C:\Users\vrt010131\Desktop\InMedica\FA%202016-2019%20III%20ketv.%20conso.xlsx" TargetMode="External"/><Relationship Id="rId2" Type="http://schemas.microsoft.com/office/2011/relationships/chartColorStyle" Target="colors2.xml"/><Relationship Id="rId1" Type="http://schemas.microsoft.com/office/2011/relationships/chartStyle" Target="style2.xml"/></Relationships>
</file>

<file path=ppt/charts/_rels/chart9.xml.rels><?xml version="1.0" encoding="UTF-8" standalone="yes"?>
<Relationships xmlns="http://schemas.openxmlformats.org/package/2006/relationships"><Relationship Id="rId3" Type="http://schemas.openxmlformats.org/officeDocument/2006/relationships/oleObject" Target="file:///C:\Users\vrt010131\Desktop\InMedica\FA%202016-2019%20III%20ketv.%20conso.xlsx" TargetMode="External"/><Relationship Id="rId2" Type="http://schemas.microsoft.com/office/2011/relationships/chartColorStyle" Target="colors3.xml"/><Relationship Id="rId1" Type="http://schemas.microsoft.com/office/2011/relationships/chartStyle" Target="style3.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vrt010131\Desktop\InMedica\FA%202016-2019%20III%20ketv.%20conso.xlsx" TargetMode="External"/><Relationship Id="rId2" Type="http://schemas.microsoft.com/office/2011/relationships/chartColorStyle" Target="colors4.xml"/><Relationship Id="rId1" Type="http://schemas.microsoft.com/office/2011/relationships/chartStyle" Target="style4.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vrt010131\Desktop\InMedica\FA%202016-2019%20III%20ketv.%20conso.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percentStacked"/>
        <c:varyColors val="0"/>
        <c:ser>
          <c:idx val="0"/>
          <c:order val="0"/>
          <c:tx>
            <c:strRef>
              <c:f>'FA 2016-2019IIIket.'!$T$5</c:f>
              <c:strCache>
                <c:ptCount val="1"/>
                <c:pt idx="0">
                  <c:v>2017</c:v>
                </c:pt>
              </c:strCache>
            </c:strRef>
          </c:tx>
          <c:spPr>
            <a:solidFill>
              <a:schemeClr val="accent3">
                <a:lumMod val="10000"/>
                <a:lumOff val="9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2016-2019IIIket.'!$S$6:$S$8</c:f>
              <c:strCache>
                <c:ptCount val="3"/>
                <c:pt idx="0">
                  <c:v>Grynasis pelnas</c:v>
                </c:pt>
                <c:pt idx="1">
                  <c:v>EBITDA</c:v>
                </c:pt>
                <c:pt idx="2">
                  <c:v>Pajamos</c:v>
                </c:pt>
              </c:strCache>
            </c:strRef>
          </c:cat>
          <c:val>
            <c:numRef>
              <c:f>'FA 2016-2019IIIket.'!$T$6:$T$8</c:f>
              <c:numCache>
                <c:formatCode>#,##0;\(#,##0\);\-</c:formatCode>
                <c:ptCount val="3"/>
                <c:pt idx="0" formatCode="#,##0;\-#,##0;\-">
                  <c:v>-63.673000000000002</c:v>
                </c:pt>
                <c:pt idx="1">
                  <c:v>668.80680000000007</c:v>
                </c:pt>
                <c:pt idx="2" formatCode="#,##0;\-#,##0;\-">
                  <c:v>6935.0624400000006</c:v>
                </c:pt>
              </c:numCache>
            </c:numRef>
          </c:val>
          <c:extLst>
            <c:ext xmlns:c16="http://schemas.microsoft.com/office/drawing/2014/chart" uri="{C3380CC4-5D6E-409C-BE32-E72D297353CC}">
              <c16:uniqueId val="{00000000-2B3E-4775-A2BF-DA37003F2EF8}"/>
            </c:ext>
          </c:extLst>
        </c:ser>
        <c:ser>
          <c:idx val="1"/>
          <c:order val="1"/>
          <c:tx>
            <c:strRef>
              <c:f>'FA 2016-2019IIIket.'!$U$5</c:f>
              <c:strCache>
                <c:ptCount val="1"/>
                <c:pt idx="0">
                  <c:v>2018</c:v>
                </c:pt>
              </c:strCache>
            </c:strRef>
          </c:tx>
          <c:spPr>
            <a:solidFill>
              <a:schemeClr val="accent2">
                <a:lumMod val="20000"/>
                <a:lumOff val="8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2016-2019IIIket.'!$S$6:$S$8</c:f>
              <c:strCache>
                <c:ptCount val="3"/>
                <c:pt idx="0">
                  <c:v>Grynasis pelnas</c:v>
                </c:pt>
                <c:pt idx="1">
                  <c:v>EBITDA</c:v>
                </c:pt>
                <c:pt idx="2">
                  <c:v>Pajamos</c:v>
                </c:pt>
              </c:strCache>
            </c:strRef>
          </c:cat>
          <c:val>
            <c:numRef>
              <c:f>'FA 2016-2019IIIket.'!$U$6:$U$8</c:f>
              <c:numCache>
                <c:formatCode>#,##0;\(#,##0\);\-</c:formatCode>
                <c:ptCount val="3"/>
                <c:pt idx="0" formatCode="#,##0;\-#,##0;\-">
                  <c:v>152.43899999999999</c:v>
                </c:pt>
                <c:pt idx="1">
                  <c:v>1004.3085074999999</c:v>
                </c:pt>
                <c:pt idx="2" formatCode="#,##0;\-#,##0;\-">
                  <c:v>9173.8501199999992</c:v>
                </c:pt>
              </c:numCache>
            </c:numRef>
          </c:val>
          <c:extLst>
            <c:ext xmlns:c16="http://schemas.microsoft.com/office/drawing/2014/chart" uri="{C3380CC4-5D6E-409C-BE32-E72D297353CC}">
              <c16:uniqueId val="{00000001-2B3E-4775-A2BF-DA37003F2EF8}"/>
            </c:ext>
          </c:extLst>
        </c:ser>
        <c:ser>
          <c:idx val="2"/>
          <c:order val="2"/>
          <c:tx>
            <c:strRef>
              <c:f>'FA 2016-2019IIIket.'!$V$5</c:f>
              <c:strCache>
                <c:ptCount val="1"/>
                <c:pt idx="0">
                  <c:v>2019P</c:v>
                </c:pt>
              </c:strCache>
            </c:strRef>
          </c:tx>
          <c:spPr>
            <a:solidFill>
              <a:srgbClr val="E7DDD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2016-2019IIIket.'!$S$6:$S$8</c:f>
              <c:strCache>
                <c:ptCount val="3"/>
                <c:pt idx="0">
                  <c:v>Grynasis pelnas</c:v>
                </c:pt>
                <c:pt idx="1">
                  <c:v>EBITDA</c:v>
                </c:pt>
                <c:pt idx="2">
                  <c:v>Pajamos</c:v>
                </c:pt>
              </c:strCache>
            </c:strRef>
          </c:cat>
          <c:val>
            <c:numRef>
              <c:f>'FA 2016-2019IIIket.'!$V$6:$V$8</c:f>
              <c:numCache>
                <c:formatCode>#,##0;\(#,##0\);\-</c:formatCode>
                <c:ptCount val="3"/>
                <c:pt idx="0" formatCode="#,##0;\-#,##0;\-">
                  <c:v>500</c:v>
                </c:pt>
                <c:pt idx="1">
                  <c:v>1700</c:v>
                </c:pt>
                <c:pt idx="2" formatCode="#,##0;\-#,##0;\-">
                  <c:v>12259</c:v>
                </c:pt>
              </c:numCache>
            </c:numRef>
          </c:val>
          <c:extLst>
            <c:ext xmlns:c16="http://schemas.microsoft.com/office/drawing/2014/chart" uri="{C3380CC4-5D6E-409C-BE32-E72D297353CC}">
              <c16:uniqueId val="{00000002-2B3E-4775-A2BF-DA37003F2EF8}"/>
            </c:ext>
          </c:extLst>
        </c:ser>
        <c:dLbls>
          <c:showLegendKey val="0"/>
          <c:showVal val="0"/>
          <c:showCatName val="0"/>
          <c:showSerName val="0"/>
          <c:showPercent val="0"/>
          <c:showBubbleSize val="0"/>
        </c:dLbls>
        <c:gapWidth val="25"/>
        <c:overlap val="100"/>
        <c:axId val="406272272"/>
        <c:axId val="406269648"/>
      </c:barChart>
      <c:catAx>
        <c:axId val="406272272"/>
        <c:scaling>
          <c:orientation val="minMax"/>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lt-LT" sz="12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406269648"/>
        <c:crosses val="autoZero"/>
        <c:auto val="1"/>
        <c:lblAlgn val="ctr"/>
        <c:lblOffset val="100"/>
        <c:noMultiLvlLbl val="0"/>
      </c:catAx>
      <c:valAx>
        <c:axId val="406269648"/>
        <c:scaling>
          <c:orientation val="minMax"/>
        </c:scaling>
        <c:delete val="1"/>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dirty="0"/>
                  <a:t>Tūkst. Eur</a:t>
                </a:r>
              </a:p>
            </c:rich>
          </c:tx>
          <c:layout>
            <c:manualLayout>
              <c:xMode val="edge"/>
              <c:yMode val="edge"/>
              <c:x val="0.45485112071898354"/>
              <c:y val="0.7311153770355394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lt-LT"/>
            </a:p>
          </c:txPr>
        </c:title>
        <c:numFmt formatCode="0%" sourceLinked="1"/>
        <c:majorTickMark val="none"/>
        <c:minorTickMark val="none"/>
        <c:tickLblPos val="nextTo"/>
        <c:crossAx val="406272272"/>
        <c:crosses val="autoZero"/>
        <c:crossBetween val="between"/>
      </c:valAx>
      <c:spPr>
        <a:noFill/>
        <a:ln>
          <a:noFill/>
        </a:ln>
        <a:effectLst/>
      </c:spPr>
    </c:plotArea>
    <c:legend>
      <c:legendPos val="r"/>
      <c:layout>
        <c:manualLayout>
          <c:xMode val="edge"/>
          <c:yMode val="edge"/>
          <c:x val="0.87847793864980339"/>
          <c:y val="0.13716944154507565"/>
          <c:w val="0.10523825642761528"/>
          <c:h val="0.58661306686714887"/>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GB" sz="1100" b="0" i="0" u="none" strike="noStrike" kern="1200" spc="0" baseline="0">
                <a:solidFill>
                  <a:schemeClr val="tx1"/>
                </a:solidFill>
                <a:latin typeface="Arial" panose="020B0604020202020204" pitchFamily="34" charset="0"/>
                <a:ea typeface="+mn-ea"/>
                <a:cs typeface="Arial" panose="020B0604020202020204" pitchFamily="34" charset="0"/>
              </a:defRPr>
            </a:pPr>
            <a:r>
              <a:rPr lang="lt-LT" sz="1100" dirty="0">
                <a:solidFill>
                  <a:schemeClr val="tx1"/>
                </a:solidFill>
                <a:latin typeface="Arial" panose="020B0604020202020204" pitchFamily="34" charset="0"/>
                <a:cs typeface="Arial" panose="020B0604020202020204" pitchFamily="34" charset="0"/>
              </a:rPr>
              <a:t>Gyventojų</a:t>
            </a:r>
            <a:r>
              <a:rPr lang="lt-LT" sz="1100" baseline="0" dirty="0">
                <a:solidFill>
                  <a:schemeClr val="tx1"/>
                </a:solidFill>
                <a:latin typeface="Arial" panose="020B0604020202020204" pitchFamily="34" charset="0"/>
                <a:cs typeface="Arial" panose="020B0604020202020204" pitchFamily="34" charset="0"/>
              </a:rPr>
              <a:t> dalis su gera arba labai gera sveikata (</a:t>
            </a:r>
            <a:r>
              <a:rPr lang="en-US" sz="1100" baseline="0" dirty="0">
                <a:solidFill>
                  <a:schemeClr val="tx1"/>
                </a:solidFill>
                <a:latin typeface="Arial" panose="020B0604020202020204" pitchFamily="34" charset="0"/>
                <a:cs typeface="Arial" panose="020B0604020202020204" pitchFamily="34" charset="0"/>
              </a:rPr>
              <a:t>%)</a:t>
            </a:r>
            <a:endParaRPr lang="lt-LT" sz="1100" dirty="0">
              <a:solidFill>
                <a:schemeClr val="tx1"/>
              </a:solidFill>
              <a:latin typeface="Arial" panose="020B0604020202020204" pitchFamily="34" charset="0"/>
              <a:cs typeface="Arial" panose="020B0604020202020204" pitchFamily="34" charset="0"/>
            </a:endParaRPr>
          </a:p>
        </c:rich>
      </c:tx>
      <c:overlay val="0"/>
      <c:spPr>
        <a:noFill/>
        <a:ln>
          <a:noFill/>
        </a:ln>
        <a:effectLst/>
      </c:spPr>
    </c:title>
    <c:autoTitleDeleted val="0"/>
    <c:plotArea>
      <c:layout>
        <c:manualLayout>
          <c:layoutTarget val="inner"/>
          <c:xMode val="edge"/>
          <c:yMode val="edge"/>
          <c:x val="9.2296198733598456E-2"/>
          <c:y val="0.18900043649061546"/>
          <c:w val="0.85533618097826547"/>
          <c:h val="0.60841361438288133"/>
        </c:manualLayout>
      </c:layout>
      <c:barChart>
        <c:barDir val="col"/>
        <c:grouping val="clustered"/>
        <c:varyColors val="0"/>
        <c:ser>
          <c:idx val="0"/>
          <c:order val="0"/>
          <c:spPr>
            <a:solidFill>
              <a:schemeClr val="accent2"/>
            </a:solidFill>
            <a:ln>
              <a:noFill/>
            </a:ln>
            <a:effectLst/>
          </c:spPr>
          <c:invertIfNegative val="0"/>
          <c:dPt>
            <c:idx val="15"/>
            <c:invertIfNegative val="0"/>
            <c:bubble3D val="0"/>
            <c:spPr>
              <a:solidFill>
                <a:schemeClr val="accent1"/>
              </a:solidFill>
              <a:ln>
                <a:noFill/>
              </a:ln>
              <a:effectLst/>
            </c:spPr>
            <c:extLst>
              <c:ext xmlns:c16="http://schemas.microsoft.com/office/drawing/2014/chart" uri="{C3380CC4-5D6E-409C-BE32-E72D297353CC}">
                <c16:uniqueId val="{00000001-29F5-4112-B48C-2E2B954BFC6B}"/>
              </c:ext>
            </c:extLst>
          </c:dPt>
          <c:dPt>
            <c:idx val="28"/>
            <c:invertIfNegative val="0"/>
            <c:bubble3D val="0"/>
            <c:spPr>
              <a:solidFill>
                <a:schemeClr val="accent6"/>
              </a:solidFill>
              <a:ln>
                <a:noFill/>
              </a:ln>
              <a:effectLst/>
            </c:spPr>
            <c:extLst>
              <c:ext xmlns:c16="http://schemas.microsoft.com/office/drawing/2014/chart" uri="{C3380CC4-5D6E-409C-BE32-E72D297353CC}">
                <c16:uniqueId val="{00000003-29F5-4112-B48C-2E2B954BFC6B}"/>
              </c:ext>
            </c:extLst>
          </c:dPt>
          <c:cat>
            <c:strRef>
              <c:f>Data!$O$8:$O$36</c:f>
              <c:strCache>
                <c:ptCount val="29"/>
                <c:pt idx="0">
                  <c:v>Airija</c:v>
                </c:pt>
                <c:pt idx="1">
                  <c:v>Kipras</c:v>
                </c:pt>
                <c:pt idx="2">
                  <c:v>Italija</c:v>
                </c:pt>
                <c:pt idx="3">
                  <c:v>Švedija</c:v>
                </c:pt>
                <c:pt idx="4">
                  <c:v>Nyderlandai</c:v>
                </c:pt>
                <c:pt idx="5">
                  <c:v>Malta</c:v>
                </c:pt>
                <c:pt idx="6">
                  <c:v>J. Karalystė</c:v>
                </c:pt>
                <c:pt idx="7">
                  <c:v>Belgija</c:v>
                </c:pt>
                <c:pt idx="8">
                  <c:v>Ispanija</c:v>
                </c:pt>
                <c:pt idx="9">
                  <c:v>Graikija</c:v>
                </c:pt>
                <c:pt idx="10">
                  <c:v>Danija</c:v>
                </c:pt>
                <c:pt idx="11">
                  <c:v>Liuksemburgas</c:v>
                </c:pt>
                <c:pt idx="12">
                  <c:v>Rumunija</c:v>
                </c:pt>
                <c:pt idx="13">
                  <c:v>Austrija</c:v>
                </c:pt>
                <c:pt idx="14">
                  <c:v>Suomija</c:v>
                </c:pt>
                <c:pt idx="15">
                  <c:v>ES-28</c:v>
                </c:pt>
                <c:pt idx="16">
                  <c:v>Prancūzija</c:v>
                </c:pt>
                <c:pt idx="17">
                  <c:v>Slovakija</c:v>
                </c:pt>
                <c:pt idx="18">
                  <c:v>Bulgarija</c:v>
                </c:pt>
                <c:pt idx="19">
                  <c:v>Vokietija</c:v>
                </c:pt>
                <c:pt idx="20">
                  <c:v>Slovėnija</c:v>
                </c:pt>
                <c:pt idx="21">
                  <c:v>Čekija</c:v>
                </c:pt>
                <c:pt idx="22">
                  <c:v>Kroatija</c:v>
                </c:pt>
                <c:pt idx="23">
                  <c:v>Vengrija</c:v>
                </c:pt>
                <c:pt idx="24">
                  <c:v>Lenkija</c:v>
                </c:pt>
                <c:pt idx="25">
                  <c:v>Estja</c:v>
                </c:pt>
                <c:pt idx="26">
                  <c:v>Portugalija</c:v>
                </c:pt>
                <c:pt idx="27">
                  <c:v>Latvija</c:v>
                </c:pt>
                <c:pt idx="28">
                  <c:v>Lietuva</c:v>
                </c:pt>
              </c:strCache>
            </c:strRef>
          </c:cat>
          <c:val>
            <c:numRef>
              <c:f>Data!$P$8:$P$36</c:f>
              <c:numCache>
                <c:formatCode>#,##0.0</c:formatCode>
                <c:ptCount val="29"/>
                <c:pt idx="0">
                  <c:v>83.2</c:v>
                </c:pt>
                <c:pt idx="1">
                  <c:v>78</c:v>
                </c:pt>
                <c:pt idx="2">
                  <c:v>77</c:v>
                </c:pt>
                <c:pt idx="3">
                  <c:v>76.5</c:v>
                </c:pt>
                <c:pt idx="4">
                  <c:v>76.099999999999994</c:v>
                </c:pt>
                <c:pt idx="5">
                  <c:v>75.2</c:v>
                </c:pt>
                <c:pt idx="6">
                  <c:v>74.8</c:v>
                </c:pt>
                <c:pt idx="7">
                  <c:v>74.400000000000006</c:v>
                </c:pt>
                <c:pt idx="8">
                  <c:v>74.2</c:v>
                </c:pt>
                <c:pt idx="9">
                  <c:v>74</c:v>
                </c:pt>
                <c:pt idx="10">
                  <c:v>71.2</c:v>
                </c:pt>
                <c:pt idx="11">
                  <c:v>71</c:v>
                </c:pt>
                <c:pt idx="12">
                  <c:v>70.900000000000006</c:v>
                </c:pt>
                <c:pt idx="13">
                  <c:v>70.3</c:v>
                </c:pt>
                <c:pt idx="14">
                  <c:v>70.099999999999994</c:v>
                </c:pt>
                <c:pt idx="15">
                  <c:v>69.7</c:v>
                </c:pt>
                <c:pt idx="16">
                  <c:v>67.400000000000006</c:v>
                </c:pt>
                <c:pt idx="17">
                  <c:v>67</c:v>
                </c:pt>
                <c:pt idx="18">
                  <c:v>66.5</c:v>
                </c:pt>
                <c:pt idx="19">
                  <c:v>65.400000000000006</c:v>
                </c:pt>
                <c:pt idx="20">
                  <c:v>65.3</c:v>
                </c:pt>
                <c:pt idx="21">
                  <c:v>61.8</c:v>
                </c:pt>
                <c:pt idx="22">
                  <c:v>60.5</c:v>
                </c:pt>
                <c:pt idx="23">
                  <c:v>59.1</c:v>
                </c:pt>
                <c:pt idx="24">
                  <c:v>58.8</c:v>
                </c:pt>
                <c:pt idx="25">
                  <c:v>52.5</c:v>
                </c:pt>
                <c:pt idx="26">
                  <c:v>48.8</c:v>
                </c:pt>
                <c:pt idx="27">
                  <c:v>44.2</c:v>
                </c:pt>
                <c:pt idx="28">
                  <c:v>43.7</c:v>
                </c:pt>
              </c:numCache>
            </c:numRef>
          </c:val>
          <c:extLst>
            <c:ext xmlns:c16="http://schemas.microsoft.com/office/drawing/2014/chart" uri="{C3380CC4-5D6E-409C-BE32-E72D297353CC}">
              <c16:uniqueId val="{00000004-29F5-4112-B48C-2E2B954BFC6B}"/>
            </c:ext>
          </c:extLst>
        </c:ser>
        <c:dLbls>
          <c:showLegendKey val="0"/>
          <c:showVal val="0"/>
          <c:showCatName val="0"/>
          <c:showSerName val="0"/>
          <c:showPercent val="0"/>
          <c:showBubbleSize val="0"/>
        </c:dLbls>
        <c:gapWidth val="219"/>
        <c:overlap val="-27"/>
        <c:axId val="148516224"/>
        <c:axId val="148546688"/>
      </c:barChart>
      <c:catAx>
        <c:axId val="148516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750" b="0" i="0" u="none" strike="noStrike" kern="1200" baseline="0">
                <a:solidFill>
                  <a:schemeClr val="tx1"/>
                </a:solidFill>
                <a:latin typeface="+mj-lt"/>
                <a:ea typeface="+mn-ea"/>
                <a:cs typeface="Arial" panose="020B0604020202020204" pitchFamily="34" charset="0"/>
              </a:defRPr>
            </a:pPr>
            <a:endParaRPr lang="lt-LT"/>
          </a:p>
        </c:txPr>
        <c:crossAx val="148546688"/>
        <c:crosses val="autoZero"/>
        <c:auto val="1"/>
        <c:lblAlgn val="ctr"/>
        <c:lblOffset val="100"/>
        <c:noMultiLvlLbl val="0"/>
      </c:catAx>
      <c:valAx>
        <c:axId val="14854668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4851622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lt-LT"/>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sz="1100" b="0"/>
            </a:pPr>
            <a:r>
              <a:rPr lang="en-US" sz="1100" b="0" noProof="1"/>
              <a:t>Vidutin</a:t>
            </a:r>
            <a:r>
              <a:rPr lang="lt-LT" sz="1100" b="0" dirty="0"/>
              <a:t>ė gyvenimo trukmė metais</a:t>
            </a:r>
          </a:p>
        </c:rich>
      </c:tx>
      <c:layout>
        <c:manualLayout>
          <c:xMode val="edge"/>
          <c:yMode val="edge"/>
          <c:x val="0.18873441004992095"/>
          <c:y val="3.9881103310642992E-2"/>
        </c:manualLayout>
      </c:layout>
      <c:overlay val="0"/>
      <c:spPr>
        <a:noFill/>
        <a:ln>
          <a:noFill/>
        </a:ln>
        <a:effectLst/>
      </c:spPr>
    </c:title>
    <c:autoTitleDeleted val="0"/>
    <c:plotArea>
      <c:layout>
        <c:manualLayout>
          <c:layoutTarget val="inner"/>
          <c:xMode val="edge"/>
          <c:yMode val="edge"/>
          <c:x val="0.10709185157211554"/>
          <c:y val="0.1842145059235557"/>
          <c:w val="0.85953020531981905"/>
          <c:h val="0.62229676550143143"/>
        </c:manualLayout>
      </c:layout>
      <c:barChart>
        <c:barDir val="col"/>
        <c:grouping val="clustered"/>
        <c:varyColors val="0"/>
        <c:ser>
          <c:idx val="0"/>
          <c:order val="0"/>
          <c:spPr>
            <a:solidFill>
              <a:schemeClr val="accent2"/>
            </a:solidFill>
            <a:ln>
              <a:noFill/>
            </a:ln>
            <a:effectLst/>
          </c:spPr>
          <c:invertIfNegative val="0"/>
          <c:dPt>
            <c:idx val="18"/>
            <c:invertIfNegative val="0"/>
            <c:bubble3D val="0"/>
            <c:spPr>
              <a:solidFill>
                <a:schemeClr val="accent1"/>
              </a:solidFill>
              <a:ln>
                <a:noFill/>
              </a:ln>
              <a:effectLst/>
            </c:spPr>
            <c:extLst>
              <c:ext xmlns:c16="http://schemas.microsoft.com/office/drawing/2014/chart" uri="{C3380CC4-5D6E-409C-BE32-E72D297353CC}">
                <c16:uniqueId val="{00000001-7369-4792-AB37-96A30562D851}"/>
              </c:ext>
            </c:extLst>
          </c:dPt>
          <c:dPt>
            <c:idx val="25"/>
            <c:invertIfNegative val="0"/>
            <c:bubble3D val="0"/>
            <c:spPr>
              <a:solidFill>
                <a:schemeClr val="accent6"/>
              </a:solidFill>
              <a:ln>
                <a:noFill/>
              </a:ln>
              <a:effectLst/>
            </c:spPr>
            <c:extLst>
              <c:ext xmlns:c16="http://schemas.microsoft.com/office/drawing/2014/chart" uri="{C3380CC4-5D6E-409C-BE32-E72D297353CC}">
                <c16:uniqueId val="{00000003-7369-4792-AB37-96A30562D851}"/>
              </c:ext>
            </c:extLst>
          </c:dPt>
          <c:cat>
            <c:strRef>
              <c:f>Data!$C$224:$C$252</c:f>
              <c:strCache>
                <c:ptCount val="29"/>
                <c:pt idx="0">
                  <c:v>Ispanija</c:v>
                </c:pt>
                <c:pt idx="1">
                  <c:v>Italija</c:v>
                </c:pt>
                <c:pt idx="2">
                  <c:v>Prancūzija</c:v>
                </c:pt>
                <c:pt idx="3">
                  <c:v>Švedija</c:v>
                </c:pt>
                <c:pt idx="4">
                  <c:v>Malta</c:v>
                </c:pt>
                <c:pt idx="5">
                  <c:v>Kipras</c:v>
                </c:pt>
                <c:pt idx="6">
                  <c:v>Airija</c:v>
                </c:pt>
                <c:pt idx="7">
                  <c:v>Liuksemburgas</c:v>
                </c:pt>
                <c:pt idx="8">
                  <c:v>Nyderlandai</c:v>
                </c:pt>
                <c:pt idx="9">
                  <c:v>Austrija</c:v>
                </c:pt>
                <c:pt idx="10">
                  <c:v>Suomija</c:v>
                </c:pt>
                <c:pt idx="11">
                  <c:v>Belgija</c:v>
                </c:pt>
                <c:pt idx="12">
                  <c:v>Portugalija</c:v>
                </c:pt>
                <c:pt idx="13">
                  <c:v>Graikija</c:v>
                </c:pt>
                <c:pt idx="14">
                  <c:v>J. Karalystė</c:v>
                </c:pt>
                <c:pt idx="15">
                  <c:v>Slovėnija</c:v>
                </c:pt>
                <c:pt idx="16">
                  <c:v>Danija</c:v>
                </c:pt>
                <c:pt idx="17">
                  <c:v>Vokietija</c:v>
                </c:pt>
                <c:pt idx="18">
                  <c:v>ES-28</c:v>
                </c:pt>
                <c:pt idx="19">
                  <c:v>Čekija</c:v>
                </c:pt>
                <c:pt idx="20">
                  <c:v>Estja</c:v>
                </c:pt>
                <c:pt idx="21">
                  <c:v>Kroatija</c:v>
                </c:pt>
                <c:pt idx="22">
                  <c:v>Lenkija</c:v>
                </c:pt>
                <c:pt idx="23">
                  <c:v>Slovakija</c:v>
                </c:pt>
                <c:pt idx="24">
                  <c:v>Vengrija</c:v>
                </c:pt>
                <c:pt idx="25">
                  <c:v>Lietuva</c:v>
                </c:pt>
                <c:pt idx="26">
                  <c:v>Rumunija</c:v>
                </c:pt>
                <c:pt idx="27">
                  <c:v>Latvija</c:v>
                </c:pt>
                <c:pt idx="28">
                  <c:v>Bulgarija</c:v>
                </c:pt>
              </c:strCache>
            </c:strRef>
          </c:cat>
          <c:val>
            <c:numRef>
              <c:f>Data!$M$224:$M$252</c:f>
              <c:numCache>
                <c:formatCode>#,##0.0</c:formatCode>
                <c:ptCount val="29"/>
                <c:pt idx="0">
                  <c:v>83.4</c:v>
                </c:pt>
                <c:pt idx="1">
                  <c:v>83.1</c:v>
                </c:pt>
                <c:pt idx="2">
                  <c:v>82.7</c:v>
                </c:pt>
                <c:pt idx="3">
                  <c:v>82.5</c:v>
                </c:pt>
                <c:pt idx="4">
                  <c:v>82.4</c:v>
                </c:pt>
                <c:pt idx="5">
                  <c:v>82.2</c:v>
                </c:pt>
                <c:pt idx="6">
                  <c:v>82.2</c:v>
                </c:pt>
                <c:pt idx="7">
                  <c:v>82.1</c:v>
                </c:pt>
                <c:pt idx="8">
                  <c:v>81.8</c:v>
                </c:pt>
                <c:pt idx="9">
                  <c:v>81.7</c:v>
                </c:pt>
                <c:pt idx="10">
                  <c:v>81.7</c:v>
                </c:pt>
                <c:pt idx="11">
                  <c:v>81.599999999999994</c:v>
                </c:pt>
                <c:pt idx="12">
                  <c:v>81.599999999999994</c:v>
                </c:pt>
                <c:pt idx="13">
                  <c:v>81.400000000000006</c:v>
                </c:pt>
                <c:pt idx="14">
                  <c:v>81.3</c:v>
                </c:pt>
                <c:pt idx="15">
                  <c:v>81.2</c:v>
                </c:pt>
                <c:pt idx="16">
                  <c:v>81.099999999999994</c:v>
                </c:pt>
                <c:pt idx="17">
                  <c:v>81.099999999999994</c:v>
                </c:pt>
                <c:pt idx="18">
                  <c:v>80.900000000000006</c:v>
                </c:pt>
                <c:pt idx="19">
                  <c:v>79.099999999999994</c:v>
                </c:pt>
                <c:pt idx="20">
                  <c:v>78.400000000000006</c:v>
                </c:pt>
                <c:pt idx="21">
                  <c:v>78</c:v>
                </c:pt>
                <c:pt idx="22">
                  <c:v>77.8</c:v>
                </c:pt>
                <c:pt idx="23">
                  <c:v>77.3</c:v>
                </c:pt>
                <c:pt idx="24">
                  <c:v>76</c:v>
                </c:pt>
                <c:pt idx="25">
                  <c:v>75.8</c:v>
                </c:pt>
                <c:pt idx="26">
                  <c:v>75.3</c:v>
                </c:pt>
                <c:pt idx="27">
                  <c:v>74.900000000000006</c:v>
                </c:pt>
                <c:pt idx="28">
                  <c:v>74.8</c:v>
                </c:pt>
              </c:numCache>
            </c:numRef>
          </c:val>
          <c:extLst>
            <c:ext xmlns:c16="http://schemas.microsoft.com/office/drawing/2014/chart" uri="{C3380CC4-5D6E-409C-BE32-E72D297353CC}">
              <c16:uniqueId val="{00000004-7369-4792-AB37-96A30562D851}"/>
            </c:ext>
          </c:extLst>
        </c:ser>
        <c:dLbls>
          <c:showLegendKey val="0"/>
          <c:showVal val="0"/>
          <c:showCatName val="0"/>
          <c:showSerName val="0"/>
          <c:showPercent val="0"/>
          <c:showBubbleSize val="0"/>
        </c:dLbls>
        <c:gapWidth val="219"/>
        <c:overlap val="-27"/>
        <c:axId val="148563072"/>
        <c:axId val="148564608"/>
      </c:barChart>
      <c:catAx>
        <c:axId val="1485630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sz="750">
                <a:latin typeface="+mj-lt"/>
              </a:defRPr>
            </a:pPr>
            <a:endParaRPr lang="lt-LT"/>
          </a:p>
        </c:txPr>
        <c:crossAx val="148564608"/>
        <c:crosses val="autoZero"/>
        <c:auto val="1"/>
        <c:lblAlgn val="ctr"/>
        <c:lblOffset val="100"/>
        <c:noMultiLvlLbl val="0"/>
      </c:catAx>
      <c:valAx>
        <c:axId val="1485646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vert="horz"/>
          <a:lstStyle/>
          <a:p>
            <a:pPr>
              <a:defRPr sz="800"/>
            </a:pPr>
            <a:endParaRPr lang="lt-LT"/>
          </a:p>
        </c:txPr>
        <c:crossAx val="14856307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latin typeface="Arial" panose="020B0604020202020204" pitchFamily="34" charset="0"/>
          <a:cs typeface="Arial" panose="020B0604020202020204" pitchFamily="34" charset="0"/>
        </a:defRPr>
      </a:pPr>
      <a:endParaRPr lang="lt-LT"/>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en-GB" sz="11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100">
                <a:solidFill>
                  <a:schemeClr val="tx1"/>
                </a:solidFill>
                <a:latin typeface="Arial" panose="020B0604020202020204" pitchFamily="34" charset="0"/>
                <a:cs typeface="Arial" panose="020B0604020202020204" pitchFamily="34" charset="0"/>
              </a:rPr>
              <a:t>BVP dali</a:t>
            </a:r>
            <a:r>
              <a:rPr lang="lt-LT" sz="1100">
                <a:solidFill>
                  <a:schemeClr val="tx1"/>
                </a:solidFill>
                <a:latin typeface="Arial" panose="020B0604020202020204" pitchFamily="34" charset="0"/>
                <a:cs typeface="Arial" panose="020B0604020202020204" pitchFamily="34" charset="0"/>
              </a:rPr>
              <a:t>s</a:t>
            </a:r>
            <a:r>
              <a:rPr lang="en-US" sz="1100">
                <a:solidFill>
                  <a:schemeClr val="tx1"/>
                </a:solidFill>
                <a:latin typeface="Arial" panose="020B0604020202020204" pitchFamily="34" charset="0"/>
                <a:cs typeface="Arial" panose="020B0604020202020204" pitchFamily="34" charset="0"/>
              </a:rPr>
              <a:t> skiriama sveikatos apsaugai (%)</a:t>
            </a:r>
            <a:endParaRPr lang="lt-LT" sz="1100">
              <a:solidFill>
                <a:schemeClr val="tx1"/>
              </a:solidFill>
              <a:latin typeface="Arial" panose="020B0604020202020204" pitchFamily="34" charset="0"/>
              <a:cs typeface="Arial" panose="020B0604020202020204" pitchFamily="34" charset="0"/>
            </a:endParaRPr>
          </a:p>
        </c:rich>
      </c:tx>
      <c:layout>
        <c:manualLayout>
          <c:xMode val="edge"/>
          <c:yMode val="edge"/>
          <c:x val="0.17244179379627622"/>
          <c:y val="2.5592559267647651E-2"/>
        </c:manualLayout>
      </c:layout>
      <c:overlay val="0"/>
      <c:spPr>
        <a:noFill/>
        <a:ln>
          <a:noFill/>
        </a:ln>
        <a:effectLst/>
      </c:spPr>
    </c:title>
    <c:autoTitleDeleted val="0"/>
    <c:plotArea>
      <c:layout>
        <c:manualLayout>
          <c:layoutTarget val="inner"/>
          <c:xMode val="edge"/>
          <c:yMode val="edge"/>
          <c:x val="0.11583020128774676"/>
          <c:y val="0.18179834133566128"/>
          <c:w val="0.83239402285635278"/>
          <c:h val="0.61849964084039921"/>
        </c:manualLayout>
      </c:layout>
      <c:barChart>
        <c:barDir val="col"/>
        <c:grouping val="clustered"/>
        <c:varyColors val="0"/>
        <c:ser>
          <c:idx val="0"/>
          <c:order val="0"/>
          <c:spPr>
            <a:solidFill>
              <a:schemeClr val="accent2"/>
            </a:solidFill>
            <a:ln>
              <a:noFill/>
            </a:ln>
            <a:effectLst/>
          </c:spPr>
          <c:invertIfNegative val="0"/>
          <c:dPt>
            <c:idx val="22"/>
            <c:invertIfNegative val="0"/>
            <c:bubble3D val="0"/>
            <c:spPr>
              <a:solidFill>
                <a:schemeClr val="accent6"/>
              </a:solidFill>
              <a:ln>
                <a:noFill/>
              </a:ln>
              <a:effectLst/>
            </c:spPr>
            <c:extLst>
              <c:ext xmlns:c16="http://schemas.microsoft.com/office/drawing/2014/chart" uri="{C3380CC4-5D6E-409C-BE32-E72D297353CC}">
                <c16:uniqueId val="{00000001-CEFD-4446-9A38-CA65076DF48A}"/>
              </c:ext>
            </c:extLst>
          </c:dPt>
          <c:cat>
            <c:strRef>
              <c:f>Data!$C$112:$C$139</c:f>
              <c:strCache>
                <c:ptCount val="28"/>
                <c:pt idx="0">
                  <c:v>Prancūzija</c:v>
                </c:pt>
                <c:pt idx="1">
                  <c:v>Vokietija</c:v>
                </c:pt>
                <c:pt idx="2">
                  <c:v>Švedija</c:v>
                </c:pt>
                <c:pt idx="3">
                  <c:v>Austrija</c:v>
                </c:pt>
                <c:pt idx="4">
                  <c:v>Nyderlandai</c:v>
                </c:pt>
                <c:pt idx="5">
                  <c:v>Danija</c:v>
                </c:pt>
                <c:pt idx="6">
                  <c:v>Belgija</c:v>
                </c:pt>
                <c:pt idx="7">
                  <c:v>J. Karalystė</c:v>
                </c:pt>
                <c:pt idx="8">
                  <c:v>Suomija</c:v>
                </c:pt>
                <c:pt idx="9">
                  <c:v>Malta</c:v>
                </c:pt>
                <c:pt idx="10">
                  <c:v>Portugalija</c:v>
                </c:pt>
                <c:pt idx="11">
                  <c:v>Ispanija</c:v>
                </c:pt>
                <c:pt idx="12">
                  <c:v>Italija</c:v>
                </c:pt>
                <c:pt idx="13">
                  <c:v>Slovėnija</c:v>
                </c:pt>
                <c:pt idx="14">
                  <c:v>Graikija</c:v>
                </c:pt>
                <c:pt idx="15">
                  <c:v>Bulgarija</c:v>
                </c:pt>
                <c:pt idx="16">
                  <c:v>Airija</c:v>
                </c:pt>
                <c:pt idx="17">
                  <c:v>Kroatija</c:v>
                </c:pt>
                <c:pt idx="18">
                  <c:v>Čekija</c:v>
                </c:pt>
                <c:pt idx="19">
                  <c:v>Vengrija</c:v>
                </c:pt>
                <c:pt idx="20">
                  <c:v>Slovakija</c:v>
                </c:pt>
                <c:pt idx="21">
                  <c:v>Kipras</c:v>
                </c:pt>
                <c:pt idx="22">
                  <c:v>Lietuva</c:v>
                </c:pt>
                <c:pt idx="23">
                  <c:v>Lenkija</c:v>
                </c:pt>
                <c:pt idx="24">
                  <c:v>Estja</c:v>
                </c:pt>
                <c:pt idx="25">
                  <c:v>Latvija</c:v>
                </c:pt>
                <c:pt idx="26">
                  <c:v>Liuksemburgas</c:v>
                </c:pt>
                <c:pt idx="27">
                  <c:v>Rumunija</c:v>
                </c:pt>
              </c:strCache>
            </c:strRef>
          </c:cat>
          <c:val>
            <c:numRef>
              <c:f>Data!$D$112:$D$139</c:f>
              <c:numCache>
                <c:formatCode>#,##0.0</c:formatCode>
                <c:ptCount val="28"/>
                <c:pt idx="0">
                  <c:v>11.54</c:v>
                </c:pt>
                <c:pt idx="1">
                  <c:v>11.13</c:v>
                </c:pt>
                <c:pt idx="2">
                  <c:v>10.98</c:v>
                </c:pt>
                <c:pt idx="3">
                  <c:v>10.42</c:v>
                </c:pt>
                <c:pt idx="4">
                  <c:v>10.28</c:v>
                </c:pt>
                <c:pt idx="5">
                  <c:v>10.18</c:v>
                </c:pt>
                <c:pt idx="6">
                  <c:v>10.040000000000001</c:v>
                </c:pt>
                <c:pt idx="7">
                  <c:v>9.7000000000000011</c:v>
                </c:pt>
                <c:pt idx="8">
                  <c:v>9.49</c:v>
                </c:pt>
                <c:pt idx="9">
                  <c:v>9.33</c:v>
                </c:pt>
                <c:pt idx="10">
                  <c:v>9.0400000000000009</c:v>
                </c:pt>
                <c:pt idx="11">
                  <c:v>8.9700000000000006</c:v>
                </c:pt>
                <c:pt idx="12">
                  <c:v>8.8800000000000008</c:v>
                </c:pt>
                <c:pt idx="13">
                  <c:v>8.4700000000000006</c:v>
                </c:pt>
                <c:pt idx="14">
                  <c:v>8.2800000000000011</c:v>
                </c:pt>
                <c:pt idx="15">
                  <c:v>8.23</c:v>
                </c:pt>
                <c:pt idx="16">
                  <c:v>7.38</c:v>
                </c:pt>
                <c:pt idx="17">
                  <c:v>7.18</c:v>
                </c:pt>
                <c:pt idx="18">
                  <c:v>7.14</c:v>
                </c:pt>
                <c:pt idx="19">
                  <c:v>7.13</c:v>
                </c:pt>
                <c:pt idx="20">
                  <c:v>6.98</c:v>
                </c:pt>
                <c:pt idx="21">
                  <c:v>6.79</c:v>
                </c:pt>
                <c:pt idx="22">
                  <c:v>6.64</c:v>
                </c:pt>
                <c:pt idx="23">
                  <c:v>6.52</c:v>
                </c:pt>
                <c:pt idx="24">
                  <c:v>6.5</c:v>
                </c:pt>
                <c:pt idx="25">
                  <c:v>6.24</c:v>
                </c:pt>
                <c:pt idx="26">
                  <c:v>6.1599999999999975</c:v>
                </c:pt>
                <c:pt idx="27">
                  <c:v>4.99</c:v>
                </c:pt>
              </c:numCache>
            </c:numRef>
          </c:val>
          <c:extLst>
            <c:ext xmlns:c16="http://schemas.microsoft.com/office/drawing/2014/chart" uri="{C3380CC4-5D6E-409C-BE32-E72D297353CC}">
              <c16:uniqueId val="{00000002-CEFD-4446-9A38-CA65076DF48A}"/>
            </c:ext>
          </c:extLst>
        </c:ser>
        <c:dLbls>
          <c:showLegendKey val="0"/>
          <c:showVal val="0"/>
          <c:showCatName val="0"/>
          <c:showSerName val="0"/>
          <c:showPercent val="0"/>
          <c:showBubbleSize val="0"/>
        </c:dLbls>
        <c:gapWidth val="219"/>
        <c:overlap val="-27"/>
        <c:axId val="148834560"/>
        <c:axId val="148844544"/>
      </c:barChart>
      <c:catAx>
        <c:axId val="148834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750" b="0" i="0" u="none" strike="noStrike" kern="1200" baseline="0">
                <a:solidFill>
                  <a:schemeClr val="tx1"/>
                </a:solidFill>
                <a:latin typeface="+mj-lt"/>
                <a:ea typeface="+mn-ea"/>
                <a:cs typeface="Arial" panose="020B0604020202020204" pitchFamily="34" charset="0"/>
              </a:defRPr>
            </a:pPr>
            <a:endParaRPr lang="lt-LT"/>
          </a:p>
        </c:txPr>
        <c:crossAx val="148844544"/>
        <c:crosses val="autoZero"/>
        <c:auto val="1"/>
        <c:lblAlgn val="ctr"/>
        <c:lblOffset val="100"/>
        <c:noMultiLvlLbl val="0"/>
      </c:catAx>
      <c:valAx>
        <c:axId val="14884454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crossAx val="14883456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lt-LT"/>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en-GB" sz="1000" b="0" i="0" u="none" strike="noStrike" kern="1200" spc="0" baseline="0">
                <a:solidFill>
                  <a:schemeClr val="tx1"/>
                </a:solidFill>
                <a:latin typeface="Arial" panose="020B0604020202020204" pitchFamily="34" charset="0"/>
                <a:ea typeface="+mn-ea"/>
                <a:cs typeface="Arial" panose="020B0604020202020204" pitchFamily="34" charset="0"/>
              </a:defRPr>
            </a:pPr>
            <a:r>
              <a:rPr lang="lt-LT" sz="1000" dirty="0">
                <a:solidFill>
                  <a:schemeClr val="tx1"/>
                </a:solidFill>
                <a:latin typeface="Arial" panose="020B0604020202020204" pitchFamily="34" charset="0"/>
                <a:cs typeface="Arial" panose="020B0604020202020204" pitchFamily="34" charset="0"/>
              </a:rPr>
              <a:t>Išlaidos</a:t>
            </a:r>
            <a:r>
              <a:rPr lang="lt-LT" sz="1000" baseline="0" dirty="0">
                <a:solidFill>
                  <a:schemeClr val="tx1"/>
                </a:solidFill>
                <a:latin typeface="Arial" panose="020B0604020202020204" pitchFamily="34" charset="0"/>
                <a:cs typeface="Arial" panose="020B0604020202020204" pitchFamily="34" charset="0"/>
              </a:rPr>
              <a:t> sveikatos apsaugai Lietuvoje pagal tipą (mln. EUR)</a:t>
            </a:r>
            <a:endParaRPr lang="lt-LT" sz="1000" dirty="0">
              <a:solidFill>
                <a:schemeClr val="tx1"/>
              </a:solidFill>
              <a:latin typeface="Arial" panose="020B0604020202020204" pitchFamily="34" charset="0"/>
              <a:cs typeface="Arial" panose="020B0604020202020204" pitchFamily="34" charset="0"/>
            </a:endParaRPr>
          </a:p>
        </c:rich>
      </c:tx>
      <c:layout>
        <c:manualLayout>
          <c:xMode val="edge"/>
          <c:yMode val="edge"/>
          <c:x val="0.15187331358624587"/>
          <c:y val="4.7128181363768909E-2"/>
        </c:manualLayout>
      </c:layout>
      <c:overlay val="0"/>
      <c:spPr>
        <a:noFill/>
        <a:ln>
          <a:noFill/>
        </a:ln>
        <a:effectLst/>
      </c:spPr>
    </c:title>
    <c:autoTitleDeleted val="0"/>
    <c:plotArea>
      <c:layout>
        <c:manualLayout>
          <c:layoutTarget val="inner"/>
          <c:xMode val="edge"/>
          <c:yMode val="edge"/>
          <c:x val="0.1115783271420506"/>
          <c:y val="0.21576939363615036"/>
          <c:w val="0.86288231736470045"/>
          <c:h val="0.54460595070368822"/>
        </c:manualLayout>
      </c:layout>
      <c:barChart>
        <c:barDir val="col"/>
        <c:grouping val="stacked"/>
        <c:varyColors val="0"/>
        <c:ser>
          <c:idx val="0"/>
          <c:order val="0"/>
          <c:tx>
            <c:strRef>
              <c:f>Data!$C$147</c:f>
              <c:strCache>
                <c:ptCount val="1"/>
                <c:pt idx="0">
                  <c:v>Gydymas</c:v>
                </c:pt>
              </c:strCache>
            </c:strRef>
          </c:tx>
          <c:spPr>
            <a:solidFill>
              <a:schemeClr val="accent1"/>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Data!$D$147:$N$147</c:f>
              <c:numCache>
                <c:formatCode>#,##0.00</c:formatCode>
                <c:ptCount val="11"/>
                <c:pt idx="0">
                  <c:v>805.8</c:v>
                </c:pt>
                <c:pt idx="1">
                  <c:v>1005.93</c:v>
                </c:pt>
                <c:pt idx="2">
                  <c:v>960.47</c:v>
                </c:pt>
                <c:pt idx="3">
                  <c:v>931.66</c:v>
                </c:pt>
                <c:pt idx="4">
                  <c:v>1007.56</c:v>
                </c:pt>
                <c:pt idx="5">
                  <c:v>1004.15</c:v>
                </c:pt>
                <c:pt idx="6">
                  <c:v>1069.6799999999998</c:v>
                </c:pt>
                <c:pt idx="7">
                  <c:v>1089.97</c:v>
                </c:pt>
                <c:pt idx="8">
                  <c:v>1194.24</c:v>
                </c:pt>
                <c:pt idx="9">
                  <c:v>1302.82</c:v>
                </c:pt>
                <c:pt idx="10">
                  <c:v>1374.84</c:v>
                </c:pt>
              </c:numCache>
            </c:numRef>
          </c:val>
          <c:extLst>
            <c:ext xmlns:c16="http://schemas.microsoft.com/office/drawing/2014/chart" uri="{C3380CC4-5D6E-409C-BE32-E72D297353CC}">
              <c16:uniqueId val="{00000000-8AD7-46BB-B1FF-12E538F43601}"/>
            </c:ext>
          </c:extLst>
        </c:ser>
        <c:ser>
          <c:idx val="1"/>
          <c:order val="1"/>
          <c:tx>
            <c:strRef>
              <c:f>Data!$C$148</c:f>
              <c:strCache>
                <c:ptCount val="1"/>
                <c:pt idx="0">
                  <c:v>Reabilitacija</c:v>
                </c:pt>
              </c:strCache>
            </c:strRef>
          </c:tx>
          <c:spPr>
            <a:solidFill>
              <a:schemeClr val="accent2"/>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Data!$D$148:$N$148</c:f>
              <c:numCache>
                <c:formatCode>#,##0.00</c:formatCode>
                <c:ptCount val="11"/>
                <c:pt idx="0">
                  <c:v>69.55</c:v>
                </c:pt>
                <c:pt idx="1">
                  <c:v>73.42</c:v>
                </c:pt>
                <c:pt idx="2">
                  <c:v>68.790000000000006</c:v>
                </c:pt>
                <c:pt idx="3">
                  <c:v>63.720000000000013</c:v>
                </c:pt>
                <c:pt idx="4">
                  <c:v>85.81</c:v>
                </c:pt>
                <c:pt idx="5">
                  <c:v>93.88</c:v>
                </c:pt>
                <c:pt idx="6">
                  <c:v>66.900000000000006</c:v>
                </c:pt>
                <c:pt idx="7">
                  <c:v>66.45</c:v>
                </c:pt>
                <c:pt idx="8">
                  <c:v>68.92</c:v>
                </c:pt>
                <c:pt idx="9">
                  <c:v>67.069999999999993</c:v>
                </c:pt>
                <c:pt idx="10">
                  <c:v>79.34</c:v>
                </c:pt>
              </c:numCache>
            </c:numRef>
          </c:val>
          <c:extLst>
            <c:ext xmlns:c16="http://schemas.microsoft.com/office/drawing/2014/chart" uri="{C3380CC4-5D6E-409C-BE32-E72D297353CC}">
              <c16:uniqueId val="{00000001-8AD7-46BB-B1FF-12E538F43601}"/>
            </c:ext>
          </c:extLst>
        </c:ser>
        <c:ser>
          <c:idx val="2"/>
          <c:order val="2"/>
          <c:tx>
            <c:strRef>
              <c:f>Data!$C$149</c:f>
              <c:strCache>
                <c:ptCount val="1"/>
                <c:pt idx="0">
                  <c:v>Ilgalaikė priežiūra</c:v>
                </c:pt>
              </c:strCache>
            </c:strRef>
          </c:tx>
          <c:spPr>
            <a:solidFill>
              <a:schemeClr val="accent3"/>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Data!$D$149:$N$149</c:f>
              <c:numCache>
                <c:formatCode>#,##0.00</c:formatCode>
                <c:ptCount val="11"/>
                <c:pt idx="0">
                  <c:v>98.11999999999999</c:v>
                </c:pt>
                <c:pt idx="1">
                  <c:v>151.83000000000001</c:v>
                </c:pt>
                <c:pt idx="2">
                  <c:v>181.18</c:v>
                </c:pt>
                <c:pt idx="3">
                  <c:v>170.85000000000011</c:v>
                </c:pt>
                <c:pt idx="4">
                  <c:v>163.38000000000011</c:v>
                </c:pt>
                <c:pt idx="5">
                  <c:v>160.35000000000011</c:v>
                </c:pt>
                <c:pt idx="6">
                  <c:v>163.30000000000001</c:v>
                </c:pt>
                <c:pt idx="7">
                  <c:v>198.4</c:v>
                </c:pt>
                <c:pt idx="8">
                  <c:v>210.23999999999998</c:v>
                </c:pt>
                <c:pt idx="9">
                  <c:v>215.79</c:v>
                </c:pt>
                <c:pt idx="10">
                  <c:v>229.86</c:v>
                </c:pt>
              </c:numCache>
            </c:numRef>
          </c:val>
          <c:extLst>
            <c:ext xmlns:c16="http://schemas.microsoft.com/office/drawing/2014/chart" uri="{C3380CC4-5D6E-409C-BE32-E72D297353CC}">
              <c16:uniqueId val="{00000002-8AD7-46BB-B1FF-12E538F43601}"/>
            </c:ext>
          </c:extLst>
        </c:ser>
        <c:ser>
          <c:idx val="5"/>
          <c:order val="3"/>
          <c:tx>
            <c:strRef>
              <c:f>Data!$C$151</c:f>
              <c:strCache>
                <c:ptCount val="1"/>
                <c:pt idx="0">
                  <c:v>Prevencija</c:v>
                </c:pt>
              </c:strCache>
            </c:strRef>
          </c:tx>
          <c:spPr>
            <a:solidFill>
              <a:schemeClr val="accent6"/>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Data!$D$151:$N$151</c:f>
              <c:numCache>
                <c:formatCode>#,##0.00</c:formatCode>
                <c:ptCount val="11"/>
                <c:pt idx="0">
                  <c:v>35.450000000000003</c:v>
                </c:pt>
                <c:pt idx="1">
                  <c:v>25.7</c:v>
                </c:pt>
                <c:pt idx="2">
                  <c:v>23.22</c:v>
                </c:pt>
                <c:pt idx="3">
                  <c:v>17.77</c:v>
                </c:pt>
                <c:pt idx="4">
                  <c:v>25.36</c:v>
                </c:pt>
                <c:pt idx="5">
                  <c:v>23.919999999999987</c:v>
                </c:pt>
                <c:pt idx="6">
                  <c:v>28.759999999999987</c:v>
                </c:pt>
                <c:pt idx="7">
                  <c:v>41.59</c:v>
                </c:pt>
                <c:pt idx="8">
                  <c:v>46.89</c:v>
                </c:pt>
                <c:pt idx="9">
                  <c:v>52.690000000000012</c:v>
                </c:pt>
                <c:pt idx="10">
                  <c:v>59.13</c:v>
                </c:pt>
              </c:numCache>
            </c:numRef>
          </c:val>
          <c:extLst>
            <c:ext xmlns:c16="http://schemas.microsoft.com/office/drawing/2014/chart" uri="{C3380CC4-5D6E-409C-BE32-E72D297353CC}">
              <c16:uniqueId val="{00000003-8AD7-46BB-B1FF-12E538F43601}"/>
            </c:ext>
          </c:extLst>
        </c:ser>
        <c:ser>
          <c:idx val="4"/>
          <c:order val="4"/>
          <c:tx>
            <c:strRef>
              <c:f>Data!$C$150</c:f>
              <c:strCache>
                <c:ptCount val="1"/>
                <c:pt idx="0">
                  <c:v>Medicininės prekės</c:v>
                </c:pt>
              </c:strCache>
            </c:strRef>
          </c:tx>
          <c:spPr>
            <a:solidFill>
              <a:schemeClr val="accent5"/>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Data!$D$150:$N$150</c:f>
              <c:numCache>
                <c:formatCode>#,##0.00</c:formatCode>
                <c:ptCount val="11"/>
                <c:pt idx="0">
                  <c:v>534.19000000000005</c:v>
                </c:pt>
                <c:pt idx="1">
                  <c:v>609.28000000000043</c:v>
                </c:pt>
                <c:pt idx="2">
                  <c:v>587.57000000000005</c:v>
                </c:pt>
                <c:pt idx="3">
                  <c:v>575.65</c:v>
                </c:pt>
                <c:pt idx="4">
                  <c:v>589.69000000000005</c:v>
                </c:pt>
                <c:pt idx="5">
                  <c:v>667.47</c:v>
                </c:pt>
                <c:pt idx="6">
                  <c:v>666.5</c:v>
                </c:pt>
                <c:pt idx="7">
                  <c:v>703.31</c:v>
                </c:pt>
                <c:pt idx="8">
                  <c:v>728.01</c:v>
                </c:pt>
                <c:pt idx="9">
                  <c:v>772.01</c:v>
                </c:pt>
                <c:pt idx="10">
                  <c:v>791.62</c:v>
                </c:pt>
              </c:numCache>
            </c:numRef>
          </c:val>
          <c:extLst>
            <c:ext xmlns:c16="http://schemas.microsoft.com/office/drawing/2014/chart" uri="{C3380CC4-5D6E-409C-BE32-E72D297353CC}">
              <c16:uniqueId val="{00000004-8AD7-46BB-B1FF-12E538F43601}"/>
            </c:ext>
          </c:extLst>
        </c:ser>
        <c:ser>
          <c:idx val="6"/>
          <c:order val="5"/>
          <c:tx>
            <c:strRef>
              <c:f>Data!$C$152</c:f>
              <c:strCache>
                <c:ptCount val="1"/>
                <c:pt idx="0">
                  <c:v>Valdymo išlaidos</c:v>
                </c:pt>
              </c:strCache>
            </c:strRef>
          </c:tx>
          <c:spPr>
            <a:solidFill>
              <a:schemeClr val="accent1">
                <a:lumMod val="60000"/>
              </a:schemeClr>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Data!$D$152:$N$152</c:f>
              <c:numCache>
                <c:formatCode>#,##0.00</c:formatCode>
                <c:ptCount val="11"/>
                <c:pt idx="0">
                  <c:v>32.660000000000011</c:v>
                </c:pt>
                <c:pt idx="1">
                  <c:v>63.52</c:v>
                </c:pt>
                <c:pt idx="2">
                  <c:v>40.24</c:v>
                </c:pt>
                <c:pt idx="3">
                  <c:v>39.53</c:v>
                </c:pt>
                <c:pt idx="4">
                  <c:v>39.64</c:v>
                </c:pt>
                <c:pt idx="5">
                  <c:v>41.65</c:v>
                </c:pt>
                <c:pt idx="6">
                  <c:v>39.04</c:v>
                </c:pt>
                <c:pt idx="7">
                  <c:v>48.71</c:v>
                </c:pt>
                <c:pt idx="8">
                  <c:v>49.44</c:v>
                </c:pt>
                <c:pt idx="9">
                  <c:v>40.89</c:v>
                </c:pt>
                <c:pt idx="10">
                  <c:v>37.270000000000003</c:v>
                </c:pt>
              </c:numCache>
            </c:numRef>
          </c:val>
          <c:extLst>
            <c:ext xmlns:c16="http://schemas.microsoft.com/office/drawing/2014/chart" uri="{C3380CC4-5D6E-409C-BE32-E72D297353CC}">
              <c16:uniqueId val="{00000005-8AD7-46BB-B1FF-12E538F43601}"/>
            </c:ext>
          </c:extLst>
        </c:ser>
        <c:ser>
          <c:idx val="3"/>
          <c:order val="6"/>
          <c:tx>
            <c:strRef>
              <c:f>Data!$C$153</c:f>
              <c:strCache>
                <c:ptCount val="1"/>
                <c:pt idx="0">
                  <c:v>Kita</c:v>
                </c:pt>
              </c:strCache>
            </c:strRef>
          </c:tx>
          <c:spPr>
            <a:solidFill>
              <a:schemeClr val="accent4"/>
            </a:solidFill>
            <a:ln>
              <a:noFill/>
            </a:ln>
            <a:effectLst/>
          </c:spPr>
          <c:invertIfNegative val="0"/>
          <c:cat>
            <c:strRef>
              <c:f>Data!$D$145:$N$145</c:f>
              <c:strCache>
                <c:ptCount val="11"/>
                <c:pt idx="0">
                  <c:v>2007</c:v>
                </c:pt>
                <c:pt idx="1">
                  <c:v>2008</c:v>
                </c:pt>
                <c:pt idx="2">
                  <c:v>2009</c:v>
                </c:pt>
                <c:pt idx="3">
                  <c:v>2010</c:v>
                </c:pt>
                <c:pt idx="4">
                  <c:v>2011</c:v>
                </c:pt>
                <c:pt idx="5">
                  <c:v>2012</c:v>
                </c:pt>
                <c:pt idx="6">
                  <c:v>2013</c:v>
                </c:pt>
                <c:pt idx="7">
                  <c:v>2014</c:v>
                </c:pt>
                <c:pt idx="8">
                  <c:v>2015</c:v>
                </c:pt>
                <c:pt idx="9">
                  <c:v>2016</c:v>
                </c:pt>
                <c:pt idx="10">
                  <c:v>2017</c:v>
                </c:pt>
              </c:strCache>
            </c:strRef>
          </c:cat>
          <c:val>
            <c:numRef>
              <c:f>Data!$D$153:$N$153</c:f>
              <c:numCache>
                <c:formatCode>#,##0.00</c:formatCode>
                <c:ptCount val="11"/>
                <c:pt idx="0">
                  <c:v>96.51</c:v>
                </c:pt>
                <c:pt idx="1">
                  <c:v>126.07</c:v>
                </c:pt>
                <c:pt idx="2">
                  <c:v>119.77</c:v>
                </c:pt>
                <c:pt idx="3">
                  <c:v>111.22</c:v>
                </c:pt>
                <c:pt idx="4">
                  <c:v>120.34</c:v>
                </c:pt>
                <c:pt idx="5">
                  <c:v>105.43</c:v>
                </c:pt>
                <c:pt idx="6">
                  <c:v>112.35</c:v>
                </c:pt>
                <c:pt idx="7">
                  <c:v>117.16</c:v>
                </c:pt>
                <c:pt idx="8">
                  <c:v>126.14</c:v>
                </c:pt>
                <c:pt idx="9">
                  <c:v>130.08000000000001</c:v>
                </c:pt>
                <c:pt idx="10">
                  <c:v>152.4</c:v>
                </c:pt>
              </c:numCache>
            </c:numRef>
          </c:val>
          <c:extLst>
            <c:ext xmlns:c16="http://schemas.microsoft.com/office/drawing/2014/chart" uri="{C3380CC4-5D6E-409C-BE32-E72D297353CC}">
              <c16:uniqueId val="{00000006-8AD7-46BB-B1FF-12E538F43601}"/>
            </c:ext>
          </c:extLst>
        </c:ser>
        <c:dLbls>
          <c:showLegendKey val="0"/>
          <c:showVal val="0"/>
          <c:showCatName val="0"/>
          <c:showSerName val="0"/>
          <c:showPercent val="0"/>
          <c:showBubbleSize val="0"/>
        </c:dLbls>
        <c:gapWidth val="150"/>
        <c:overlap val="100"/>
        <c:axId val="148966784"/>
        <c:axId val="148972672"/>
      </c:barChart>
      <c:catAx>
        <c:axId val="148966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a:solidFill>
                  <a:schemeClr val="tx1"/>
                </a:solidFill>
                <a:latin typeface="+mn-lt"/>
                <a:ea typeface="+mn-ea"/>
                <a:cs typeface="+mn-cs"/>
              </a:defRPr>
            </a:pPr>
            <a:endParaRPr lang="lt-LT"/>
          </a:p>
        </c:txPr>
        <c:crossAx val="148972672"/>
        <c:crosses val="autoZero"/>
        <c:auto val="1"/>
        <c:lblAlgn val="ctr"/>
        <c:lblOffset val="100"/>
        <c:noMultiLvlLbl val="0"/>
      </c:catAx>
      <c:valAx>
        <c:axId val="14897267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Calibri Light (Headings)"/>
                <a:ea typeface="+mn-ea"/>
                <a:cs typeface="+mn-cs"/>
              </a:defRPr>
            </a:pPr>
            <a:endParaRPr lang="lt-LT"/>
          </a:p>
        </c:txPr>
        <c:crossAx val="148966784"/>
        <c:crosses val="autoZero"/>
        <c:crossBetween val="between"/>
      </c:valAx>
      <c:spPr>
        <a:noFill/>
        <a:ln>
          <a:noFill/>
        </a:ln>
        <a:effectLst/>
      </c:spPr>
    </c:plotArea>
    <c:legend>
      <c:legendPos val="b"/>
      <c:layout>
        <c:manualLayout>
          <c:xMode val="edge"/>
          <c:yMode val="edge"/>
          <c:x val="0.12766560738670557"/>
          <c:y val="0.86645943397354463"/>
          <c:w val="0.86917314325617723"/>
          <c:h val="0.12306760461519495"/>
        </c:manualLayout>
      </c:layout>
      <c:overlay val="0"/>
      <c:spPr>
        <a:noFill/>
        <a:ln>
          <a:noFill/>
        </a:ln>
        <a:effectLst/>
      </c:spPr>
      <c:txPr>
        <a:bodyPr rot="0" spcFirstLastPara="1" vertOverflow="ellipsis" vert="horz" wrap="square" anchor="ctr" anchorCtr="1"/>
        <a:lstStyle/>
        <a:p>
          <a:pPr algn="just">
            <a:defRPr lang="en-GB" sz="700" b="0" i="0" u="none" strike="noStrike" kern="1200" baseline="0">
              <a:solidFill>
                <a:schemeClr val="tx1"/>
              </a:solidFill>
              <a:latin typeface="Calibri Light (Headings)"/>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lt-LT"/>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GB" sz="1000" b="0" i="0" u="none" strike="noStrike" kern="1200" spc="0" baseline="0">
                <a:solidFill>
                  <a:schemeClr val="tx1"/>
                </a:solidFill>
                <a:latin typeface="Arial" panose="020B0604020202020204" pitchFamily="34" charset="0"/>
                <a:ea typeface="+mn-ea"/>
                <a:cs typeface="Arial" panose="020B0604020202020204" pitchFamily="34" charset="0"/>
              </a:defRPr>
            </a:pPr>
            <a:r>
              <a:rPr lang="lt-LT" sz="1000">
                <a:solidFill>
                  <a:schemeClr val="tx1"/>
                </a:solidFill>
                <a:latin typeface="Arial" panose="020B0604020202020204" pitchFamily="34" charset="0"/>
                <a:cs typeface="Arial" panose="020B0604020202020204" pitchFamily="34" charset="0"/>
              </a:rPr>
              <a:t>Privačių medicinos įstaigų</a:t>
            </a:r>
            <a:r>
              <a:rPr lang="lt-LT" sz="1000" baseline="0">
                <a:solidFill>
                  <a:schemeClr val="tx1"/>
                </a:solidFill>
                <a:latin typeface="Arial" panose="020B0604020202020204" pitchFamily="34" charset="0"/>
                <a:cs typeface="Arial" panose="020B0604020202020204" pitchFamily="34" charset="0"/>
              </a:rPr>
              <a:t> pajamos Lietuvoje</a:t>
            </a:r>
            <a:endParaRPr lang="lt-LT" sz="1000">
              <a:solidFill>
                <a:schemeClr val="tx1"/>
              </a:solidFill>
              <a:latin typeface="Arial" panose="020B0604020202020204" pitchFamily="34" charset="0"/>
              <a:cs typeface="Arial" panose="020B0604020202020204" pitchFamily="34" charset="0"/>
            </a:endParaRPr>
          </a:p>
        </c:rich>
      </c:tx>
      <c:overlay val="0"/>
      <c:spPr>
        <a:noFill/>
        <a:ln>
          <a:noFill/>
        </a:ln>
        <a:effectLst/>
      </c:spPr>
    </c:title>
    <c:autoTitleDeleted val="0"/>
    <c:plotArea>
      <c:layout>
        <c:manualLayout>
          <c:layoutTarget val="inner"/>
          <c:xMode val="edge"/>
          <c:yMode val="edge"/>
          <c:x val="8.8385274248939341E-2"/>
          <c:y val="0.16864106728547851"/>
          <c:w val="0.82053776431096281"/>
          <c:h val="0.55290185556961569"/>
        </c:manualLayout>
      </c:layout>
      <c:barChart>
        <c:barDir val="col"/>
        <c:grouping val="clustered"/>
        <c:varyColors val="0"/>
        <c:ser>
          <c:idx val="0"/>
          <c:order val="0"/>
          <c:tx>
            <c:v>Privačių medicinos įstaigų pajamos (mln. EUR, dešinė)</c:v>
          </c:tx>
          <c:spPr>
            <a:solidFill>
              <a:schemeClr val="accent2"/>
            </a:solidFill>
            <a:ln>
              <a:noFill/>
            </a:ln>
            <a:effectLst/>
          </c:spPr>
          <c:invertIfNegative val="0"/>
          <c:dLbls>
            <c:spPr>
              <a:solidFill>
                <a:schemeClr val="accent2">
                  <a:lumMod val="20000"/>
                  <a:lumOff val="80000"/>
                </a:schemeClr>
              </a:solidFill>
              <a:ln>
                <a:noFill/>
              </a:ln>
              <a:effectLst/>
            </c:spPr>
            <c:txPr>
              <a:bodyPr wrap="square" lIns="38100" tIns="19050" rIns="38100" bIns="19050" anchor="ctr">
                <a:spAutoFit/>
              </a:bodyPr>
              <a:lstStyle/>
              <a:p>
                <a:pPr>
                  <a:defRPr sz="700">
                    <a:latin typeface="Calibri Light (Heading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numRef>
              <c:f>Data!$C$196:$N$196</c:f>
              <c:numCache>
                <c:formatCode>General</c:formatCode>
                <c:ptCount val="12"/>
                <c:pt idx="0">
                  <c:v>2007</c:v>
                </c:pt>
                <c:pt idx="1">
                  <c:v>2008</c:v>
                </c:pt>
                <c:pt idx="2">
                  <c:v>2009</c:v>
                </c:pt>
                <c:pt idx="3">
                  <c:v>2010</c:v>
                </c:pt>
                <c:pt idx="4">
                  <c:v>2011</c:v>
                </c:pt>
                <c:pt idx="5">
                  <c:v>2012</c:v>
                </c:pt>
                <c:pt idx="6">
                  <c:v>2013</c:v>
                </c:pt>
                <c:pt idx="7">
                  <c:v>2014</c:v>
                </c:pt>
                <c:pt idx="8">
                  <c:v>2015</c:v>
                </c:pt>
                <c:pt idx="9">
                  <c:v>2016</c:v>
                </c:pt>
                <c:pt idx="10">
                  <c:v>2017</c:v>
                </c:pt>
                <c:pt idx="11">
                  <c:v>2018</c:v>
                </c:pt>
              </c:numCache>
            </c:numRef>
          </c:cat>
          <c:val>
            <c:numRef>
              <c:f>Data!$C$197:$N$197</c:f>
              <c:numCache>
                <c:formatCode>0</c:formatCode>
                <c:ptCount val="12"/>
                <c:pt idx="0">
                  <c:v>103.07900000000001</c:v>
                </c:pt>
                <c:pt idx="1">
                  <c:v>145.42800000000011</c:v>
                </c:pt>
                <c:pt idx="2">
                  <c:v>140.49</c:v>
                </c:pt>
                <c:pt idx="3">
                  <c:v>160.636</c:v>
                </c:pt>
                <c:pt idx="4">
                  <c:v>188.345</c:v>
                </c:pt>
                <c:pt idx="5">
                  <c:v>207.93200000000004</c:v>
                </c:pt>
                <c:pt idx="6">
                  <c:v>225.505</c:v>
                </c:pt>
                <c:pt idx="7">
                  <c:v>259.18200000000002</c:v>
                </c:pt>
                <c:pt idx="8">
                  <c:v>303.78500000000003</c:v>
                </c:pt>
                <c:pt idx="9">
                  <c:v>356.31</c:v>
                </c:pt>
                <c:pt idx="10">
                  <c:v>447.62799999999999</c:v>
                </c:pt>
                <c:pt idx="11">
                  <c:v>498.25199999999967</c:v>
                </c:pt>
              </c:numCache>
            </c:numRef>
          </c:val>
          <c:extLst>
            <c:ext xmlns:c16="http://schemas.microsoft.com/office/drawing/2014/chart" uri="{C3380CC4-5D6E-409C-BE32-E72D297353CC}">
              <c16:uniqueId val="{00000000-08EE-48D1-8BC8-42814DB1BBB5}"/>
            </c:ext>
          </c:extLst>
        </c:ser>
        <c:dLbls>
          <c:showLegendKey val="0"/>
          <c:showVal val="0"/>
          <c:showCatName val="0"/>
          <c:showSerName val="0"/>
          <c:showPercent val="0"/>
          <c:showBubbleSize val="0"/>
        </c:dLbls>
        <c:gapWidth val="219"/>
        <c:axId val="149024128"/>
        <c:axId val="149022592"/>
      </c:barChart>
      <c:lineChart>
        <c:grouping val="standard"/>
        <c:varyColors val="0"/>
        <c:ser>
          <c:idx val="1"/>
          <c:order val="1"/>
          <c:tx>
            <c:v>Dalis nuo visų išlaidų sveikatos apsaugai* (%, kairė)</c:v>
          </c:tx>
          <c:spPr>
            <a:ln w="28575" cap="rnd">
              <a:solidFill>
                <a:schemeClr val="accent1"/>
              </a:solidFill>
              <a:round/>
            </a:ln>
            <a:effectLst/>
          </c:spPr>
          <c:marker>
            <c:symbol val="none"/>
          </c:marker>
          <c:cat>
            <c:numRef>
              <c:f>Data!$C$196:$N$196</c:f>
              <c:numCache>
                <c:formatCode>General</c:formatCode>
                <c:ptCount val="12"/>
                <c:pt idx="0">
                  <c:v>2007</c:v>
                </c:pt>
                <c:pt idx="1">
                  <c:v>2008</c:v>
                </c:pt>
                <c:pt idx="2">
                  <c:v>2009</c:v>
                </c:pt>
                <c:pt idx="3">
                  <c:v>2010</c:v>
                </c:pt>
                <c:pt idx="4">
                  <c:v>2011</c:v>
                </c:pt>
                <c:pt idx="5">
                  <c:v>2012</c:v>
                </c:pt>
                <c:pt idx="6">
                  <c:v>2013</c:v>
                </c:pt>
                <c:pt idx="7">
                  <c:v>2014</c:v>
                </c:pt>
                <c:pt idx="8">
                  <c:v>2015</c:v>
                </c:pt>
                <c:pt idx="9">
                  <c:v>2016</c:v>
                </c:pt>
                <c:pt idx="10">
                  <c:v>2017</c:v>
                </c:pt>
                <c:pt idx="11">
                  <c:v>2018</c:v>
                </c:pt>
              </c:numCache>
            </c:numRef>
          </c:cat>
          <c:val>
            <c:numRef>
              <c:f>Data!$C$199:$M$199</c:f>
              <c:numCache>
                <c:formatCode>0%</c:formatCode>
                <c:ptCount val="11"/>
                <c:pt idx="0">
                  <c:v>9.3247876391992432E-2</c:v>
                </c:pt>
                <c:pt idx="1">
                  <c:v>0.10515781481615387</c:v>
                </c:pt>
                <c:pt idx="2">
                  <c:v>0.10380293033256245</c:v>
                </c:pt>
                <c:pt idx="3">
                  <c:v>0.12402313138409995</c:v>
                </c:pt>
                <c:pt idx="4">
                  <c:v>0.13429616530952759</c:v>
                </c:pt>
                <c:pt idx="5">
                  <c:v>0.1498360632111434</c:v>
                </c:pt>
                <c:pt idx="6">
                  <c:v>0.15649419145303908</c:v>
                </c:pt>
                <c:pt idx="7">
                  <c:v>0.17123999048600674</c:v>
                </c:pt>
                <c:pt idx="8">
                  <c:v>0.18451133664959957</c:v>
                </c:pt>
                <c:pt idx="9">
                  <c:v>0.20148038406297025</c:v>
                </c:pt>
                <c:pt idx="10">
                  <c:v>0.23614302746388968</c:v>
                </c:pt>
              </c:numCache>
            </c:numRef>
          </c:val>
          <c:smooth val="0"/>
          <c:extLst>
            <c:ext xmlns:c16="http://schemas.microsoft.com/office/drawing/2014/chart" uri="{C3380CC4-5D6E-409C-BE32-E72D297353CC}">
              <c16:uniqueId val="{00000001-08EE-48D1-8BC8-42814DB1BBB5}"/>
            </c:ext>
          </c:extLst>
        </c:ser>
        <c:dLbls>
          <c:showLegendKey val="0"/>
          <c:showVal val="0"/>
          <c:showCatName val="0"/>
          <c:showSerName val="0"/>
          <c:showPercent val="0"/>
          <c:showBubbleSize val="0"/>
        </c:dLbls>
        <c:marker val="1"/>
        <c:smooth val="0"/>
        <c:axId val="149019264"/>
        <c:axId val="149021056"/>
      </c:lineChart>
      <c:catAx>
        <c:axId val="149019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a:solidFill>
                  <a:schemeClr val="tx1"/>
                </a:solidFill>
                <a:latin typeface="Calibri Light (Headings)"/>
                <a:ea typeface="+mn-ea"/>
                <a:cs typeface="+mn-cs"/>
              </a:defRPr>
            </a:pPr>
            <a:endParaRPr lang="lt-LT"/>
          </a:p>
        </c:txPr>
        <c:crossAx val="149021056"/>
        <c:crosses val="autoZero"/>
        <c:auto val="1"/>
        <c:lblAlgn val="ctr"/>
        <c:lblOffset val="100"/>
        <c:noMultiLvlLbl val="0"/>
      </c:catAx>
      <c:valAx>
        <c:axId val="14902105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Calibri Light (Headings)"/>
                <a:ea typeface="+mn-ea"/>
                <a:cs typeface="+mn-cs"/>
              </a:defRPr>
            </a:pPr>
            <a:endParaRPr lang="lt-LT"/>
          </a:p>
        </c:txPr>
        <c:crossAx val="149019264"/>
        <c:crosses val="autoZero"/>
        <c:crossBetween val="between"/>
      </c:valAx>
      <c:valAx>
        <c:axId val="149022592"/>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mn-lt"/>
                <a:ea typeface="+mn-ea"/>
                <a:cs typeface="+mn-cs"/>
              </a:defRPr>
            </a:pPr>
            <a:endParaRPr lang="lt-LT"/>
          </a:p>
        </c:txPr>
        <c:crossAx val="149024128"/>
        <c:crosses val="max"/>
        <c:crossBetween val="between"/>
      </c:valAx>
      <c:catAx>
        <c:axId val="149024128"/>
        <c:scaling>
          <c:orientation val="minMax"/>
        </c:scaling>
        <c:delete val="1"/>
        <c:axPos val="b"/>
        <c:numFmt formatCode="General" sourceLinked="1"/>
        <c:majorTickMark val="out"/>
        <c:minorTickMark val="none"/>
        <c:tickLblPos val="nextTo"/>
        <c:crossAx val="149022592"/>
        <c:crosses val="autoZero"/>
        <c:auto val="1"/>
        <c:lblAlgn val="ctr"/>
        <c:lblOffset val="100"/>
        <c:noMultiLvlLbl val="0"/>
      </c:catAx>
      <c:spPr>
        <a:noFill/>
        <a:ln>
          <a:noFill/>
        </a:ln>
        <a:effectLst/>
      </c:spPr>
    </c:plotArea>
    <c:legend>
      <c:legendPos val="b"/>
      <c:layout>
        <c:manualLayout>
          <c:xMode val="edge"/>
          <c:yMode val="edge"/>
          <c:x val="0.15176083298518364"/>
          <c:y val="0.83853497288781176"/>
          <c:w val="0.72520985758792866"/>
          <c:h val="0.13004614287840682"/>
        </c:manualLayout>
      </c:layout>
      <c:overlay val="0"/>
      <c:spPr>
        <a:noFill/>
        <a:ln>
          <a:noFill/>
        </a:ln>
        <a:effectLst/>
      </c:spPr>
      <c:txPr>
        <a:bodyPr rot="0" spcFirstLastPara="1" vertOverflow="ellipsis" vert="horz" wrap="square" anchor="ctr" anchorCtr="1"/>
        <a:lstStyle/>
        <a:p>
          <a:pPr>
            <a:defRPr lang="en-GB" sz="800" b="0" i="0" u="none" strike="noStrike" kern="1200" baseline="0">
              <a:solidFill>
                <a:schemeClr val="tx1"/>
              </a:solidFill>
              <a:latin typeface="Calibri Light (Headings)"/>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lt-LT"/>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GB" sz="1000" b="0" i="0" u="none" strike="noStrike" kern="1200" spc="0" baseline="0">
                <a:solidFill>
                  <a:schemeClr val="tx1"/>
                </a:solidFill>
                <a:latin typeface="Arial" panose="020B0604020202020204" pitchFamily="34" charset="0"/>
                <a:ea typeface="+mn-ea"/>
                <a:cs typeface="Arial" panose="020B0604020202020204" pitchFamily="34" charset="0"/>
              </a:defRPr>
            </a:pPr>
            <a:r>
              <a:rPr lang="lt-LT" sz="1000" dirty="0">
                <a:solidFill>
                  <a:schemeClr val="tx1"/>
                </a:solidFill>
                <a:latin typeface="Arial" panose="020B0604020202020204" pitchFamily="34" charset="0"/>
                <a:cs typeface="Arial" panose="020B0604020202020204" pitchFamily="34" charset="0"/>
              </a:rPr>
              <a:t>Prisirašiusieji</a:t>
            </a:r>
            <a:r>
              <a:rPr lang="lt-LT" sz="1000" baseline="0" dirty="0">
                <a:solidFill>
                  <a:schemeClr val="tx1"/>
                </a:solidFill>
                <a:latin typeface="Arial" panose="020B0604020202020204" pitchFamily="34" charset="0"/>
                <a:cs typeface="Arial" panose="020B0604020202020204" pitchFamily="34" charset="0"/>
              </a:rPr>
              <a:t> pirminio lygio pacientai (proc. nuo visų)</a:t>
            </a:r>
            <a:endParaRPr lang="lt-LT" sz="1000" dirty="0">
              <a:solidFill>
                <a:schemeClr val="tx1"/>
              </a:solidFill>
              <a:latin typeface="Arial" panose="020B0604020202020204" pitchFamily="34" charset="0"/>
              <a:cs typeface="Arial" panose="020B0604020202020204" pitchFamily="34" charset="0"/>
            </a:endParaRPr>
          </a:p>
        </c:rich>
      </c:tx>
      <c:overlay val="0"/>
      <c:spPr>
        <a:noFill/>
        <a:ln>
          <a:noFill/>
        </a:ln>
        <a:effectLst/>
      </c:spPr>
    </c:title>
    <c:autoTitleDeleted val="0"/>
    <c:plotArea>
      <c:layout/>
      <c:barChart>
        <c:barDir val="col"/>
        <c:grouping val="clustered"/>
        <c:varyColors val="0"/>
        <c:ser>
          <c:idx val="0"/>
          <c:order val="0"/>
          <c:tx>
            <c:strRef>
              <c:f>Data!$B$398</c:f>
              <c:strCache>
                <c:ptCount val="1"/>
                <c:pt idx="0">
                  <c:v>Viešosiose gydymo įstaigose</c:v>
                </c:pt>
              </c:strCache>
            </c:strRef>
          </c:tx>
          <c:spPr>
            <a:solidFill>
              <a:schemeClr val="accent1"/>
            </a:solidFill>
            <a:ln>
              <a:noFill/>
            </a:ln>
            <a:effectLst/>
          </c:spPr>
          <c:invertIfNegative val="0"/>
          <c:dLbls>
            <c:spPr>
              <a:solidFill>
                <a:schemeClr val="accent2">
                  <a:lumMod val="20000"/>
                  <a:lumOff val="80000"/>
                </a:schemeClr>
              </a:solidFill>
              <a:ln>
                <a:noFill/>
              </a:ln>
              <a:effectLst/>
            </c:spPr>
            <c:txPr>
              <a:bodyPr rot="0" spcFirstLastPara="1" vertOverflow="ellipsis" vert="horz" wrap="square" lIns="38100" tIns="19050" rIns="38100" bIns="19050" anchor="ctr" anchorCtr="1">
                <a:spAutoFit/>
              </a:bodyPr>
              <a:lstStyle/>
              <a:p>
                <a:pPr>
                  <a:defRPr lang="en-GB" sz="700" b="0" i="0" u="none" strike="noStrike" kern="1200" baseline="0">
                    <a:solidFill>
                      <a:schemeClr val="tx1"/>
                    </a:solidFill>
                    <a:latin typeface="Calibri Light (Headings)"/>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Data!$C$397:$O$397</c:f>
              <c:numCache>
                <c:formatCode>General</c:formatCode>
                <c:ptCount val="13"/>
                <c:pt idx="0">
                  <c:v>2006</c:v>
                </c:pt>
                <c:pt idx="1">
                  <c:v>2007</c:v>
                </c:pt>
                <c:pt idx="2">
                  <c:v>2008</c:v>
                </c:pt>
                <c:pt idx="3">
                  <c:v>2009</c:v>
                </c:pt>
                <c:pt idx="4">
                  <c:v>2010</c:v>
                </c:pt>
                <c:pt idx="5">
                  <c:v>2011</c:v>
                </c:pt>
                <c:pt idx="6">
                  <c:v>2012</c:v>
                </c:pt>
                <c:pt idx="7">
                  <c:v>2013</c:v>
                </c:pt>
                <c:pt idx="8">
                  <c:v>2014</c:v>
                </c:pt>
                <c:pt idx="9">
                  <c:v>2015</c:v>
                </c:pt>
                <c:pt idx="10">
                  <c:v>2016</c:v>
                </c:pt>
                <c:pt idx="11">
                  <c:v>2017</c:v>
                </c:pt>
                <c:pt idx="12">
                  <c:v>2018</c:v>
                </c:pt>
              </c:numCache>
            </c:numRef>
          </c:cat>
          <c:val>
            <c:numRef>
              <c:f>Data!$C$398:$O$398</c:f>
              <c:numCache>
                <c:formatCode>0%</c:formatCode>
                <c:ptCount val="13"/>
                <c:pt idx="0">
                  <c:v>0.80339177924691008</c:v>
                </c:pt>
                <c:pt idx="1">
                  <c:v>0.77392309916160762</c:v>
                </c:pt>
                <c:pt idx="2">
                  <c:v>0.74543345897361568</c:v>
                </c:pt>
                <c:pt idx="3">
                  <c:v>0.73733255678509024</c:v>
                </c:pt>
                <c:pt idx="4">
                  <c:v>0.74650349650349745</c:v>
                </c:pt>
                <c:pt idx="5">
                  <c:v>0.7255529685681027</c:v>
                </c:pt>
                <c:pt idx="6">
                  <c:v>0.71615164064988934</c:v>
                </c:pt>
                <c:pt idx="7">
                  <c:v>0.70879801734820425</c:v>
                </c:pt>
                <c:pt idx="8">
                  <c:v>0.70231394621638521</c:v>
                </c:pt>
                <c:pt idx="9">
                  <c:v>0.69135410044500967</c:v>
                </c:pt>
                <c:pt idx="10">
                  <c:v>0.69943289224952765</c:v>
                </c:pt>
                <c:pt idx="11">
                  <c:v>0.67616240995415844</c:v>
                </c:pt>
                <c:pt idx="12">
                  <c:v>0.68783068783068779</c:v>
                </c:pt>
              </c:numCache>
            </c:numRef>
          </c:val>
          <c:extLst>
            <c:ext xmlns:c16="http://schemas.microsoft.com/office/drawing/2014/chart" uri="{C3380CC4-5D6E-409C-BE32-E72D297353CC}">
              <c16:uniqueId val="{00000000-9746-43AB-A2E0-5CAE350528A8}"/>
            </c:ext>
          </c:extLst>
        </c:ser>
        <c:ser>
          <c:idx val="1"/>
          <c:order val="1"/>
          <c:tx>
            <c:strRef>
              <c:f>Data!$B$399</c:f>
              <c:strCache>
                <c:ptCount val="1"/>
                <c:pt idx="0">
                  <c:v>Privačiose gydymo įstaigose</c:v>
                </c:pt>
              </c:strCache>
            </c:strRef>
          </c:tx>
          <c:spPr>
            <a:solidFill>
              <a:schemeClr val="accent2"/>
            </a:solidFill>
            <a:ln>
              <a:noFill/>
            </a:ln>
            <a:effectLst/>
          </c:spPr>
          <c:invertIfNegative val="0"/>
          <c:dLbls>
            <c:spPr>
              <a:solidFill>
                <a:schemeClr val="accent2">
                  <a:lumMod val="20000"/>
                  <a:lumOff val="80000"/>
                </a:schemeClr>
              </a:solidFill>
              <a:ln>
                <a:noFill/>
              </a:ln>
              <a:effectLst/>
            </c:spPr>
            <c:txPr>
              <a:bodyPr rot="0" spcFirstLastPara="1" vertOverflow="ellipsis" vert="horz" wrap="square" lIns="38100" tIns="19050" rIns="38100" bIns="19050" anchor="ctr" anchorCtr="1">
                <a:spAutoFit/>
              </a:bodyPr>
              <a:lstStyle/>
              <a:p>
                <a:pPr>
                  <a:defRPr lang="en-GB" sz="700" b="0" i="0" u="none" strike="noStrike" kern="1200" baseline="0">
                    <a:solidFill>
                      <a:schemeClr val="tx1"/>
                    </a:solidFill>
                    <a:latin typeface="Calibri Light (Headings)"/>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Data!$C$397:$O$397</c:f>
              <c:numCache>
                <c:formatCode>General</c:formatCode>
                <c:ptCount val="13"/>
                <c:pt idx="0">
                  <c:v>2006</c:v>
                </c:pt>
                <c:pt idx="1">
                  <c:v>2007</c:v>
                </c:pt>
                <c:pt idx="2">
                  <c:v>2008</c:v>
                </c:pt>
                <c:pt idx="3">
                  <c:v>2009</c:v>
                </c:pt>
                <c:pt idx="4">
                  <c:v>2010</c:v>
                </c:pt>
                <c:pt idx="5">
                  <c:v>2011</c:v>
                </c:pt>
                <c:pt idx="6">
                  <c:v>2012</c:v>
                </c:pt>
                <c:pt idx="7">
                  <c:v>2013</c:v>
                </c:pt>
                <c:pt idx="8">
                  <c:v>2014</c:v>
                </c:pt>
                <c:pt idx="9">
                  <c:v>2015</c:v>
                </c:pt>
                <c:pt idx="10">
                  <c:v>2016</c:v>
                </c:pt>
                <c:pt idx="11">
                  <c:v>2017</c:v>
                </c:pt>
                <c:pt idx="12">
                  <c:v>2018</c:v>
                </c:pt>
              </c:numCache>
            </c:numRef>
          </c:cat>
          <c:val>
            <c:numRef>
              <c:f>Data!$C$399:$O$399</c:f>
              <c:numCache>
                <c:formatCode>0%</c:formatCode>
                <c:ptCount val="13"/>
                <c:pt idx="0">
                  <c:v>0.19660822075308987</c:v>
                </c:pt>
                <c:pt idx="1">
                  <c:v>0.22607690083839271</c:v>
                </c:pt>
                <c:pt idx="2">
                  <c:v>0.25456654102638449</c:v>
                </c:pt>
                <c:pt idx="3">
                  <c:v>0.26266744321490981</c:v>
                </c:pt>
                <c:pt idx="4">
                  <c:v>0.25349650349650349</c:v>
                </c:pt>
                <c:pt idx="5">
                  <c:v>0.27444703143189753</c:v>
                </c:pt>
                <c:pt idx="6">
                  <c:v>0.28384835935011171</c:v>
                </c:pt>
                <c:pt idx="7">
                  <c:v>0.29120198265179675</c:v>
                </c:pt>
                <c:pt idx="8">
                  <c:v>0.29768605378361501</c:v>
                </c:pt>
                <c:pt idx="9">
                  <c:v>0.30864589955499067</c:v>
                </c:pt>
                <c:pt idx="10">
                  <c:v>0.30056710775047291</c:v>
                </c:pt>
                <c:pt idx="11">
                  <c:v>0.32383759004584201</c:v>
                </c:pt>
                <c:pt idx="12">
                  <c:v>0.31216931216931232</c:v>
                </c:pt>
              </c:numCache>
            </c:numRef>
          </c:val>
          <c:extLst>
            <c:ext xmlns:c16="http://schemas.microsoft.com/office/drawing/2014/chart" uri="{C3380CC4-5D6E-409C-BE32-E72D297353CC}">
              <c16:uniqueId val="{00000001-9746-43AB-A2E0-5CAE350528A8}"/>
            </c:ext>
          </c:extLst>
        </c:ser>
        <c:dLbls>
          <c:showLegendKey val="0"/>
          <c:showVal val="0"/>
          <c:showCatName val="0"/>
          <c:showSerName val="0"/>
          <c:showPercent val="0"/>
          <c:showBubbleSize val="0"/>
        </c:dLbls>
        <c:gapWidth val="219"/>
        <c:overlap val="-27"/>
        <c:axId val="149066496"/>
        <c:axId val="149068032"/>
      </c:barChart>
      <c:catAx>
        <c:axId val="1490664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900" b="0" i="0" u="none" strike="noStrike" kern="1200" baseline="0">
                <a:solidFill>
                  <a:schemeClr val="tx1">
                    <a:lumMod val="65000"/>
                    <a:lumOff val="35000"/>
                  </a:schemeClr>
                </a:solidFill>
                <a:latin typeface="+mn-lt"/>
                <a:ea typeface="+mn-ea"/>
                <a:cs typeface="+mn-cs"/>
              </a:defRPr>
            </a:pPr>
            <a:endParaRPr lang="lt-LT"/>
          </a:p>
        </c:txPr>
        <c:crossAx val="149068032"/>
        <c:crosses val="autoZero"/>
        <c:auto val="1"/>
        <c:lblAlgn val="ctr"/>
        <c:lblOffset val="100"/>
        <c:noMultiLvlLbl val="0"/>
      </c:catAx>
      <c:valAx>
        <c:axId val="14906803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a:solidFill>
                  <a:schemeClr val="tx1"/>
                </a:solidFill>
                <a:latin typeface="Calibri Light (Headings)"/>
                <a:ea typeface="+mn-ea"/>
                <a:cs typeface="+mn-cs"/>
              </a:defRPr>
            </a:pPr>
            <a:endParaRPr lang="lt-LT"/>
          </a:p>
        </c:txPr>
        <c:crossAx val="1490664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lang="en-GB" sz="900" b="0" i="0" u="none" strike="noStrike" kern="1200" baseline="0">
              <a:solidFill>
                <a:schemeClr val="tx1"/>
              </a:solidFill>
              <a:latin typeface="Calibri Light (Headings)"/>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lt-LT"/>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300" b="1" i="0" u="none" strike="noStrike" kern="1200" cap="all" spc="120" normalizeH="0" baseline="0">
                <a:solidFill>
                  <a:srgbClr val="002C63"/>
                </a:solidFill>
                <a:latin typeface="Arial" panose="020B0604020202020204" pitchFamily="34" charset="0"/>
                <a:ea typeface="+mn-ea"/>
                <a:cs typeface="Arial" panose="020B0604020202020204" pitchFamily="34" charset="0"/>
              </a:defRPr>
            </a:pPr>
            <a:r>
              <a:rPr lang="lt-LT" sz="1300">
                <a:solidFill>
                  <a:srgbClr val="002C63"/>
                </a:solidFill>
                <a:latin typeface="Arial" panose="020B0604020202020204" pitchFamily="34" charset="0"/>
                <a:cs typeface="Arial" panose="020B0604020202020204" pitchFamily="34" charset="0"/>
              </a:rPr>
              <a:t>PAJAMŲ STRUKTŪRA</a:t>
            </a:r>
          </a:p>
        </c:rich>
      </c:tx>
      <c:layout>
        <c:manualLayout>
          <c:xMode val="edge"/>
          <c:yMode val="edge"/>
          <c:x val="0.37369073048473583"/>
          <c:y val="3.5201145442896931E-2"/>
        </c:manualLayout>
      </c:layout>
      <c:overlay val="0"/>
      <c:spPr>
        <a:noFill/>
        <a:ln>
          <a:noFill/>
        </a:ln>
        <a:effectLst/>
      </c:spPr>
      <c:txPr>
        <a:bodyPr rot="0" spcFirstLastPara="1" vertOverflow="ellipsis" vert="horz" wrap="square" anchor="ctr" anchorCtr="1"/>
        <a:lstStyle/>
        <a:p>
          <a:pPr>
            <a:defRPr sz="1300" b="1" i="0" u="none" strike="noStrike" kern="1200" cap="all" spc="120" normalizeH="0" baseline="0">
              <a:solidFill>
                <a:srgbClr val="002C63"/>
              </a:solidFill>
              <a:latin typeface="Arial" panose="020B0604020202020204" pitchFamily="34" charset="0"/>
              <a:ea typeface="+mn-ea"/>
              <a:cs typeface="Arial" panose="020B0604020202020204" pitchFamily="34" charset="0"/>
            </a:defRPr>
          </a:pPr>
          <a:endParaRPr lang="lt-LT"/>
        </a:p>
      </c:txPr>
    </c:title>
    <c:autoTitleDeleted val="0"/>
    <c:plotArea>
      <c:layout>
        <c:manualLayout>
          <c:layoutTarget val="inner"/>
          <c:xMode val="edge"/>
          <c:yMode val="edge"/>
          <c:x val="0.20848560022485213"/>
          <c:y val="0.30862987287263033"/>
          <c:w val="0.75252253894231858"/>
          <c:h val="0.62446854667929674"/>
        </c:manualLayout>
      </c:layout>
      <c:barChart>
        <c:barDir val="bar"/>
        <c:grouping val="percentStacked"/>
        <c:varyColors val="0"/>
        <c:ser>
          <c:idx val="0"/>
          <c:order val="0"/>
          <c:tx>
            <c:strRef>
              <c:f>'FA 2016-2019IIIket.'!$S$34</c:f>
              <c:strCache>
                <c:ptCount val="1"/>
                <c:pt idx="0">
                  <c:v>PSDF (%)</c:v>
                </c:pt>
              </c:strCache>
            </c:strRef>
          </c:tx>
          <c:spPr>
            <a:solidFill>
              <a:schemeClr val="accent1">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'FA 2016-2019IIIket.'!$T$33:$W$33</c:f>
              <c:strCache>
                <c:ptCount val="4"/>
                <c:pt idx="0">
                  <c:v>2016</c:v>
                </c:pt>
                <c:pt idx="1">
                  <c:v>2017</c:v>
                </c:pt>
                <c:pt idx="2">
                  <c:v>2018</c:v>
                </c:pt>
                <c:pt idx="3">
                  <c:v>2019P</c:v>
                </c:pt>
              </c:strCache>
            </c:strRef>
          </c:cat>
          <c:val>
            <c:numRef>
              <c:f>'FA 2016-2019IIIket.'!$T$34:$W$34</c:f>
              <c:numCache>
                <c:formatCode>0%</c:formatCode>
                <c:ptCount val="4"/>
                <c:pt idx="0">
                  <c:v>0.55000790014220258</c:v>
                </c:pt>
                <c:pt idx="1">
                  <c:v>0.56135544340302812</c:v>
                </c:pt>
                <c:pt idx="2">
                  <c:v>0.59875735775016348</c:v>
                </c:pt>
                <c:pt idx="3">
                  <c:v>0.58264091623624525</c:v>
                </c:pt>
              </c:numCache>
            </c:numRef>
          </c:val>
          <c:extLst>
            <c:ext xmlns:c16="http://schemas.microsoft.com/office/drawing/2014/chart" uri="{C3380CC4-5D6E-409C-BE32-E72D297353CC}">
              <c16:uniqueId val="{00000000-CD7C-455F-8EFF-05DB36C8102D}"/>
            </c:ext>
          </c:extLst>
        </c:ser>
        <c:ser>
          <c:idx val="1"/>
          <c:order val="1"/>
          <c:tx>
            <c:strRef>
              <c:f>'FA 2016-2019IIIket.'!$S$35</c:f>
              <c:strCache>
                <c:ptCount val="1"/>
                <c:pt idx="0">
                  <c:v>Komercinės pajamos (%)</c:v>
                </c:pt>
              </c:strCache>
            </c:strRef>
          </c:tx>
          <c:spPr>
            <a:solidFill>
              <a:schemeClr val="accent2">
                <a:lumMod val="20000"/>
                <a:lumOff val="8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'FA 2016-2019IIIket.'!$T$33:$W$33</c:f>
              <c:strCache>
                <c:ptCount val="4"/>
                <c:pt idx="0">
                  <c:v>2016</c:v>
                </c:pt>
                <c:pt idx="1">
                  <c:v>2017</c:v>
                </c:pt>
                <c:pt idx="2">
                  <c:v>2018</c:v>
                </c:pt>
                <c:pt idx="3">
                  <c:v>2019P</c:v>
                </c:pt>
              </c:strCache>
            </c:strRef>
          </c:cat>
          <c:val>
            <c:numRef>
              <c:f>'FA 2016-2019IIIket.'!$T$35:$W$35</c:f>
              <c:numCache>
                <c:formatCode>0%</c:formatCode>
                <c:ptCount val="4"/>
                <c:pt idx="0">
                  <c:v>0.44999209985779742</c:v>
                </c:pt>
                <c:pt idx="1">
                  <c:v>0.43864455659697188</c:v>
                </c:pt>
                <c:pt idx="2">
                  <c:v>0.40124264224983647</c:v>
                </c:pt>
                <c:pt idx="3">
                  <c:v>0.41735908376375475</c:v>
                </c:pt>
              </c:numCache>
            </c:numRef>
          </c:val>
          <c:extLst>
            <c:ext xmlns:c16="http://schemas.microsoft.com/office/drawing/2014/chart" uri="{C3380CC4-5D6E-409C-BE32-E72D297353CC}">
              <c16:uniqueId val="{00000001-CD7C-455F-8EFF-05DB36C8102D}"/>
            </c:ext>
          </c:extLst>
        </c:ser>
        <c:dLbls>
          <c:dLblPos val="ctr"/>
          <c:showLegendKey val="0"/>
          <c:showVal val="1"/>
          <c:showCatName val="0"/>
          <c:showSerName val="0"/>
          <c:showPercent val="0"/>
          <c:showBubbleSize val="0"/>
        </c:dLbls>
        <c:gapWidth val="79"/>
        <c:overlap val="100"/>
        <c:axId val="677952872"/>
        <c:axId val="677948936"/>
      </c:barChart>
      <c:catAx>
        <c:axId val="6779528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cap="all" spc="120" normalizeH="0" baseline="0">
                <a:solidFill>
                  <a:srgbClr val="002C63"/>
                </a:solidFill>
                <a:latin typeface="Arial" panose="020B0604020202020204" pitchFamily="34" charset="0"/>
                <a:ea typeface="+mn-ea"/>
                <a:cs typeface="Arial" panose="020B0604020202020204" pitchFamily="34" charset="0"/>
              </a:defRPr>
            </a:pPr>
            <a:endParaRPr lang="lt-LT"/>
          </a:p>
        </c:txPr>
        <c:crossAx val="677948936"/>
        <c:crosses val="autoZero"/>
        <c:auto val="1"/>
        <c:lblAlgn val="ctr"/>
        <c:lblOffset val="100"/>
        <c:noMultiLvlLbl val="0"/>
      </c:catAx>
      <c:valAx>
        <c:axId val="677948936"/>
        <c:scaling>
          <c:orientation val="minMax"/>
        </c:scaling>
        <c:delete val="1"/>
        <c:axPos val="b"/>
        <c:numFmt formatCode="0%" sourceLinked="1"/>
        <c:majorTickMark val="none"/>
        <c:minorTickMark val="none"/>
        <c:tickLblPos val="nextTo"/>
        <c:crossAx val="677952872"/>
        <c:crosses val="autoZero"/>
        <c:crossBetween val="between"/>
      </c:valAx>
      <c:spPr>
        <a:noFill/>
        <a:ln>
          <a:noFill/>
        </a:ln>
        <a:effectLst/>
      </c:spPr>
    </c:plotArea>
    <c:legend>
      <c:legendPos val="t"/>
      <c:layout>
        <c:manualLayout>
          <c:xMode val="edge"/>
          <c:yMode val="edge"/>
          <c:x val="0.20014920819356735"/>
          <c:y val="0.17960033369378137"/>
          <c:w val="0.74407889059401977"/>
          <c:h val="0.1026338247111547"/>
        </c:manualLayout>
      </c:layout>
      <c:overlay val="0"/>
      <c:spPr>
        <a:noFill/>
        <a:ln>
          <a:noFill/>
        </a:ln>
        <a:effectLst/>
      </c:spPr>
      <c:txPr>
        <a:bodyPr rot="0" spcFirstLastPara="1" vertOverflow="ellipsis" vert="horz" wrap="square" anchor="ctr" anchorCtr="1"/>
        <a:lstStyle/>
        <a:p>
          <a:pPr>
            <a:defRPr sz="1000" b="0" i="0" u="none" strike="noStrike" kern="1200" baseline="0">
              <a:solidFill>
                <a:srgbClr val="002C63"/>
              </a:solidFill>
              <a:latin typeface="Arial" panose="020B0604020202020204" pitchFamily="34" charset="0"/>
              <a:ea typeface="+mn-ea"/>
              <a:cs typeface="Arial" panose="020B0604020202020204" pitchFamily="34" charset="0"/>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5367705671481346"/>
          <c:y val="7.6972895843290451E-2"/>
        </c:manualLayout>
      </c:layout>
      <c:overlay val="0"/>
      <c:spPr>
        <a:noFill/>
        <a:ln>
          <a:noFill/>
        </a:ln>
        <a:effectLst/>
      </c:spPr>
      <c:txPr>
        <a:bodyPr rot="0" spcFirstLastPara="1" vertOverflow="ellipsis" vert="horz" wrap="square" anchor="ctr" anchorCtr="1"/>
        <a:lstStyle/>
        <a:p>
          <a:pPr>
            <a:defRPr lang="en-US" sz="1400" b="1" i="0" u="none" strike="noStrike" kern="1200" spc="0" baseline="0">
              <a:solidFill>
                <a:srgbClr val="002C63"/>
              </a:solidFill>
              <a:latin typeface="Calibri Light (Headings)"/>
              <a:ea typeface="+mn-ea"/>
              <a:cs typeface="+mn-cs"/>
            </a:defRPr>
          </a:pPr>
          <a:endParaRPr lang="lt-LT"/>
        </a:p>
      </c:txPr>
    </c:title>
    <c:autoTitleDeleted val="0"/>
    <c:plotArea>
      <c:layout/>
      <c:barChart>
        <c:barDir val="col"/>
        <c:grouping val="clustered"/>
        <c:varyColors val="0"/>
        <c:ser>
          <c:idx val="0"/>
          <c:order val="0"/>
          <c:tx>
            <c:strRef>
              <c:f>'FA 2016-2019IIIket.'!$H$162</c:f>
              <c:strCache>
                <c:ptCount val="1"/>
                <c:pt idx="0">
                  <c:v>CAPEX, mEur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2016-2019IIIket.'!$I$161:$L$161</c:f>
              <c:strCache>
                <c:ptCount val="4"/>
                <c:pt idx="0">
                  <c:v>2016</c:v>
                </c:pt>
                <c:pt idx="1">
                  <c:v>2017</c:v>
                </c:pt>
                <c:pt idx="2">
                  <c:v>2018</c:v>
                </c:pt>
                <c:pt idx="3">
                  <c:v>2019*</c:v>
                </c:pt>
              </c:strCache>
            </c:strRef>
          </c:cat>
          <c:val>
            <c:numRef>
              <c:f>'FA 2016-2019IIIket.'!$I$162:$L$162</c:f>
              <c:numCache>
                <c:formatCode>0.0</c:formatCode>
                <c:ptCount val="4"/>
                <c:pt idx="0">
                  <c:v>0.12587999999999999</c:v>
                </c:pt>
                <c:pt idx="1">
                  <c:v>0.94917399999999996</c:v>
                </c:pt>
                <c:pt idx="2">
                  <c:v>0.26077600000000001</c:v>
                </c:pt>
                <c:pt idx="3">
                  <c:v>1.1947239999999999</c:v>
                </c:pt>
              </c:numCache>
            </c:numRef>
          </c:val>
          <c:extLst>
            <c:ext xmlns:c16="http://schemas.microsoft.com/office/drawing/2014/chart" uri="{C3380CC4-5D6E-409C-BE32-E72D297353CC}">
              <c16:uniqueId val="{00000000-F5A2-46A0-8C7A-32CDDC41D3BF}"/>
            </c:ext>
          </c:extLst>
        </c:ser>
        <c:dLbls>
          <c:showLegendKey val="0"/>
          <c:showVal val="0"/>
          <c:showCatName val="0"/>
          <c:showSerName val="0"/>
          <c:showPercent val="0"/>
          <c:showBubbleSize val="0"/>
        </c:dLbls>
        <c:gapWidth val="219"/>
        <c:overlap val="-27"/>
        <c:axId val="664061632"/>
        <c:axId val="664053104"/>
      </c:barChart>
      <c:catAx>
        <c:axId val="664061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664053104"/>
        <c:crosses val="autoZero"/>
        <c:auto val="1"/>
        <c:lblAlgn val="ctr"/>
        <c:lblOffset val="100"/>
        <c:noMultiLvlLbl val="0"/>
      </c:catAx>
      <c:valAx>
        <c:axId val="664053104"/>
        <c:scaling>
          <c:orientation val="minMax"/>
        </c:scaling>
        <c:delete val="0"/>
        <c:axPos val="l"/>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66406163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400" b="1" i="0" u="none" strike="noStrike" kern="1200" spc="0" baseline="0">
                <a:solidFill>
                  <a:srgbClr val="002C63"/>
                </a:solidFill>
                <a:latin typeface="Calibri Light (Headings)"/>
                <a:ea typeface="+mn-ea"/>
                <a:cs typeface="+mn-cs"/>
              </a:defRPr>
            </a:pPr>
            <a:r>
              <a:rPr lang="en-US" sz="1400" b="1" i="0" u="none" strike="noStrike" kern="1200" spc="0" baseline="0">
                <a:solidFill>
                  <a:srgbClr val="002C63"/>
                </a:solidFill>
                <a:latin typeface="Calibri Light (Headings)"/>
                <a:ea typeface="+mn-ea"/>
                <a:cs typeface="+mn-cs"/>
              </a:rPr>
              <a:t>EBITDA, tEur</a:t>
            </a:r>
          </a:p>
        </c:rich>
      </c:tx>
      <c:layout>
        <c:manualLayout>
          <c:xMode val="edge"/>
          <c:yMode val="edge"/>
          <c:x val="0.1145127635537591"/>
          <c:y val="6.6933875128795006E-2"/>
        </c:manualLayout>
      </c:layout>
      <c:overlay val="0"/>
      <c:spPr>
        <a:noFill/>
        <a:ln>
          <a:noFill/>
        </a:ln>
        <a:effectLst/>
      </c:spPr>
      <c:txPr>
        <a:bodyPr rot="0" spcFirstLastPara="1" vertOverflow="ellipsis" vert="horz" wrap="square" anchor="ctr" anchorCtr="1"/>
        <a:lstStyle/>
        <a:p>
          <a:pPr algn="ctr" rtl="0">
            <a:defRPr lang="en-US" sz="1400" b="1" i="0" u="none" strike="noStrike" kern="1200" spc="0" baseline="0">
              <a:solidFill>
                <a:srgbClr val="002C63"/>
              </a:solidFill>
              <a:latin typeface="Calibri Light (Headings)"/>
              <a:ea typeface="+mn-ea"/>
              <a:cs typeface="+mn-cs"/>
            </a:defRPr>
          </a:pPr>
          <a:endParaRPr lang="lt-LT"/>
        </a:p>
      </c:txPr>
    </c:title>
    <c:autoTitleDeleted val="0"/>
    <c:plotArea>
      <c:layout/>
      <c:barChart>
        <c:barDir val="col"/>
        <c:grouping val="clustered"/>
        <c:varyColors val="0"/>
        <c:ser>
          <c:idx val="0"/>
          <c:order val="0"/>
          <c:tx>
            <c:strRef>
              <c:f>'FA 2016-2019IIIket.'!$H$157</c:f>
              <c:strCache>
                <c:ptCount val="1"/>
                <c:pt idx="0">
                  <c:v>EBITDA</c:v>
                </c:pt>
              </c:strCache>
            </c:strRef>
          </c:tx>
          <c:spPr>
            <a:solidFill>
              <a:schemeClr val="accent1"/>
            </a:solidFill>
            <a:ln>
              <a:noFill/>
            </a:ln>
            <a:effectLst/>
          </c:spPr>
          <c:invertIfNegative val="0"/>
          <c:dLbls>
            <c:dLbl>
              <c:idx val="2"/>
              <c:layout>
                <c:manualLayout>
                  <c:x val="-6.1543405824250525E-17"/>
                  <c:y val="1.434297324188464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AD99-4D44-83D1-F4E709A170B5}"/>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2016-2019IIIket.'!$I$156:$M$156</c:f>
              <c:strCache>
                <c:ptCount val="5"/>
                <c:pt idx="0">
                  <c:v>2016</c:v>
                </c:pt>
                <c:pt idx="1">
                  <c:v>2017</c:v>
                </c:pt>
                <c:pt idx="2">
                  <c:v>2018</c:v>
                </c:pt>
                <c:pt idx="3">
                  <c:v>2019*</c:v>
                </c:pt>
                <c:pt idx="4">
                  <c:v>2019P</c:v>
                </c:pt>
              </c:strCache>
            </c:strRef>
          </c:cat>
          <c:val>
            <c:numRef>
              <c:f>'FA 2016-2019IIIket.'!$I$157:$M$157</c:f>
              <c:numCache>
                <c:formatCode>#,##0.0;\(#,##0.0\);\-</c:formatCode>
                <c:ptCount val="5"/>
                <c:pt idx="0">
                  <c:v>0.3898504922060555</c:v>
                </c:pt>
                <c:pt idx="1">
                  <c:v>0.66880680000000003</c:v>
                </c:pt>
                <c:pt idx="2">
                  <c:v>1.0043085075</c:v>
                </c:pt>
                <c:pt idx="3">
                  <c:v>1.3133307900000004</c:v>
                </c:pt>
                <c:pt idx="4">
                  <c:v>1.7</c:v>
                </c:pt>
              </c:numCache>
            </c:numRef>
          </c:val>
          <c:extLst>
            <c:ext xmlns:c16="http://schemas.microsoft.com/office/drawing/2014/chart" uri="{C3380CC4-5D6E-409C-BE32-E72D297353CC}">
              <c16:uniqueId val="{00000001-AD99-4D44-83D1-F4E709A170B5}"/>
            </c:ext>
          </c:extLst>
        </c:ser>
        <c:ser>
          <c:idx val="1"/>
          <c:order val="1"/>
          <c:tx>
            <c:strRef>
              <c:f>'FA 2016-2019IIIket.'!$H$158</c:f>
              <c:strCache>
                <c:ptCount val="1"/>
                <c:pt idx="0">
                  <c:v>EBIT</c:v>
                </c:pt>
              </c:strCache>
            </c:strRef>
          </c:tx>
          <c:spPr>
            <a:solidFill>
              <a:schemeClr val="accent2">
                <a:lumMod val="20000"/>
                <a:lumOff val="80000"/>
              </a:schemeClr>
            </a:solidFill>
            <a:ln>
              <a:noFill/>
            </a:ln>
            <a:effectLst/>
          </c:spPr>
          <c:invertIfNegative val="0"/>
          <c:cat>
            <c:strRef>
              <c:f>'FA 2016-2019IIIket.'!$I$156:$M$156</c:f>
              <c:strCache>
                <c:ptCount val="5"/>
                <c:pt idx="0">
                  <c:v>2016</c:v>
                </c:pt>
                <c:pt idx="1">
                  <c:v>2017</c:v>
                </c:pt>
                <c:pt idx="2">
                  <c:v>2018</c:v>
                </c:pt>
                <c:pt idx="3">
                  <c:v>2019*</c:v>
                </c:pt>
                <c:pt idx="4">
                  <c:v>2019P</c:v>
                </c:pt>
              </c:strCache>
            </c:strRef>
          </c:cat>
          <c:val>
            <c:numRef>
              <c:f>'FA 2016-2019IIIket.'!$I$158:$M$158</c:f>
              <c:numCache>
                <c:formatCode>#,##0.0;\(#,##0.0\);\-</c:formatCode>
                <c:ptCount val="5"/>
                <c:pt idx="0">
                  <c:v>7.3092889999999994E-2</c:v>
                </c:pt>
                <c:pt idx="1">
                  <c:v>0.3717838</c:v>
                </c:pt>
                <c:pt idx="2">
                  <c:v>0.38047251750000005</c:v>
                </c:pt>
                <c:pt idx="3">
                  <c:v>0.50460187999999995</c:v>
                </c:pt>
                <c:pt idx="4">
                  <c:v>1.123</c:v>
                </c:pt>
              </c:numCache>
            </c:numRef>
          </c:val>
          <c:extLst>
            <c:ext xmlns:c16="http://schemas.microsoft.com/office/drawing/2014/chart" uri="{C3380CC4-5D6E-409C-BE32-E72D297353CC}">
              <c16:uniqueId val="{00000002-AD99-4D44-83D1-F4E709A170B5}"/>
            </c:ext>
          </c:extLst>
        </c:ser>
        <c:dLbls>
          <c:showLegendKey val="0"/>
          <c:showVal val="0"/>
          <c:showCatName val="0"/>
          <c:showSerName val="0"/>
          <c:showPercent val="0"/>
          <c:showBubbleSize val="0"/>
        </c:dLbls>
        <c:gapWidth val="150"/>
        <c:axId val="572518264"/>
        <c:axId val="572519904"/>
      </c:barChart>
      <c:lineChart>
        <c:grouping val="stacked"/>
        <c:varyColors val="0"/>
        <c:ser>
          <c:idx val="2"/>
          <c:order val="2"/>
          <c:tx>
            <c:strRef>
              <c:f>'FA 2016-2019IIIket.'!$H$159</c:f>
              <c:strCache>
                <c:ptCount val="1"/>
                <c:pt idx="0">
                  <c:v>EBITDA marža (dešinė skalė)</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4"/>
              <c:layout>
                <c:manualLayout>
                  <c:x val="-2.5781390010663072E-2"/>
                  <c:y val="-2.147869654371990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D99-4D44-83D1-F4E709A170B5}"/>
                </c:ext>
              </c:extLst>
            </c:dLbl>
            <c:spPr>
              <a:solidFill>
                <a:schemeClr val="accent1">
                  <a:lumMod val="20000"/>
                  <a:lumOff val="80000"/>
                </a:schemeClr>
              </a:solid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2016-2019IIIket.'!$I$156:$M$156</c:f>
              <c:strCache>
                <c:ptCount val="5"/>
                <c:pt idx="0">
                  <c:v>2016</c:v>
                </c:pt>
                <c:pt idx="1">
                  <c:v>2017</c:v>
                </c:pt>
                <c:pt idx="2">
                  <c:v>2018</c:v>
                </c:pt>
                <c:pt idx="3">
                  <c:v>2019*</c:v>
                </c:pt>
                <c:pt idx="4">
                  <c:v>2019P</c:v>
                </c:pt>
              </c:strCache>
            </c:strRef>
          </c:cat>
          <c:val>
            <c:numRef>
              <c:f>'FA 2016-2019IIIket.'!$I$159:$M$159</c:f>
              <c:numCache>
                <c:formatCode>0.0%</c:formatCode>
                <c:ptCount val="5"/>
                <c:pt idx="0">
                  <c:v>6.1595199452391246E-2</c:v>
                </c:pt>
                <c:pt idx="1">
                  <c:v>9.643846840404223E-2</c:v>
                </c:pt>
                <c:pt idx="2">
                  <c:v>0.10911622213204417</c:v>
                </c:pt>
                <c:pt idx="3">
                  <c:v>0.1474667902479688</c:v>
                </c:pt>
                <c:pt idx="4">
                  <c:v>0.13867362753895096</c:v>
                </c:pt>
              </c:numCache>
            </c:numRef>
          </c:val>
          <c:smooth val="0"/>
          <c:extLst>
            <c:ext xmlns:c16="http://schemas.microsoft.com/office/drawing/2014/chart" uri="{C3380CC4-5D6E-409C-BE32-E72D297353CC}">
              <c16:uniqueId val="{00000003-AD99-4D44-83D1-F4E709A170B5}"/>
            </c:ext>
          </c:extLst>
        </c:ser>
        <c:dLbls>
          <c:showLegendKey val="0"/>
          <c:showVal val="0"/>
          <c:showCatName val="0"/>
          <c:showSerName val="0"/>
          <c:showPercent val="0"/>
          <c:showBubbleSize val="0"/>
        </c:dLbls>
        <c:marker val="1"/>
        <c:smooth val="0"/>
        <c:axId val="668900272"/>
        <c:axId val="668897320"/>
      </c:lineChart>
      <c:catAx>
        <c:axId val="572518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572519904"/>
        <c:crosses val="autoZero"/>
        <c:auto val="1"/>
        <c:lblAlgn val="ctr"/>
        <c:lblOffset val="100"/>
        <c:noMultiLvlLbl val="0"/>
      </c:catAx>
      <c:valAx>
        <c:axId val="572519904"/>
        <c:scaling>
          <c:orientation val="minMax"/>
        </c:scaling>
        <c:delete val="0"/>
        <c:axPos val="l"/>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572518264"/>
        <c:crosses val="autoZero"/>
        <c:crossBetween val="between"/>
      </c:valAx>
      <c:valAx>
        <c:axId val="668897320"/>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668900272"/>
        <c:crosses val="max"/>
        <c:crossBetween val="between"/>
      </c:valAx>
      <c:catAx>
        <c:axId val="668900272"/>
        <c:scaling>
          <c:orientation val="minMax"/>
        </c:scaling>
        <c:delete val="1"/>
        <c:axPos val="b"/>
        <c:numFmt formatCode="General" sourceLinked="1"/>
        <c:majorTickMark val="out"/>
        <c:minorTickMark val="none"/>
        <c:tickLblPos val="nextTo"/>
        <c:crossAx val="668897320"/>
        <c:crosses val="autoZero"/>
        <c:auto val="1"/>
        <c:lblAlgn val="ctr"/>
        <c:lblOffset val="100"/>
        <c:noMultiLvlLbl val="0"/>
      </c:catAx>
      <c:spPr>
        <a:noFill/>
        <a:ln>
          <a:noFill/>
        </a:ln>
        <a:effectLst/>
      </c:spPr>
    </c:plotArea>
    <c:legend>
      <c:legendPos val="b"/>
      <c:layout>
        <c:manualLayout>
          <c:xMode val="edge"/>
          <c:yMode val="edge"/>
          <c:x val="6.118137214216348E-2"/>
          <c:y val="0.85238633570161793"/>
          <c:w val="0.87763725571567308"/>
          <c:h val="8.0679789169587027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lt-LT" sz="1400" b="1" i="0" u="none" strike="noStrike" kern="1200" spc="0" baseline="0">
                <a:solidFill>
                  <a:srgbClr val="002C63"/>
                </a:solidFill>
                <a:latin typeface="Calibri Light (Headings)"/>
                <a:ea typeface="+mn-ea"/>
                <a:cs typeface="+mn-cs"/>
              </a:defRPr>
            </a:pPr>
            <a:r>
              <a:rPr lang="lt-LT" sz="1400" b="1" i="0" u="none" strike="noStrike" kern="1200" spc="0" baseline="0" dirty="0">
                <a:solidFill>
                  <a:srgbClr val="002C63"/>
                </a:solidFill>
                <a:latin typeface="Calibri Light (Headings)"/>
                <a:ea typeface="+mn-ea"/>
                <a:cs typeface="+mn-cs"/>
              </a:rPr>
              <a:t>Pajamos, mEur</a:t>
            </a:r>
          </a:p>
        </c:rich>
      </c:tx>
      <c:layout>
        <c:manualLayout>
          <c:xMode val="edge"/>
          <c:yMode val="edge"/>
          <c:x val="0.12491277062863894"/>
          <c:y val="8.1286746166102722E-2"/>
        </c:manualLayout>
      </c:layout>
      <c:overlay val="0"/>
      <c:spPr>
        <a:noFill/>
        <a:ln>
          <a:noFill/>
        </a:ln>
        <a:effectLst/>
      </c:spPr>
      <c:txPr>
        <a:bodyPr rot="0" spcFirstLastPara="1" vertOverflow="ellipsis" vert="horz" wrap="square" anchor="ctr" anchorCtr="1"/>
        <a:lstStyle/>
        <a:p>
          <a:pPr algn="ctr" rtl="0">
            <a:defRPr lang="lt-LT" sz="1400" b="1" i="0" u="none" strike="noStrike" kern="1200" spc="0" baseline="0">
              <a:solidFill>
                <a:srgbClr val="002C63"/>
              </a:solidFill>
              <a:latin typeface="Calibri Light (Headings)"/>
              <a:ea typeface="+mn-ea"/>
              <a:cs typeface="+mn-cs"/>
            </a:defRPr>
          </a:pPr>
          <a:endParaRPr lang="lt-LT"/>
        </a:p>
      </c:txPr>
    </c:title>
    <c:autoTitleDeleted val="0"/>
    <c:plotArea>
      <c:layout/>
      <c:barChart>
        <c:barDir val="col"/>
        <c:grouping val="clustered"/>
        <c:varyColors val="0"/>
        <c:ser>
          <c:idx val="0"/>
          <c:order val="0"/>
          <c:tx>
            <c:strRef>
              <c:f>'FA 2016-2019IIIket.'!$H$152</c:f>
              <c:strCache>
                <c:ptCount val="1"/>
                <c:pt idx="0">
                  <c:v>Pajamos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2016-2019IIIket.'!$I$151:$M$151</c:f>
              <c:strCache>
                <c:ptCount val="5"/>
                <c:pt idx="0">
                  <c:v>2016</c:v>
                </c:pt>
                <c:pt idx="1">
                  <c:v>2017</c:v>
                </c:pt>
                <c:pt idx="2">
                  <c:v>2018</c:v>
                </c:pt>
                <c:pt idx="3">
                  <c:v>2019*</c:v>
                </c:pt>
                <c:pt idx="4">
                  <c:v>2019P</c:v>
                </c:pt>
              </c:strCache>
            </c:strRef>
          </c:cat>
          <c:val>
            <c:numRef>
              <c:f>'FA 2016-2019IIIket.'!$I$152:$M$152</c:f>
              <c:numCache>
                <c:formatCode>#,##0.0;\-#,##0.0;\-</c:formatCode>
                <c:ptCount val="5"/>
                <c:pt idx="0">
                  <c:v>6.3292349999999997</c:v>
                </c:pt>
                <c:pt idx="1">
                  <c:v>6.9350624400000003</c:v>
                </c:pt>
                <c:pt idx="2">
                  <c:v>9.1738501199999991</c:v>
                </c:pt>
                <c:pt idx="3">
                  <c:v>8.9059427400000004</c:v>
                </c:pt>
                <c:pt idx="4">
                  <c:v>12.259</c:v>
                </c:pt>
              </c:numCache>
            </c:numRef>
          </c:val>
          <c:extLst>
            <c:ext xmlns:c16="http://schemas.microsoft.com/office/drawing/2014/chart" uri="{C3380CC4-5D6E-409C-BE32-E72D297353CC}">
              <c16:uniqueId val="{00000000-6F6B-405F-94D3-ABA7AD515B15}"/>
            </c:ext>
          </c:extLst>
        </c:ser>
        <c:dLbls>
          <c:showLegendKey val="0"/>
          <c:showVal val="0"/>
          <c:showCatName val="0"/>
          <c:showSerName val="0"/>
          <c:showPercent val="0"/>
          <c:showBubbleSize val="0"/>
        </c:dLbls>
        <c:gapWidth val="219"/>
        <c:overlap val="-27"/>
        <c:axId val="572518264"/>
        <c:axId val="572519904"/>
      </c:barChart>
      <c:lineChart>
        <c:grouping val="stacked"/>
        <c:varyColors val="0"/>
        <c:ser>
          <c:idx val="1"/>
          <c:order val="1"/>
          <c:tx>
            <c:strRef>
              <c:f>'FA 2016-2019IIIket.'!$H$153</c:f>
              <c:strCache>
                <c:ptCount val="1"/>
                <c:pt idx="0">
                  <c:v>Bendrasis pelningumas (dešinė skalė)</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solidFill>
                <a:schemeClr val="accent1">
                  <a:lumMod val="20000"/>
                  <a:lumOff val="80000"/>
                </a:schemeClr>
              </a:solid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t-LT"/>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'FA 2016-2019IIIket.'!$I$151:$M$151</c:f>
              <c:strCache>
                <c:ptCount val="5"/>
                <c:pt idx="0">
                  <c:v>2016</c:v>
                </c:pt>
                <c:pt idx="1">
                  <c:v>2017</c:v>
                </c:pt>
                <c:pt idx="2">
                  <c:v>2018</c:v>
                </c:pt>
                <c:pt idx="3">
                  <c:v>2019*</c:v>
                </c:pt>
                <c:pt idx="4">
                  <c:v>2019P</c:v>
                </c:pt>
              </c:strCache>
            </c:strRef>
          </c:cat>
          <c:val>
            <c:numRef>
              <c:f>'FA 2016-2019IIIket.'!$I$153:$M$153</c:f>
              <c:numCache>
                <c:formatCode>0.0%</c:formatCode>
                <c:ptCount val="5"/>
                <c:pt idx="0">
                  <c:v>0.30604755393029343</c:v>
                </c:pt>
                <c:pt idx="1">
                  <c:v>0.31625680215216634</c:v>
                </c:pt>
                <c:pt idx="2">
                  <c:v>0.30842183521524547</c:v>
                </c:pt>
                <c:pt idx="3">
                  <c:v>0.32388323888999088</c:v>
                </c:pt>
                <c:pt idx="4">
                  <c:v>0.34333958724202629</c:v>
                </c:pt>
              </c:numCache>
            </c:numRef>
          </c:val>
          <c:smooth val="0"/>
          <c:extLst>
            <c:ext xmlns:c16="http://schemas.microsoft.com/office/drawing/2014/chart" uri="{C3380CC4-5D6E-409C-BE32-E72D297353CC}">
              <c16:uniqueId val="{00000001-6F6B-405F-94D3-ABA7AD515B15}"/>
            </c:ext>
          </c:extLst>
        </c:ser>
        <c:dLbls>
          <c:showLegendKey val="0"/>
          <c:showVal val="0"/>
          <c:showCatName val="0"/>
          <c:showSerName val="0"/>
          <c:showPercent val="0"/>
          <c:showBubbleSize val="0"/>
        </c:dLbls>
        <c:marker val="1"/>
        <c:smooth val="0"/>
        <c:axId val="668900272"/>
        <c:axId val="668897320"/>
      </c:lineChart>
      <c:catAx>
        <c:axId val="572518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572519904"/>
        <c:crosses val="autoZero"/>
        <c:auto val="1"/>
        <c:lblAlgn val="ctr"/>
        <c:lblOffset val="100"/>
        <c:noMultiLvlLbl val="0"/>
      </c:catAx>
      <c:valAx>
        <c:axId val="572519904"/>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572518264"/>
        <c:crosses val="autoZero"/>
        <c:crossBetween val="between"/>
      </c:valAx>
      <c:valAx>
        <c:axId val="668897320"/>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t-LT"/>
          </a:p>
        </c:txPr>
        <c:crossAx val="668900272"/>
        <c:crosses val="max"/>
        <c:crossBetween val="between"/>
        <c:majorUnit val="1.0000000000000002E-2"/>
      </c:valAx>
      <c:catAx>
        <c:axId val="668900272"/>
        <c:scaling>
          <c:orientation val="minMax"/>
        </c:scaling>
        <c:delete val="1"/>
        <c:axPos val="b"/>
        <c:numFmt formatCode="General" sourceLinked="1"/>
        <c:majorTickMark val="out"/>
        <c:minorTickMark val="none"/>
        <c:tickLblPos val="nextTo"/>
        <c:crossAx val="668897320"/>
        <c:crosses val="autoZero"/>
        <c:auto val="1"/>
        <c:lblAlgn val="ctr"/>
        <c:lblOffset val="100"/>
        <c:noMultiLvlLbl val="0"/>
      </c:catAx>
      <c:spPr>
        <a:noFill/>
        <a:ln>
          <a:noFill/>
        </a:ln>
        <a:effectLst/>
      </c:spPr>
    </c:plotArea>
    <c:legend>
      <c:legendPos val="b"/>
      <c:layout>
        <c:manualLayout>
          <c:xMode val="edge"/>
          <c:yMode val="edge"/>
          <c:x val="5.0000108793870741E-2"/>
          <c:y val="0.85650505489647577"/>
          <c:w val="0.89999978241225853"/>
          <c:h val="7.8428660198097189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panose="020B0604020202020204" pitchFamily="34" charset="0"/>
              </a:defRPr>
            </a:lvl1pPr>
          </a:lstStyle>
          <a:p>
            <a:fld id="{8140D225-2853-7149-B42A-5241475B1196}" type="datetimeFigureOut">
              <a:rPr lang="en-US" smtClean="0"/>
              <a:pPr/>
              <a:t>11/26/2019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panose="020B0604020202020204" pitchFamily="34" charset="0"/>
              </a:defRPr>
            </a:lvl1pPr>
          </a:lstStyle>
          <a:p>
            <a:fld id="{02BF08CB-977C-D943-AC1D-8E0AFF3F035A}" type="slidenum">
              <a:rPr lang="en-US" smtClean="0"/>
              <a:pPr/>
              <a:t>‹#›</a:t>
            </a:fld>
            <a:endParaRPr lang="en-US" dirty="0"/>
          </a:p>
        </p:txBody>
      </p:sp>
    </p:spTree>
    <p:extLst>
      <p:ext uri="{BB962C8B-B14F-4D97-AF65-F5344CB8AC3E}">
        <p14:creationId xmlns:p14="http://schemas.microsoft.com/office/powerpoint/2010/main" val="2132166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rial" panose="020B0604020202020204" pitchFamily="34" charset="0"/>
        <a:ea typeface="+mn-ea"/>
        <a:cs typeface="+mn-cs"/>
      </a:defRPr>
    </a:lvl1pPr>
    <a:lvl2pPr marL="457200" algn="l" defTabSz="914400" rtl="0" eaLnBrk="1" latinLnBrk="0" hangingPunct="1">
      <a:defRPr sz="1200" b="0" i="0" kern="1200">
        <a:solidFill>
          <a:schemeClr val="tx1"/>
        </a:solidFill>
        <a:latin typeface="Arial" panose="020B0604020202020204" pitchFamily="34" charset="0"/>
        <a:ea typeface="+mn-ea"/>
        <a:cs typeface="+mn-cs"/>
      </a:defRPr>
    </a:lvl2pPr>
    <a:lvl3pPr marL="914400" algn="l" defTabSz="914400" rtl="0" eaLnBrk="1" latinLnBrk="0" hangingPunct="1">
      <a:defRPr sz="1200" b="0" i="0" kern="1200">
        <a:solidFill>
          <a:schemeClr val="tx1"/>
        </a:solidFill>
        <a:latin typeface="Arial" panose="020B0604020202020204" pitchFamily="34" charset="0"/>
        <a:ea typeface="+mn-ea"/>
        <a:cs typeface="+mn-cs"/>
      </a:defRPr>
    </a:lvl3pPr>
    <a:lvl4pPr marL="1371600" algn="l" defTabSz="914400" rtl="0" eaLnBrk="1" latinLnBrk="0" hangingPunct="1">
      <a:defRPr sz="1200" b="0" i="0" kern="1200">
        <a:solidFill>
          <a:schemeClr val="tx1"/>
        </a:solidFill>
        <a:latin typeface="Arial" panose="020B0604020202020204" pitchFamily="34" charset="0"/>
        <a:ea typeface="+mn-ea"/>
        <a:cs typeface="+mn-cs"/>
      </a:defRPr>
    </a:lvl4pPr>
    <a:lvl5pPr marL="1828800" algn="l" defTabSz="914400" rtl="0" eaLnBrk="1" latinLnBrk="0" hangingPunct="1">
      <a:defRPr sz="1200" b="0" i="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BF08CB-977C-D943-AC1D-8E0AFF3F035A}" type="slidenum">
              <a:rPr lang="en-US" smtClean="0"/>
              <a:t>1</a:t>
            </a:fld>
            <a:endParaRPr lang="en-US"/>
          </a:p>
        </p:txBody>
      </p:sp>
    </p:spTree>
    <p:extLst>
      <p:ext uri="{BB962C8B-B14F-4D97-AF65-F5344CB8AC3E}">
        <p14:creationId xmlns:p14="http://schemas.microsoft.com/office/powerpoint/2010/main" val="37006869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0C5B-ABF9-8142-B514-1E716B5AAAC4}"/>
              </a:ext>
            </a:extLst>
          </p:cNvPr>
          <p:cNvSpPr>
            <a:spLocks noGrp="1"/>
          </p:cNvSpPr>
          <p:nvPr>
            <p:ph type="ctrTitle" hasCustomPrompt="1"/>
          </p:nvPr>
        </p:nvSpPr>
        <p:spPr>
          <a:xfrm>
            <a:off x="3073400" y="2122748"/>
            <a:ext cx="7073900" cy="785552"/>
          </a:xfrm>
        </p:spPr>
        <p:txBody>
          <a:bodyPr anchor="t" anchorCtr="0">
            <a:normAutofit/>
          </a:bodyPr>
          <a:lstStyle>
            <a:lvl1pPr algn="l">
              <a:defRPr sz="4000" b="0" i="0">
                <a:solidFill>
                  <a:srgbClr val="FFFFFF"/>
                </a:solidFill>
                <a:latin typeface="Arial" panose="020B0604020202020204" pitchFamily="34" charset="0"/>
              </a:defRPr>
            </a:lvl1pPr>
          </a:lstStyle>
          <a:p>
            <a:r>
              <a:rPr lang="lt-LT" dirty="0"/>
              <a:t>Jūsų bankas - arčiau jūsų</a:t>
            </a:r>
            <a:endParaRPr lang="en-US" dirty="0"/>
          </a:p>
        </p:txBody>
      </p:sp>
      <p:sp>
        <p:nvSpPr>
          <p:cNvPr id="3" name="Subtitle 2">
            <a:extLst>
              <a:ext uri="{FF2B5EF4-FFF2-40B4-BE49-F238E27FC236}">
                <a16:creationId xmlns:a16="http://schemas.microsoft.com/office/drawing/2014/main" id="{108C349B-1140-1940-8AC5-31C2AAEC4832}"/>
              </a:ext>
            </a:extLst>
          </p:cNvPr>
          <p:cNvSpPr>
            <a:spLocks noGrp="1"/>
          </p:cNvSpPr>
          <p:nvPr>
            <p:ph type="subTitle" idx="1" hasCustomPrompt="1"/>
          </p:nvPr>
        </p:nvSpPr>
        <p:spPr>
          <a:xfrm>
            <a:off x="3048000" y="3121820"/>
            <a:ext cx="5308600" cy="785552"/>
          </a:xfrm>
        </p:spPr>
        <p:txBody>
          <a:bodyPr>
            <a:normAutofit/>
          </a:bodyPr>
          <a:lstStyle>
            <a:lvl1pPr marL="0" indent="0" algn="l">
              <a:buNone/>
              <a:defRPr sz="1800">
                <a:solidFill>
                  <a:srgbClr val="FFFFFF"/>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endParaRPr lang="en-US" dirty="0"/>
          </a:p>
        </p:txBody>
      </p:sp>
      <p:sp>
        <p:nvSpPr>
          <p:cNvPr id="4" name="Date Placeholder 3">
            <a:extLst>
              <a:ext uri="{FF2B5EF4-FFF2-40B4-BE49-F238E27FC236}">
                <a16:creationId xmlns:a16="http://schemas.microsoft.com/office/drawing/2014/main" id="{9BF36631-5BFE-8C43-9769-ECF95DFB694C}"/>
              </a:ext>
            </a:extLst>
          </p:cNvPr>
          <p:cNvSpPr>
            <a:spLocks noGrp="1"/>
          </p:cNvSpPr>
          <p:nvPr>
            <p:ph type="dt" sz="half" idx="10"/>
          </p:nvPr>
        </p:nvSpPr>
        <p:spPr>
          <a:xfrm>
            <a:off x="9080500" y="6149455"/>
            <a:ext cx="2743200" cy="365125"/>
          </a:xfrm>
        </p:spPr>
        <p:txBody>
          <a:bodyPr anchor="t" anchorCtr="0"/>
          <a:lstStyle>
            <a:lvl1pPr algn="r">
              <a:defRPr sz="1400" b="0" i="0">
                <a:solidFill>
                  <a:srgbClr val="FFFFFF"/>
                </a:solidFill>
                <a:latin typeface="Arial" panose="020B0604020202020204" pitchFamily="34" charset="0"/>
              </a:defRPr>
            </a:lvl1pPr>
          </a:lstStyle>
          <a:p>
            <a:fld id="{3D177D2A-FA29-C946-A1E9-37857A1C0D9B}" type="datetime1">
              <a:rPr lang="en-US" smtClean="0"/>
              <a:pPr/>
              <a:t>11/26/2019</a:t>
            </a:fld>
            <a:endParaRPr lang="en-US" dirty="0"/>
          </a:p>
        </p:txBody>
      </p:sp>
      <p:sp>
        <p:nvSpPr>
          <p:cNvPr id="14" name="Footer Placeholder 13">
            <a:extLst>
              <a:ext uri="{FF2B5EF4-FFF2-40B4-BE49-F238E27FC236}">
                <a16:creationId xmlns:a16="http://schemas.microsoft.com/office/drawing/2014/main" id="{E56FE1D9-FAFC-5C4A-862C-5BD2F8E91C67}"/>
              </a:ext>
            </a:extLst>
          </p:cNvPr>
          <p:cNvSpPr>
            <a:spLocks noGrp="1"/>
          </p:cNvSpPr>
          <p:nvPr>
            <p:ph type="ftr" sz="quarter" idx="11"/>
          </p:nvPr>
        </p:nvSpPr>
        <p:spPr>
          <a:xfrm>
            <a:off x="482600" y="6149455"/>
            <a:ext cx="4114800" cy="365125"/>
          </a:xfrm>
        </p:spPr>
        <p:txBody>
          <a:bodyPr/>
          <a:lstStyle>
            <a:lvl1pPr algn="l">
              <a:defRPr sz="1400" b="0" i="0">
                <a:solidFill>
                  <a:schemeClr val="bg1"/>
                </a:solidFill>
                <a:latin typeface="Arial" panose="020B0604020202020204" pitchFamily="34" charset="0"/>
              </a:defRPr>
            </a:lvl1pPr>
          </a:lstStyle>
          <a:p>
            <a:r>
              <a:rPr lang="lt-LT" dirty="0"/>
              <a:t>Šiaulių banko pristatymas NASDAQ</a:t>
            </a:r>
            <a:endParaRPr lang="en-US" dirty="0"/>
          </a:p>
        </p:txBody>
      </p:sp>
    </p:spTree>
    <p:extLst>
      <p:ext uri="{BB962C8B-B14F-4D97-AF65-F5344CB8AC3E}">
        <p14:creationId xmlns:p14="http://schemas.microsoft.com/office/powerpoint/2010/main" val="2914334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F4DA3-CECC-ED4B-9F78-0DB31E054359}"/>
              </a:ext>
            </a:extLst>
          </p:cNvPr>
          <p:cNvSpPr>
            <a:spLocks noGrp="1"/>
          </p:cNvSpPr>
          <p:nvPr>
            <p:ph type="title" hasCustomPrompt="1"/>
          </p:nvPr>
        </p:nvSpPr>
        <p:spPr>
          <a:xfrm>
            <a:off x="482602" y="1674457"/>
            <a:ext cx="6167582" cy="2683788"/>
          </a:xfrm>
        </p:spPr>
        <p:txBody>
          <a:bodyPr>
            <a:normAutofit/>
          </a:bodyPr>
          <a:lstStyle>
            <a:lvl1pPr>
              <a:defRPr sz="8000" b="0" i="0">
                <a:latin typeface="Arial" panose="020B0604020202020204" pitchFamily="34" charset="0"/>
              </a:defRPr>
            </a:lvl1pPr>
          </a:lstStyle>
          <a:p>
            <a:r>
              <a:rPr lang="en-GB" dirty="0"/>
              <a:t>Title page</a:t>
            </a:r>
            <a:br>
              <a:rPr lang="en-GB" dirty="0"/>
            </a:br>
            <a:r>
              <a:rPr lang="en-GB" dirty="0"/>
              <a:t>sample</a:t>
            </a:r>
            <a:endParaRPr lang="en-US" dirty="0"/>
          </a:p>
        </p:txBody>
      </p:sp>
      <p:sp>
        <p:nvSpPr>
          <p:cNvPr id="15" name="Footer Placeholder 12">
            <a:extLst>
              <a:ext uri="{FF2B5EF4-FFF2-40B4-BE49-F238E27FC236}">
                <a16:creationId xmlns:a16="http://schemas.microsoft.com/office/drawing/2014/main" id="{ADBB9413-6E78-0A4E-A3CA-088ECF3CB05F}"/>
              </a:ext>
            </a:extLst>
          </p:cNvPr>
          <p:cNvSpPr>
            <a:spLocks noGrp="1"/>
          </p:cNvSpPr>
          <p:nvPr>
            <p:ph type="ftr" sz="quarter" idx="11"/>
          </p:nvPr>
        </p:nvSpPr>
        <p:spPr>
          <a:xfrm>
            <a:off x="482600" y="6111354"/>
            <a:ext cx="4114800" cy="365125"/>
          </a:xfrm>
        </p:spPr>
        <p:txBody>
          <a:bodyPr/>
          <a:lstStyle>
            <a:lvl1pPr algn="l">
              <a:defRPr b="0" i="0">
                <a:solidFill>
                  <a:srgbClr val="002C63"/>
                </a:solidFill>
                <a:latin typeface="Arial" panose="020B0604020202020204" pitchFamily="34" charset="0"/>
              </a:defRPr>
            </a:lvl1pPr>
          </a:lstStyle>
          <a:p>
            <a:r>
              <a:rPr lang="lt-LT" dirty="0"/>
              <a:t>Šiaulių banko pristatymas NASDAQ</a:t>
            </a:r>
            <a:endParaRPr lang="en-US" dirty="0"/>
          </a:p>
        </p:txBody>
      </p:sp>
      <p:pic>
        <p:nvPicPr>
          <p:cNvPr id="18" name="Picture 17">
            <a:extLst>
              <a:ext uri="{FF2B5EF4-FFF2-40B4-BE49-F238E27FC236}">
                <a16:creationId xmlns:a16="http://schemas.microsoft.com/office/drawing/2014/main" id="{48D4F420-A657-004C-AFEE-C255CA2162F0}"/>
              </a:ext>
            </a:extLst>
          </p:cNvPr>
          <p:cNvPicPr>
            <a:picLocks noChangeAspect="1"/>
          </p:cNvPicPr>
          <p:nvPr userDrawn="1"/>
        </p:nvPicPr>
        <p:blipFill>
          <a:blip r:embed="rId3"/>
          <a:stretch>
            <a:fillRect/>
          </a:stretch>
        </p:blipFill>
        <p:spPr>
          <a:xfrm>
            <a:off x="10102850" y="6141516"/>
            <a:ext cx="1606550" cy="304800"/>
          </a:xfrm>
          <a:prstGeom prst="rect">
            <a:avLst/>
          </a:prstGeom>
        </p:spPr>
      </p:pic>
      <p:sp>
        <p:nvSpPr>
          <p:cNvPr id="7" name="Slide Number Placeholder 5">
            <a:extLst>
              <a:ext uri="{FF2B5EF4-FFF2-40B4-BE49-F238E27FC236}">
                <a16:creationId xmlns:a16="http://schemas.microsoft.com/office/drawing/2014/main" id="{BAFC3492-FB61-2D49-837A-57BCED695207}"/>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0" name="Subtitle 2">
            <a:extLst>
              <a:ext uri="{FF2B5EF4-FFF2-40B4-BE49-F238E27FC236}">
                <a16:creationId xmlns:a16="http://schemas.microsoft.com/office/drawing/2014/main" id="{D346B30C-B9C1-234E-A76D-B4A8CBC9A5EF}"/>
              </a:ext>
            </a:extLst>
          </p:cNvPr>
          <p:cNvSpPr>
            <a:spLocks noGrp="1"/>
          </p:cNvSpPr>
          <p:nvPr>
            <p:ph type="subTitle" idx="1" hasCustomPrompt="1"/>
          </p:nvPr>
        </p:nvSpPr>
        <p:spPr>
          <a:xfrm>
            <a:off x="482600" y="4530206"/>
            <a:ext cx="5308600" cy="785552"/>
          </a:xfrm>
        </p:spPr>
        <p:txBody>
          <a:bodyPr>
            <a:normAutofit/>
          </a:bodyPr>
          <a:lstStyle>
            <a:lvl1pPr marL="0" indent="0" algn="l">
              <a:buNone/>
              <a:defRPr sz="2000">
                <a:solidFill>
                  <a:srgbClr val="002C6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endParaRPr lang="en-US" dirty="0"/>
          </a:p>
        </p:txBody>
      </p:sp>
      <p:pic>
        <p:nvPicPr>
          <p:cNvPr id="8" name="Picture 7">
            <a:extLst>
              <a:ext uri="{FF2B5EF4-FFF2-40B4-BE49-F238E27FC236}">
                <a16:creationId xmlns:a16="http://schemas.microsoft.com/office/drawing/2014/main" id="{9A3209E8-A804-4160-AFC4-526AC93E4EDE}"/>
              </a:ext>
            </a:extLst>
          </p:cNvPr>
          <p:cNvPicPr>
            <a:picLocks noChangeAspect="1"/>
          </p:cNvPicPr>
          <p:nvPr userDrawn="1"/>
        </p:nvPicPr>
        <p:blipFill>
          <a:blip r:embed="rId4"/>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644284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pag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Footer Placeholder 10">
            <a:extLst>
              <a:ext uri="{FF2B5EF4-FFF2-40B4-BE49-F238E27FC236}">
                <a16:creationId xmlns:a16="http://schemas.microsoft.com/office/drawing/2014/main" id="{B4AD114B-368F-DA43-A584-423C7C6BCA61}"/>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5" name="Title 1">
            <a:extLst>
              <a:ext uri="{FF2B5EF4-FFF2-40B4-BE49-F238E27FC236}">
                <a16:creationId xmlns:a16="http://schemas.microsoft.com/office/drawing/2014/main" id="{B47C531D-BE69-FF4C-AE4E-84F5B5FAF576}"/>
              </a:ext>
            </a:extLst>
          </p:cNvPr>
          <p:cNvSpPr>
            <a:spLocks noGrp="1"/>
          </p:cNvSpPr>
          <p:nvPr>
            <p:ph type="title" hasCustomPrompt="1"/>
          </p:nvPr>
        </p:nvSpPr>
        <p:spPr>
          <a:xfrm>
            <a:off x="482602" y="1674457"/>
            <a:ext cx="6203208" cy="2683788"/>
          </a:xfrm>
        </p:spPr>
        <p:txBody>
          <a:bodyPr>
            <a:normAutofit/>
          </a:bodyPr>
          <a:lstStyle>
            <a:lvl1pPr>
              <a:defRPr sz="8000" b="0" i="0">
                <a:latin typeface="Arial" panose="020B0604020202020204" pitchFamily="34" charset="0"/>
              </a:defRPr>
            </a:lvl1pPr>
          </a:lstStyle>
          <a:p>
            <a:r>
              <a:rPr lang="en-GB" dirty="0"/>
              <a:t>Title page</a:t>
            </a:r>
            <a:br>
              <a:rPr lang="en-GB" dirty="0"/>
            </a:br>
            <a:r>
              <a:rPr lang="en-GB" dirty="0"/>
              <a:t>sample</a:t>
            </a:r>
            <a:endParaRPr lang="en-US" dirty="0"/>
          </a:p>
        </p:txBody>
      </p:sp>
      <p:pic>
        <p:nvPicPr>
          <p:cNvPr id="17" name="Picture 16">
            <a:extLst>
              <a:ext uri="{FF2B5EF4-FFF2-40B4-BE49-F238E27FC236}">
                <a16:creationId xmlns:a16="http://schemas.microsoft.com/office/drawing/2014/main" id="{141E7F93-AEFB-524B-A7A9-B26B69D1DC88}"/>
              </a:ext>
            </a:extLst>
          </p:cNvPr>
          <p:cNvPicPr>
            <a:picLocks noChangeAspect="1"/>
          </p:cNvPicPr>
          <p:nvPr userDrawn="1"/>
        </p:nvPicPr>
        <p:blipFill>
          <a:blip r:embed="rId3"/>
          <a:stretch>
            <a:fillRect/>
          </a:stretch>
        </p:blipFill>
        <p:spPr>
          <a:xfrm>
            <a:off x="10102850" y="6141516"/>
            <a:ext cx="1606550" cy="304800"/>
          </a:xfrm>
          <a:prstGeom prst="rect">
            <a:avLst/>
          </a:prstGeom>
        </p:spPr>
      </p:pic>
      <p:sp>
        <p:nvSpPr>
          <p:cNvPr id="7" name="Slide Number Placeholder 5">
            <a:extLst>
              <a:ext uri="{FF2B5EF4-FFF2-40B4-BE49-F238E27FC236}">
                <a16:creationId xmlns:a16="http://schemas.microsoft.com/office/drawing/2014/main" id="{B8EB2A96-763C-794F-B8E9-ECA830E75412}"/>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9" name="Subtitle 2">
            <a:extLst>
              <a:ext uri="{FF2B5EF4-FFF2-40B4-BE49-F238E27FC236}">
                <a16:creationId xmlns:a16="http://schemas.microsoft.com/office/drawing/2014/main" id="{C49C08C7-BDDE-8140-B41F-20476704E85D}"/>
              </a:ext>
            </a:extLst>
          </p:cNvPr>
          <p:cNvSpPr>
            <a:spLocks noGrp="1"/>
          </p:cNvSpPr>
          <p:nvPr>
            <p:ph type="subTitle" idx="1" hasCustomPrompt="1"/>
          </p:nvPr>
        </p:nvSpPr>
        <p:spPr>
          <a:xfrm>
            <a:off x="482600" y="4530206"/>
            <a:ext cx="5308600" cy="785552"/>
          </a:xfrm>
        </p:spPr>
        <p:txBody>
          <a:bodyPr>
            <a:normAutofit/>
          </a:bodyPr>
          <a:lstStyle>
            <a:lvl1pPr marL="0" indent="0" algn="l">
              <a:buNone/>
              <a:defRPr sz="2000">
                <a:solidFill>
                  <a:srgbClr val="002C6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endParaRPr lang="en-US" dirty="0"/>
          </a:p>
        </p:txBody>
      </p:sp>
    </p:spTree>
    <p:extLst>
      <p:ext uri="{BB962C8B-B14F-4D97-AF65-F5344CB8AC3E}">
        <p14:creationId xmlns:p14="http://schemas.microsoft.com/office/powerpoint/2010/main" val="3058859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 Column Tex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1 Column Sample Slide </a:t>
            </a:r>
            <a:endParaRPr lang="en-US" dirty="0"/>
          </a:p>
        </p:txBody>
      </p:sp>
      <p:sp>
        <p:nvSpPr>
          <p:cNvPr id="10" name="Slide Number Placeholder 5">
            <a:extLst>
              <a:ext uri="{FF2B5EF4-FFF2-40B4-BE49-F238E27FC236}">
                <a16:creationId xmlns:a16="http://schemas.microsoft.com/office/drawing/2014/main" id="{C1FD666D-D21F-5945-9D8D-E2BCE41BA998}"/>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3" name="Text Placeholder 2">
            <a:extLst>
              <a:ext uri="{FF2B5EF4-FFF2-40B4-BE49-F238E27FC236}">
                <a16:creationId xmlns:a16="http://schemas.microsoft.com/office/drawing/2014/main" id="{B55EB8BD-28D1-274D-9C1C-7EFC55EBBAC0}"/>
              </a:ext>
            </a:extLst>
          </p:cNvPr>
          <p:cNvSpPr>
            <a:spLocks noGrp="1"/>
          </p:cNvSpPr>
          <p:nvPr>
            <p:ph type="body" sz="quarter" idx="14" hasCustomPrompt="1"/>
          </p:nvPr>
        </p:nvSpPr>
        <p:spPr>
          <a:xfrm>
            <a:off x="482600" y="1382713"/>
            <a:ext cx="10287000" cy="1016000"/>
          </a:xfrm>
        </p:spPr>
        <p:txBody>
          <a:bodyPr>
            <a:noAutofit/>
          </a:bodyPr>
          <a:lstStyle>
            <a:lvl1pPr marL="0" indent="0">
              <a:buFont typeface="Arial" panose="020B0604020202020204" pitchFamily="34" charset="0"/>
              <a:buNone/>
              <a:defRPr sz="20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15" name="Text Placeholder 2">
            <a:extLst>
              <a:ext uri="{FF2B5EF4-FFF2-40B4-BE49-F238E27FC236}">
                <a16:creationId xmlns:a16="http://schemas.microsoft.com/office/drawing/2014/main" id="{42D77085-180E-874B-9B81-5D2DBFC2E50B}"/>
              </a:ext>
            </a:extLst>
          </p:cNvPr>
          <p:cNvSpPr>
            <a:spLocks noGrp="1"/>
          </p:cNvSpPr>
          <p:nvPr>
            <p:ph type="body" sz="quarter" idx="15" hasCustomPrompt="1"/>
          </p:nvPr>
        </p:nvSpPr>
        <p:spPr>
          <a:xfrm>
            <a:off x="482601"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17" name="Text Placeholder 2">
            <a:extLst>
              <a:ext uri="{FF2B5EF4-FFF2-40B4-BE49-F238E27FC236}">
                <a16:creationId xmlns:a16="http://schemas.microsoft.com/office/drawing/2014/main" id="{A01670EA-F164-7B45-ADF7-7A65CE668677}"/>
              </a:ext>
            </a:extLst>
          </p:cNvPr>
          <p:cNvSpPr>
            <a:spLocks noGrp="1"/>
          </p:cNvSpPr>
          <p:nvPr>
            <p:ph type="body" sz="quarter" idx="16" hasCustomPrompt="1"/>
          </p:nvPr>
        </p:nvSpPr>
        <p:spPr>
          <a:xfrm>
            <a:off x="482600" y="3781356"/>
            <a:ext cx="11226799" cy="219537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 </a:t>
            </a:r>
            <a:r>
              <a:rPr lang="en-GB" dirty="0" err="1"/>
              <a:t>vulputate</a:t>
            </a:r>
            <a:r>
              <a:rPr lang="en-GB" dirty="0"/>
              <a:t> </a:t>
            </a:r>
            <a:r>
              <a:rPr lang="en-GB" dirty="0" err="1"/>
              <a:t>velit</a:t>
            </a:r>
            <a:r>
              <a:rPr lang="en-GB" dirty="0"/>
              <a:t> </a:t>
            </a:r>
            <a:r>
              <a:rPr lang="en-GB" dirty="0" err="1"/>
              <a:t>esse</a:t>
            </a:r>
            <a:r>
              <a:rPr lang="en-GB" dirty="0"/>
              <a:t> </a:t>
            </a:r>
            <a:r>
              <a:rPr lang="en-GB" dirty="0" err="1"/>
              <a:t>molestie</a:t>
            </a:r>
            <a:r>
              <a:rPr lang="en-GB" dirty="0"/>
              <a:t> </a:t>
            </a:r>
            <a:r>
              <a:rPr lang="en-GB" dirty="0" err="1"/>
              <a:t>consequat</a:t>
            </a:r>
            <a:r>
              <a:rPr lang="en-GB" dirty="0"/>
              <a:t>. </a:t>
            </a:r>
          </a:p>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 </a:t>
            </a:r>
            <a:r>
              <a:rPr lang="en-GB" dirty="0" err="1"/>
              <a:t>vulputate</a:t>
            </a:r>
            <a:r>
              <a:rPr lang="en-GB" dirty="0"/>
              <a:t> </a:t>
            </a:r>
            <a:r>
              <a:rPr lang="en-GB" dirty="0" err="1"/>
              <a:t>velit</a:t>
            </a:r>
            <a:r>
              <a:rPr lang="en-GB" dirty="0"/>
              <a:t> </a:t>
            </a:r>
            <a:r>
              <a:rPr lang="en-GB" dirty="0" err="1"/>
              <a:t>esse</a:t>
            </a:r>
            <a:r>
              <a:rPr lang="en-GB" dirty="0"/>
              <a:t> </a:t>
            </a:r>
            <a:r>
              <a:rPr lang="en-GB" dirty="0" err="1"/>
              <a:t>molestie</a:t>
            </a:r>
            <a:r>
              <a:rPr lang="en-GB" dirty="0"/>
              <a:t> </a:t>
            </a:r>
            <a:r>
              <a:rPr lang="en-GB" dirty="0" err="1"/>
              <a:t>consequat</a:t>
            </a:r>
            <a:r>
              <a:rPr lang="en-GB" dirty="0"/>
              <a:t>.</a:t>
            </a:r>
          </a:p>
        </p:txBody>
      </p:sp>
    </p:spTree>
    <p:extLst>
      <p:ext uri="{BB962C8B-B14F-4D97-AF65-F5344CB8AC3E}">
        <p14:creationId xmlns:p14="http://schemas.microsoft.com/office/powerpoint/2010/main" val="672435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Columns Tex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2 Columns Sample Slide </a:t>
            </a:r>
            <a:endParaRPr lang="en-US" dirty="0"/>
          </a:p>
        </p:txBody>
      </p:sp>
      <p:sp>
        <p:nvSpPr>
          <p:cNvPr id="17" name="Slide Number Placeholder 5">
            <a:extLst>
              <a:ext uri="{FF2B5EF4-FFF2-40B4-BE49-F238E27FC236}">
                <a16:creationId xmlns:a16="http://schemas.microsoft.com/office/drawing/2014/main" id="{C533FDE4-196C-184B-ADF8-C1C44E772514}"/>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8" name="Text Placeholder 2">
            <a:extLst>
              <a:ext uri="{FF2B5EF4-FFF2-40B4-BE49-F238E27FC236}">
                <a16:creationId xmlns:a16="http://schemas.microsoft.com/office/drawing/2014/main" id="{304E9130-03AC-3A40-8164-4763EA239D34}"/>
              </a:ext>
            </a:extLst>
          </p:cNvPr>
          <p:cNvSpPr>
            <a:spLocks noGrp="1"/>
          </p:cNvSpPr>
          <p:nvPr>
            <p:ph type="body" sz="quarter" idx="16" hasCustomPrompt="1"/>
          </p:nvPr>
        </p:nvSpPr>
        <p:spPr>
          <a:xfrm>
            <a:off x="482600" y="3781356"/>
            <a:ext cx="486833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 </a:t>
            </a:r>
            <a:r>
              <a:rPr lang="en-GB" dirty="0" err="1"/>
              <a:t>vulputate</a:t>
            </a:r>
            <a:r>
              <a:rPr lang="en-GB" dirty="0"/>
              <a:t> </a:t>
            </a:r>
            <a:r>
              <a:rPr lang="en-GB" dirty="0" err="1"/>
              <a:t>velit</a:t>
            </a:r>
            <a:r>
              <a:rPr lang="en-GB" dirty="0"/>
              <a:t> </a:t>
            </a:r>
            <a:r>
              <a:rPr lang="en-GB" dirty="0" err="1"/>
              <a:t>esse</a:t>
            </a:r>
            <a:r>
              <a:rPr lang="en-GB" dirty="0"/>
              <a:t> </a:t>
            </a:r>
            <a:r>
              <a:rPr lang="en-GB" dirty="0" err="1"/>
              <a:t>molestie</a:t>
            </a:r>
            <a:r>
              <a:rPr lang="en-GB" dirty="0"/>
              <a:t> </a:t>
            </a:r>
            <a:r>
              <a:rPr lang="en-GB" dirty="0" err="1"/>
              <a:t>consequat</a:t>
            </a:r>
            <a:r>
              <a:rPr lang="en-GB" dirty="0"/>
              <a:t>. </a:t>
            </a:r>
          </a:p>
        </p:txBody>
      </p:sp>
      <p:sp>
        <p:nvSpPr>
          <p:cNvPr id="19" name="Text Placeholder 2">
            <a:extLst>
              <a:ext uri="{FF2B5EF4-FFF2-40B4-BE49-F238E27FC236}">
                <a16:creationId xmlns:a16="http://schemas.microsoft.com/office/drawing/2014/main" id="{47A85D8A-85F6-5747-8A95-2F3FDE830101}"/>
              </a:ext>
            </a:extLst>
          </p:cNvPr>
          <p:cNvSpPr>
            <a:spLocks noGrp="1"/>
          </p:cNvSpPr>
          <p:nvPr>
            <p:ph type="body" sz="quarter" idx="17" hasCustomPrompt="1"/>
          </p:nvPr>
        </p:nvSpPr>
        <p:spPr>
          <a:xfrm>
            <a:off x="482600" y="1382713"/>
            <a:ext cx="10287000" cy="1016000"/>
          </a:xfrm>
        </p:spPr>
        <p:txBody>
          <a:bodyPr>
            <a:noAutofit/>
          </a:bodyPr>
          <a:lstStyle>
            <a:lvl1pPr marL="0" indent="0">
              <a:buFont typeface="Arial" panose="020B0604020202020204" pitchFamily="34" charset="0"/>
              <a:buNone/>
              <a:defRPr sz="20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20" name="Text Placeholder 2">
            <a:extLst>
              <a:ext uri="{FF2B5EF4-FFF2-40B4-BE49-F238E27FC236}">
                <a16:creationId xmlns:a16="http://schemas.microsoft.com/office/drawing/2014/main" id="{CDDB49DE-38DE-A949-B6F6-B98F762FD94D}"/>
              </a:ext>
            </a:extLst>
          </p:cNvPr>
          <p:cNvSpPr>
            <a:spLocks noGrp="1"/>
          </p:cNvSpPr>
          <p:nvPr>
            <p:ph type="body" sz="quarter" idx="18" hasCustomPrompt="1"/>
          </p:nvPr>
        </p:nvSpPr>
        <p:spPr>
          <a:xfrm>
            <a:off x="482601"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21" name="Text Placeholder 2">
            <a:extLst>
              <a:ext uri="{FF2B5EF4-FFF2-40B4-BE49-F238E27FC236}">
                <a16:creationId xmlns:a16="http://schemas.microsoft.com/office/drawing/2014/main" id="{45500FC2-9A64-C64D-AEE5-84BE2C1F0219}"/>
              </a:ext>
            </a:extLst>
          </p:cNvPr>
          <p:cNvSpPr>
            <a:spLocks noGrp="1"/>
          </p:cNvSpPr>
          <p:nvPr>
            <p:ph type="body" sz="quarter" idx="19" hasCustomPrompt="1"/>
          </p:nvPr>
        </p:nvSpPr>
        <p:spPr>
          <a:xfrm>
            <a:off x="5901267" y="3781356"/>
            <a:ext cx="486833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 </a:t>
            </a:r>
            <a:r>
              <a:rPr lang="en-GB" dirty="0" err="1"/>
              <a:t>vulputate</a:t>
            </a:r>
            <a:r>
              <a:rPr lang="en-GB" dirty="0"/>
              <a:t> </a:t>
            </a:r>
            <a:r>
              <a:rPr lang="en-GB" dirty="0" err="1"/>
              <a:t>velit</a:t>
            </a:r>
            <a:r>
              <a:rPr lang="en-GB" dirty="0"/>
              <a:t> </a:t>
            </a:r>
            <a:r>
              <a:rPr lang="en-GB" dirty="0" err="1"/>
              <a:t>esse</a:t>
            </a:r>
            <a:r>
              <a:rPr lang="en-GB" dirty="0"/>
              <a:t> </a:t>
            </a:r>
            <a:r>
              <a:rPr lang="en-GB" dirty="0" err="1"/>
              <a:t>molestie</a:t>
            </a:r>
            <a:r>
              <a:rPr lang="en-GB" dirty="0"/>
              <a:t> </a:t>
            </a:r>
            <a:r>
              <a:rPr lang="en-GB" dirty="0" err="1"/>
              <a:t>consequat</a:t>
            </a:r>
            <a:r>
              <a:rPr lang="en-GB" dirty="0"/>
              <a:t>. </a:t>
            </a:r>
          </a:p>
        </p:txBody>
      </p:sp>
      <p:sp>
        <p:nvSpPr>
          <p:cNvPr id="22" name="Text Placeholder 2">
            <a:extLst>
              <a:ext uri="{FF2B5EF4-FFF2-40B4-BE49-F238E27FC236}">
                <a16:creationId xmlns:a16="http://schemas.microsoft.com/office/drawing/2014/main" id="{2E2C1321-40F3-9344-880B-EE0AD4A50D63}"/>
              </a:ext>
            </a:extLst>
          </p:cNvPr>
          <p:cNvSpPr>
            <a:spLocks noGrp="1"/>
          </p:cNvSpPr>
          <p:nvPr>
            <p:ph type="body" sz="quarter" idx="20" hasCustomPrompt="1"/>
          </p:nvPr>
        </p:nvSpPr>
        <p:spPr>
          <a:xfrm>
            <a:off x="5901268"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Tree>
    <p:extLst>
      <p:ext uri="{BB962C8B-B14F-4D97-AF65-F5344CB8AC3E}">
        <p14:creationId xmlns:p14="http://schemas.microsoft.com/office/powerpoint/2010/main" val="3345094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Columns Tex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3 Columns Sample Slide </a:t>
            </a:r>
            <a:endParaRPr lang="en-US" dirty="0"/>
          </a:p>
        </p:txBody>
      </p:sp>
      <p:sp>
        <p:nvSpPr>
          <p:cNvPr id="15" name="Slide Number Placeholder 5">
            <a:extLst>
              <a:ext uri="{FF2B5EF4-FFF2-40B4-BE49-F238E27FC236}">
                <a16:creationId xmlns:a16="http://schemas.microsoft.com/office/drawing/2014/main" id="{9866A8B2-24B2-C647-AC46-42101DC2B4D5}"/>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6" name="Text Placeholder 2">
            <a:extLst>
              <a:ext uri="{FF2B5EF4-FFF2-40B4-BE49-F238E27FC236}">
                <a16:creationId xmlns:a16="http://schemas.microsoft.com/office/drawing/2014/main" id="{1ECCA4A4-6A31-1947-ACE3-9ABC656D3305}"/>
              </a:ext>
            </a:extLst>
          </p:cNvPr>
          <p:cNvSpPr>
            <a:spLocks noGrp="1"/>
          </p:cNvSpPr>
          <p:nvPr>
            <p:ph type="body" sz="quarter" idx="18" hasCustomPrompt="1"/>
          </p:nvPr>
        </p:nvSpPr>
        <p:spPr>
          <a:xfrm>
            <a:off x="482600" y="1382713"/>
            <a:ext cx="10287000" cy="1016000"/>
          </a:xfrm>
        </p:spPr>
        <p:txBody>
          <a:bodyPr>
            <a:noAutofit/>
          </a:bodyPr>
          <a:lstStyle>
            <a:lvl1pPr marL="0" indent="0">
              <a:buFont typeface="Arial" panose="020B0604020202020204" pitchFamily="34" charset="0"/>
              <a:buNone/>
              <a:defRPr sz="20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17" name="Text Placeholder 2">
            <a:extLst>
              <a:ext uri="{FF2B5EF4-FFF2-40B4-BE49-F238E27FC236}">
                <a16:creationId xmlns:a16="http://schemas.microsoft.com/office/drawing/2014/main" id="{BFA079EE-DE7B-3642-8DA7-959C8712AA7C}"/>
              </a:ext>
            </a:extLst>
          </p:cNvPr>
          <p:cNvSpPr>
            <a:spLocks noGrp="1"/>
          </p:cNvSpPr>
          <p:nvPr>
            <p:ph type="body" sz="quarter" idx="19" hasCustomPrompt="1"/>
          </p:nvPr>
        </p:nvSpPr>
        <p:spPr>
          <a:xfrm>
            <a:off x="482601" y="3781356"/>
            <a:ext cx="3440042"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a:t>
            </a:r>
          </a:p>
        </p:txBody>
      </p:sp>
      <p:sp>
        <p:nvSpPr>
          <p:cNvPr id="18" name="Text Placeholder 2">
            <a:extLst>
              <a:ext uri="{FF2B5EF4-FFF2-40B4-BE49-F238E27FC236}">
                <a16:creationId xmlns:a16="http://schemas.microsoft.com/office/drawing/2014/main" id="{D38E6D5B-222B-2B49-8BF6-BC958FC0ACE2}"/>
              </a:ext>
            </a:extLst>
          </p:cNvPr>
          <p:cNvSpPr>
            <a:spLocks noGrp="1"/>
          </p:cNvSpPr>
          <p:nvPr>
            <p:ph type="body" sz="quarter" idx="20" hasCustomPrompt="1"/>
          </p:nvPr>
        </p:nvSpPr>
        <p:spPr>
          <a:xfrm>
            <a:off x="482601"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19" name="Text Placeholder 2">
            <a:extLst>
              <a:ext uri="{FF2B5EF4-FFF2-40B4-BE49-F238E27FC236}">
                <a16:creationId xmlns:a16="http://schemas.microsoft.com/office/drawing/2014/main" id="{7F50C6AC-6246-AA42-89DF-472E038AA2BF}"/>
              </a:ext>
            </a:extLst>
          </p:cNvPr>
          <p:cNvSpPr>
            <a:spLocks noGrp="1"/>
          </p:cNvSpPr>
          <p:nvPr>
            <p:ph type="body" sz="quarter" idx="21" hasCustomPrompt="1"/>
          </p:nvPr>
        </p:nvSpPr>
        <p:spPr>
          <a:xfrm>
            <a:off x="4365488" y="3781356"/>
            <a:ext cx="3440042"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a:t>
            </a:r>
          </a:p>
        </p:txBody>
      </p:sp>
      <p:sp>
        <p:nvSpPr>
          <p:cNvPr id="20" name="Text Placeholder 2">
            <a:extLst>
              <a:ext uri="{FF2B5EF4-FFF2-40B4-BE49-F238E27FC236}">
                <a16:creationId xmlns:a16="http://schemas.microsoft.com/office/drawing/2014/main" id="{2FA188A2-56BC-364D-840D-6EB69B3AEF80}"/>
              </a:ext>
            </a:extLst>
          </p:cNvPr>
          <p:cNvSpPr>
            <a:spLocks noGrp="1"/>
          </p:cNvSpPr>
          <p:nvPr>
            <p:ph type="body" sz="quarter" idx="22" hasCustomPrompt="1"/>
          </p:nvPr>
        </p:nvSpPr>
        <p:spPr>
          <a:xfrm>
            <a:off x="4365488"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
        <p:nvSpPr>
          <p:cNvPr id="25" name="Text Placeholder 2">
            <a:extLst>
              <a:ext uri="{FF2B5EF4-FFF2-40B4-BE49-F238E27FC236}">
                <a16:creationId xmlns:a16="http://schemas.microsoft.com/office/drawing/2014/main" id="{B9A77331-F57A-2148-AE3B-2FC37FB166EA}"/>
              </a:ext>
            </a:extLst>
          </p:cNvPr>
          <p:cNvSpPr>
            <a:spLocks noGrp="1"/>
          </p:cNvSpPr>
          <p:nvPr>
            <p:ph type="body" sz="quarter" idx="23" hasCustomPrompt="1"/>
          </p:nvPr>
        </p:nvSpPr>
        <p:spPr>
          <a:xfrm>
            <a:off x="8248375" y="3781356"/>
            <a:ext cx="3440042"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 </a:t>
            </a:r>
            <a:r>
              <a:rPr lang="en-GB" dirty="0" err="1"/>
              <a:t>nisl</a:t>
            </a:r>
            <a:r>
              <a:rPr lang="en-GB" dirty="0"/>
              <a:t> </a:t>
            </a:r>
            <a:r>
              <a:rPr lang="en-GB" dirty="0" err="1"/>
              <a:t>ut</a:t>
            </a:r>
            <a:r>
              <a:rPr lang="en-GB" dirty="0"/>
              <a:t> </a:t>
            </a:r>
            <a:r>
              <a:rPr lang="en-GB" dirty="0" err="1"/>
              <a:t>aliquip</a:t>
            </a:r>
            <a:r>
              <a:rPr lang="en-GB" dirty="0"/>
              <a:t> ex </a:t>
            </a:r>
            <a:r>
              <a:rPr lang="en-GB" dirty="0" err="1"/>
              <a:t>ea</a:t>
            </a:r>
            <a:r>
              <a:rPr lang="en-GB" dirty="0"/>
              <a:t> </a:t>
            </a:r>
            <a:r>
              <a:rPr lang="en-GB" dirty="0" err="1"/>
              <a:t>commodo</a:t>
            </a:r>
            <a:r>
              <a:rPr lang="en-GB" dirty="0"/>
              <a:t> </a:t>
            </a:r>
            <a:r>
              <a:rPr lang="en-GB" dirty="0" err="1"/>
              <a:t>consequat</a:t>
            </a:r>
            <a:r>
              <a:rPr lang="en-GB" dirty="0"/>
              <a:t>. Duis </a:t>
            </a:r>
            <a:r>
              <a:rPr lang="en-GB" dirty="0" err="1"/>
              <a:t>autem</a:t>
            </a:r>
            <a:r>
              <a:rPr lang="en-GB" dirty="0"/>
              <a:t> </a:t>
            </a:r>
            <a:r>
              <a:rPr lang="en-GB" dirty="0" err="1"/>
              <a:t>vel</a:t>
            </a:r>
            <a:r>
              <a:rPr lang="en-GB" dirty="0"/>
              <a:t> </a:t>
            </a:r>
            <a:r>
              <a:rPr lang="en-GB" dirty="0" err="1"/>
              <a:t>eum</a:t>
            </a:r>
            <a:r>
              <a:rPr lang="en-GB" dirty="0"/>
              <a:t> </a:t>
            </a:r>
            <a:r>
              <a:rPr lang="en-GB" dirty="0" err="1"/>
              <a:t>iriure</a:t>
            </a:r>
            <a:r>
              <a:rPr lang="en-GB" dirty="0"/>
              <a:t> </a:t>
            </a:r>
            <a:r>
              <a:rPr lang="en-GB" dirty="0" err="1"/>
              <a:t>dolor</a:t>
            </a:r>
            <a:r>
              <a:rPr lang="en-GB" dirty="0"/>
              <a:t> in </a:t>
            </a:r>
            <a:r>
              <a:rPr lang="en-GB" dirty="0" err="1"/>
              <a:t>hendrerit</a:t>
            </a:r>
            <a:r>
              <a:rPr lang="en-GB" dirty="0"/>
              <a:t> in.</a:t>
            </a:r>
          </a:p>
        </p:txBody>
      </p:sp>
      <p:sp>
        <p:nvSpPr>
          <p:cNvPr id="26" name="Text Placeholder 2">
            <a:extLst>
              <a:ext uri="{FF2B5EF4-FFF2-40B4-BE49-F238E27FC236}">
                <a16:creationId xmlns:a16="http://schemas.microsoft.com/office/drawing/2014/main" id="{4B421A4E-A8F7-4D4C-A951-A08742E11617}"/>
              </a:ext>
            </a:extLst>
          </p:cNvPr>
          <p:cNvSpPr>
            <a:spLocks noGrp="1"/>
          </p:cNvSpPr>
          <p:nvPr>
            <p:ph type="body" sz="quarter" idx="24" hasCustomPrompt="1"/>
          </p:nvPr>
        </p:nvSpPr>
        <p:spPr>
          <a:xfrm>
            <a:off x="8248375" y="3215043"/>
            <a:ext cx="182327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3</a:t>
            </a:r>
          </a:p>
        </p:txBody>
      </p:sp>
    </p:spTree>
    <p:extLst>
      <p:ext uri="{BB962C8B-B14F-4D97-AF65-F5344CB8AC3E}">
        <p14:creationId xmlns:p14="http://schemas.microsoft.com/office/powerpoint/2010/main" val="26948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Columns Tex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4 Columns Sample Slide </a:t>
            </a:r>
            <a:endParaRPr lang="en-US" dirty="0"/>
          </a:p>
        </p:txBody>
      </p:sp>
      <p:sp>
        <p:nvSpPr>
          <p:cNvPr id="15" name="Slide Number Placeholder 5">
            <a:extLst>
              <a:ext uri="{FF2B5EF4-FFF2-40B4-BE49-F238E27FC236}">
                <a16:creationId xmlns:a16="http://schemas.microsoft.com/office/drawing/2014/main" id="{9C806CA4-EADC-E140-A93F-EBB52E8C846E}"/>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6" name="Text Placeholder 2">
            <a:extLst>
              <a:ext uri="{FF2B5EF4-FFF2-40B4-BE49-F238E27FC236}">
                <a16:creationId xmlns:a16="http://schemas.microsoft.com/office/drawing/2014/main" id="{4ED1A504-67C6-A24E-ACEF-F9D398B0320A}"/>
              </a:ext>
            </a:extLst>
          </p:cNvPr>
          <p:cNvSpPr>
            <a:spLocks noGrp="1"/>
          </p:cNvSpPr>
          <p:nvPr>
            <p:ph type="body" sz="quarter" idx="18" hasCustomPrompt="1"/>
          </p:nvPr>
        </p:nvSpPr>
        <p:spPr>
          <a:xfrm>
            <a:off x="482600" y="1382713"/>
            <a:ext cx="10287000" cy="1016000"/>
          </a:xfrm>
        </p:spPr>
        <p:txBody>
          <a:bodyPr>
            <a:noAutofit/>
          </a:bodyPr>
          <a:lstStyle>
            <a:lvl1pPr marL="0" indent="0">
              <a:buFont typeface="Arial" panose="020B0604020202020204" pitchFamily="34" charset="0"/>
              <a:buNone/>
              <a:defRPr sz="20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29" name="Text Placeholder 2">
            <a:extLst>
              <a:ext uri="{FF2B5EF4-FFF2-40B4-BE49-F238E27FC236}">
                <a16:creationId xmlns:a16="http://schemas.microsoft.com/office/drawing/2014/main" id="{4234DDA1-D458-2740-A804-53808277FC82}"/>
              </a:ext>
            </a:extLst>
          </p:cNvPr>
          <p:cNvSpPr>
            <a:spLocks noGrp="1"/>
          </p:cNvSpPr>
          <p:nvPr>
            <p:ph type="body" sz="quarter" idx="29" hasCustomPrompt="1"/>
          </p:nvPr>
        </p:nvSpPr>
        <p:spPr>
          <a:xfrm>
            <a:off x="463826" y="3781356"/>
            <a:ext cx="260620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30" name="Text Placeholder 2">
            <a:extLst>
              <a:ext uri="{FF2B5EF4-FFF2-40B4-BE49-F238E27FC236}">
                <a16:creationId xmlns:a16="http://schemas.microsoft.com/office/drawing/2014/main" id="{0EC94814-CB21-3B43-ABB1-D00E5ACE2480}"/>
              </a:ext>
            </a:extLst>
          </p:cNvPr>
          <p:cNvSpPr>
            <a:spLocks noGrp="1"/>
          </p:cNvSpPr>
          <p:nvPr>
            <p:ph type="body" sz="quarter" idx="30" hasCustomPrompt="1"/>
          </p:nvPr>
        </p:nvSpPr>
        <p:spPr>
          <a:xfrm>
            <a:off x="463827" y="3215043"/>
            <a:ext cx="148203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31" name="Text Placeholder 2">
            <a:extLst>
              <a:ext uri="{FF2B5EF4-FFF2-40B4-BE49-F238E27FC236}">
                <a16:creationId xmlns:a16="http://schemas.microsoft.com/office/drawing/2014/main" id="{1B736604-D4F4-0D43-B1CB-83B5E8D76D98}"/>
              </a:ext>
            </a:extLst>
          </p:cNvPr>
          <p:cNvSpPr>
            <a:spLocks noGrp="1"/>
          </p:cNvSpPr>
          <p:nvPr>
            <p:ph type="body" sz="quarter" idx="31" hasCustomPrompt="1"/>
          </p:nvPr>
        </p:nvSpPr>
        <p:spPr>
          <a:xfrm>
            <a:off x="3304267" y="3781356"/>
            <a:ext cx="260620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32" name="Text Placeholder 2">
            <a:extLst>
              <a:ext uri="{FF2B5EF4-FFF2-40B4-BE49-F238E27FC236}">
                <a16:creationId xmlns:a16="http://schemas.microsoft.com/office/drawing/2014/main" id="{FA22DB07-B7C0-A24B-BAB0-078A45C618A7}"/>
              </a:ext>
            </a:extLst>
          </p:cNvPr>
          <p:cNvSpPr>
            <a:spLocks noGrp="1"/>
          </p:cNvSpPr>
          <p:nvPr>
            <p:ph type="body" sz="quarter" idx="32" hasCustomPrompt="1"/>
          </p:nvPr>
        </p:nvSpPr>
        <p:spPr>
          <a:xfrm>
            <a:off x="3304268" y="3215043"/>
            <a:ext cx="148203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
        <p:nvSpPr>
          <p:cNvPr id="33" name="Text Placeholder 2">
            <a:extLst>
              <a:ext uri="{FF2B5EF4-FFF2-40B4-BE49-F238E27FC236}">
                <a16:creationId xmlns:a16="http://schemas.microsoft.com/office/drawing/2014/main" id="{02E64CD0-0A6C-5147-82D2-272BC51D142F}"/>
              </a:ext>
            </a:extLst>
          </p:cNvPr>
          <p:cNvSpPr>
            <a:spLocks noGrp="1"/>
          </p:cNvSpPr>
          <p:nvPr>
            <p:ph type="body" sz="quarter" idx="33" hasCustomPrompt="1"/>
          </p:nvPr>
        </p:nvSpPr>
        <p:spPr>
          <a:xfrm>
            <a:off x="6162232" y="3781356"/>
            <a:ext cx="260620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34" name="Text Placeholder 2">
            <a:extLst>
              <a:ext uri="{FF2B5EF4-FFF2-40B4-BE49-F238E27FC236}">
                <a16:creationId xmlns:a16="http://schemas.microsoft.com/office/drawing/2014/main" id="{7D0FB0EB-3211-1446-B128-2B241B800107}"/>
              </a:ext>
            </a:extLst>
          </p:cNvPr>
          <p:cNvSpPr>
            <a:spLocks noGrp="1"/>
          </p:cNvSpPr>
          <p:nvPr>
            <p:ph type="body" sz="quarter" idx="34" hasCustomPrompt="1"/>
          </p:nvPr>
        </p:nvSpPr>
        <p:spPr>
          <a:xfrm>
            <a:off x="6162233" y="3215043"/>
            <a:ext cx="148203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3</a:t>
            </a:r>
          </a:p>
        </p:txBody>
      </p:sp>
      <p:sp>
        <p:nvSpPr>
          <p:cNvPr id="35" name="Text Placeholder 2">
            <a:extLst>
              <a:ext uri="{FF2B5EF4-FFF2-40B4-BE49-F238E27FC236}">
                <a16:creationId xmlns:a16="http://schemas.microsoft.com/office/drawing/2014/main" id="{A3DE20F8-682F-8740-BC9F-AFE04A367685}"/>
              </a:ext>
            </a:extLst>
          </p:cNvPr>
          <p:cNvSpPr>
            <a:spLocks noGrp="1"/>
          </p:cNvSpPr>
          <p:nvPr>
            <p:ph type="body" sz="quarter" idx="35" hasCustomPrompt="1"/>
          </p:nvPr>
        </p:nvSpPr>
        <p:spPr>
          <a:xfrm>
            <a:off x="9020197" y="3781356"/>
            <a:ext cx="2606203" cy="2195374"/>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36" name="Text Placeholder 2">
            <a:extLst>
              <a:ext uri="{FF2B5EF4-FFF2-40B4-BE49-F238E27FC236}">
                <a16:creationId xmlns:a16="http://schemas.microsoft.com/office/drawing/2014/main" id="{C4D15C17-F4E6-F447-92D3-140B0091C226}"/>
              </a:ext>
            </a:extLst>
          </p:cNvPr>
          <p:cNvSpPr>
            <a:spLocks noGrp="1"/>
          </p:cNvSpPr>
          <p:nvPr>
            <p:ph type="body" sz="quarter" idx="36" hasCustomPrompt="1"/>
          </p:nvPr>
        </p:nvSpPr>
        <p:spPr>
          <a:xfrm>
            <a:off x="9020198" y="3215043"/>
            <a:ext cx="148203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4</a:t>
            </a:r>
          </a:p>
        </p:txBody>
      </p:sp>
    </p:spTree>
    <p:extLst>
      <p:ext uri="{BB962C8B-B14F-4D97-AF65-F5344CB8AC3E}">
        <p14:creationId xmlns:p14="http://schemas.microsoft.com/office/powerpoint/2010/main" val="109669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Number Lis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Number List Slide </a:t>
            </a:r>
            <a:endParaRPr lang="en-US" dirty="0"/>
          </a:p>
        </p:txBody>
      </p:sp>
      <p:sp>
        <p:nvSpPr>
          <p:cNvPr id="15" name="Slide Number Placeholder 5">
            <a:extLst>
              <a:ext uri="{FF2B5EF4-FFF2-40B4-BE49-F238E27FC236}">
                <a16:creationId xmlns:a16="http://schemas.microsoft.com/office/drawing/2014/main" id="{CFE41AFC-1016-7F41-B492-CAEDA965D88E}"/>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6" name="Text Placeholder 2">
            <a:extLst>
              <a:ext uri="{FF2B5EF4-FFF2-40B4-BE49-F238E27FC236}">
                <a16:creationId xmlns:a16="http://schemas.microsoft.com/office/drawing/2014/main" id="{0DED52FB-3378-4A45-9B64-9840A0914295}"/>
              </a:ext>
            </a:extLst>
          </p:cNvPr>
          <p:cNvSpPr>
            <a:spLocks noGrp="1"/>
          </p:cNvSpPr>
          <p:nvPr>
            <p:ph type="body" sz="quarter" idx="19" hasCustomPrompt="1"/>
          </p:nvPr>
        </p:nvSpPr>
        <p:spPr>
          <a:xfrm>
            <a:off x="482600" y="1382713"/>
            <a:ext cx="10287000" cy="1016000"/>
          </a:xfrm>
        </p:spPr>
        <p:txBody>
          <a:bodyPr>
            <a:noAutofit/>
          </a:bodyPr>
          <a:lstStyle>
            <a:lvl1pPr marL="0" indent="0">
              <a:buFont typeface="Arial" panose="020B0604020202020204" pitchFamily="34" charset="0"/>
              <a:buNone/>
              <a:defRPr sz="20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17" name="Text Placeholder 2">
            <a:extLst>
              <a:ext uri="{FF2B5EF4-FFF2-40B4-BE49-F238E27FC236}">
                <a16:creationId xmlns:a16="http://schemas.microsoft.com/office/drawing/2014/main" id="{827580C2-CB5A-6B4B-B740-1E452160F320}"/>
              </a:ext>
            </a:extLst>
          </p:cNvPr>
          <p:cNvSpPr>
            <a:spLocks noGrp="1"/>
          </p:cNvSpPr>
          <p:nvPr>
            <p:ph type="body" sz="quarter" idx="29" hasCustomPrompt="1"/>
          </p:nvPr>
        </p:nvSpPr>
        <p:spPr>
          <a:xfrm>
            <a:off x="1542365" y="3263975"/>
            <a:ext cx="3872464" cy="1163781"/>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9" name="Text Placeholder 2">
            <a:extLst>
              <a:ext uri="{FF2B5EF4-FFF2-40B4-BE49-F238E27FC236}">
                <a16:creationId xmlns:a16="http://schemas.microsoft.com/office/drawing/2014/main" id="{733435FF-2477-BC49-856D-103B26418906}"/>
              </a:ext>
            </a:extLst>
          </p:cNvPr>
          <p:cNvSpPr>
            <a:spLocks noGrp="1"/>
          </p:cNvSpPr>
          <p:nvPr>
            <p:ph type="body" sz="quarter" idx="30" hasCustomPrompt="1"/>
          </p:nvPr>
        </p:nvSpPr>
        <p:spPr>
          <a:xfrm>
            <a:off x="482600" y="3114460"/>
            <a:ext cx="1046795" cy="1313295"/>
          </a:xfrm>
        </p:spPr>
        <p:txBody>
          <a:bodyPr lIns="0" tIns="0" rIns="0" bIns="0" anchor="t">
            <a:noAutofit/>
          </a:bodyPr>
          <a:lstStyle>
            <a:lvl1pPr marL="0" indent="0" algn="l">
              <a:lnSpc>
                <a:spcPct val="100000"/>
              </a:lnSpc>
              <a:buFont typeface="Arial" panose="020B0604020202020204" pitchFamily="34" charset="0"/>
              <a:buNone/>
              <a:defRPr sz="7000" b="0" i="0">
                <a:solidFill>
                  <a:srgbClr val="1F9848"/>
                </a:solidFill>
                <a:latin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1</a:t>
            </a:r>
          </a:p>
        </p:txBody>
      </p:sp>
      <p:sp>
        <p:nvSpPr>
          <p:cNvPr id="31" name="Text Placeholder 2">
            <a:extLst>
              <a:ext uri="{FF2B5EF4-FFF2-40B4-BE49-F238E27FC236}">
                <a16:creationId xmlns:a16="http://schemas.microsoft.com/office/drawing/2014/main" id="{B0482DD1-85DA-B14C-AA99-23EE9A4FB6E4}"/>
              </a:ext>
            </a:extLst>
          </p:cNvPr>
          <p:cNvSpPr>
            <a:spLocks noGrp="1"/>
          </p:cNvSpPr>
          <p:nvPr>
            <p:ph type="body" sz="quarter" idx="31" hasCustomPrompt="1"/>
          </p:nvPr>
        </p:nvSpPr>
        <p:spPr>
          <a:xfrm>
            <a:off x="1542365" y="4735265"/>
            <a:ext cx="3872464" cy="1163781"/>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32" name="Text Placeholder 2">
            <a:extLst>
              <a:ext uri="{FF2B5EF4-FFF2-40B4-BE49-F238E27FC236}">
                <a16:creationId xmlns:a16="http://schemas.microsoft.com/office/drawing/2014/main" id="{66064911-4072-8148-BCD6-B61FAD99ECB7}"/>
              </a:ext>
            </a:extLst>
          </p:cNvPr>
          <p:cNvSpPr>
            <a:spLocks noGrp="1"/>
          </p:cNvSpPr>
          <p:nvPr>
            <p:ph type="body" sz="quarter" idx="32" hasCustomPrompt="1"/>
          </p:nvPr>
        </p:nvSpPr>
        <p:spPr>
          <a:xfrm>
            <a:off x="482600" y="4585750"/>
            <a:ext cx="1046795" cy="1313295"/>
          </a:xfrm>
        </p:spPr>
        <p:txBody>
          <a:bodyPr lIns="0" tIns="0" rIns="0" bIns="0" anchor="t">
            <a:noAutofit/>
          </a:bodyPr>
          <a:lstStyle>
            <a:lvl1pPr marL="0" indent="0" algn="l">
              <a:lnSpc>
                <a:spcPct val="100000"/>
              </a:lnSpc>
              <a:buFont typeface="Arial" panose="020B0604020202020204" pitchFamily="34" charset="0"/>
              <a:buNone/>
              <a:defRPr sz="7000" b="0" i="0">
                <a:solidFill>
                  <a:srgbClr val="1F9848"/>
                </a:solidFill>
                <a:latin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3.</a:t>
            </a:r>
          </a:p>
        </p:txBody>
      </p:sp>
      <p:sp>
        <p:nvSpPr>
          <p:cNvPr id="33" name="Text Placeholder 2">
            <a:extLst>
              <a:ext uri="{FF2B5EF4-FFF2-40B4-BE49-F238E27FC236}">
                <a16:creationId xmlns:a16="http://schemas.microsoft.com/office/drawing/2014/main" id="{FE4540A7-9991-CD4F-84FC-CA8D55E47EBE}"/>
              </a:ext>
            </a:extLst>
          </p:cNvPr>
          <p:cNvSpPr>
            <a:spLocks noGrp="1"/>
          </p:cNvSpPr>
          <p:nvPr>
            <p:ph type="body" sz="quarter" idx="33" hasCustomPrompt="1"/>
          </p:nvPr>
        </p:nvSpPr>
        <p:spPr>
          <a:xfrm>
            <a:off x="7082547" y="3263975"/>
            <a:ext cx="3872464" cy="1163781"/>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34" name="Text Placeholder 2">
            <a:extLst>
              <a:ext uri="{FF2B5EF4-FFF2-40B4-BE49-F238E27FC236}">
                <a16:creationId xmlns:a16="http://schemas.microsoft.com/office/drawing/2014/main" id="{7A7A5B7B-9080-DC46-91AC-8FAA4FEC2621}"/>
              </a:ext>
            </a:extLst>
          </p:cNvPr>
          <p:cNvSpPr>
            <a:spLocks noGrp="1"/>
          </p:cNvSpPr>
          <p:nvPr>
            <p:ph type="body" sz="quarter" idx="34" hasCustomPrompt="1"/>
          </p:nvPr>
        </p:nvSpPr>
        <p:spPr>
          <a:xfrm>
            <a:off x="6016297" y="3114460"/>
            <a:ext cx="1046795" cy="1313295"/>
          </a:xfrm>
        </p:spPr>
        <p:txBody>
          <a:bodyPr lIns="0" tIns="0" rIns="0" bIns="0" anchor="t">
            <a:noAutofit/>
          </a:bodyPr>
          <a:lstStyle>
            <a:lvl1pPr marL="0" indent="0" algn="l">
              <a:lnSpc>
                <a:spcPct val="100000"/>
              </a:lnSpc>
              <a:buFont typeface="Arial" panose="020B0604020202020204" pitchFamily="34" charset="0"/>
              <a:buNone/>
              <a:defRPr sz="7000" b="0" i="0">
                <a:solidFill>
                  <a:srgbClr val="1F9848"/>
                </a:solidFill>
                <a:latin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2.</a:t>
            </a:r>
          </a:p>
        </p:txBody>
      </p:sp>
      <p:sp>
        <p:nvSpPr>
          <p:cNvPr id="35" name="Text Placeholder 2">
            <a:extLst>
              <a:ext uri="{FF2B5EF4-FFF2-40B4-BE49-F238E27FC236}">
                <a16:creationId xmlns:a16="http://schemas.microsoft.com/office/drawing/2014/main" id="{3B405DD4-33BC-5E4F-9049-745C87C7C599}"/>
              </a:ext>
            </a:extLst>
          </p:cNvPr>
          <p:cNvSpPr>
            <a:spLocks noGrp="1"/>
          </p:cNvSpPr>
          <p:nvPr>
            <p:ph type="body" sz="quarter" idx="35" hasCustomPrompt="1"/>
          </p:nvPr>
        </p:nvSpPr>
        <p:spPr>
          <a:xfrm>
            <a:off x="7082547" y="4735265"/>
            <a:ext cx="3872464" cy="1163781"/>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36" name="Text Placeholder 2">
            <a:extLst>
              <a:ext uri="{FF2B5EF4-FFF2-40B4-BE49-F238E27FC236}">
                <a16:creationId xmlns:a16="http://schemas.microsoft.com/office/drawing/2014/main" id="{D8D960C9-21F4-2741-A22A-25D657A81196}"/>
              </a:ext>
            </a:extLst>
          </p:cNvPr>
          <p:cNvSpPr>
            <a:spLocks noGrp="1"/>
          </p:cNvSpPr>
          <p:nvPr>
            <p:ph type="body" sz="quarter" idx="36" hasCustomPrompt="1"/>
          </p:nvPr>
        </p:nvSpPr>
        <p:spPr>
          <a:xfrm>
            <a:off x="6016297" y="4585750"/>
            <a:ext cx="1046795" cy="1313295"/>
          </a:xfrm>
        </p:spPr>
        <p:txBody>
          <a:bodyPr lIns="0" tIns="0" rIns="0" bIns="0" anchor="t">
            <a:noAutofit/>
          </a:bodyPr>
          <a:lstStyle>
            <a:lvl1pPr marL="0" indent="0" algn="l">
              <a:lnSpc>
                <a:spcPct val="100000"/>
              </a:lnSpc>
              <a:buFont typeface="Arial" panose="020B0604020202020204" pitchFamily="34" charset="0"/>
              <a:buNone/>
              <a:defRPr sz="7000" b="0" i="0">
                <a:solidFill>
                  <a:srgbClr val="1F9848"/>
                </a:solidFill>
                <a:latin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4.</a:t>
            </a:r>
          </a:p>
        </p:txBody>
      </p:sp>
    </p:spTree>
    <p:extLst>
      <p:ext uri="{BB962C8B-B14F-4D97-AF65-F5344CB8AC3E}">
        <p14:creationId xmlns:p14="http://schemas.microsoft.com/office/powerpoint/2010/main" val="3013544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umber List 2">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Number List Slide 2</a:t>
            </a:r>
            <a:endParaRPr lang="en-US" dirty="0"/>
          </a:p>
        </p:txBody>
      </p:sp>
      <p:sp>
        <p:nvSpPr>
          <p:cNvPr id="7" name="Text Placeholder 6">
            <a:extLst>
              <a:ext uri="{FF2B5EF4-FFF2-40B4-BE49-F238E27FC236}">
                <a16:creationId xmlns:a16="http://schemas.microsoft.com/office/drawing/2014/main" id="{D753B539-B5D0-1242-8272-CE76515DE26C}"/>
              </a:ext>
            </a:extLst>
          </p:cNvPr>
          <p:cNvSpPr>
            <a:spLocks noGrp="1"/>
          </p:cNvSpPr>
          <p:nvPr>
            <p:ph type="body" sz="quarter" idx="21" hasCustomPrompt="1"/>
          </p:nvPr>
        </p:nvSpPr>
        <p:spPr>
          <a:xfrm>
            <a:off x="482600" y="2696610"/>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1.</a:t>
            </a:r>
            <a:endParaRPr lang="en-US" dirty="0"/>
          </a:p>
        </p:txBody>
      </p:sp>
      <p:sp>
        <p:nvSpPr>
          <p:cNvPr id="33" name="Text Placeholder 6">
            <a:extLst>
              <a:ext uri="{FF2B5EF4-FFF2-40B4-BE49-F238E27FC236}">
                <a16:creationId xmlns:a16="http://schemas.microsoft.com/office/drawing/2014/main" id="{DE0DF94C-CF0D-ED43-9E17-3FB468155AF8}"/>
              </a:ext>
            </a:extLst>
          </p:cNvPr>
          <p:cNvSpPr>
            <a:spLocks noGrp="1"/>
          </p:cNvSpPr>
          <p:nvPr>
            <p:ph type="body" sz="quarter" idx="22" hasCustomPrompt="1"/>
          </p:nvPr>
        </p:nvSpPr>
        <p:spPr>
          <a:xfrm>
            <a:off x="4311335" y="2696610"/>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2.</a:t>
            </a:r>
            <a:endParaRPr lang="en-US" dirty="0"/>
          </a:p>
        </p:txBody>
      </p:sp>
      <p:sp>
        <p:nvSpPr>
          <p:cNvPr id="34" name="Text Placeholder 6">
            <a:extLst>
              <a:ext uri="{FF2B5EF4-FFF2-40B4-BE49-F238E27FC236}">
                <a16:creationId xmlns:a16="http://schemas.microsoft.com/office/drawing/2014/main" id="{657B040E-9071-AF4B-8FC6-ECD7D9B9CF96}"/>
              </a:ext>
            </a:extLst>
          </p:cNvPr>
          <p:cNvSpPr>
            <a:spLocks noGrp="1"/>
          </p:cNvSpPr>
          <p:nvPr>
            <p:ph type="body" sz="quarter" idx="23" hasCustomPrompt="1"/>
          </p:nvPr>
        </p:nvSpPr>
        <p:spPr>
          <a:xfrm>
            <a:off x="8296926" y="2696610"/>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3.</a:t>
            </a:r>
            <a:endParaRPr lang="en-US" dirty="0"/>
          </a:p>
        </p:txBody>
      </p:sp>
      <p:sp>
        <p:nvSpPr>
          <p:cNvPr id="35" name="Text Placeholder 6">
            <a:extLst>
              <a:ext uri="{FF2B5EF4-FFF2-40B4-BE49-F238E27FC236}">
                <a16:creationId xmlns:a16="http://schemas.microsoft.com/office/drawing/2014/main" id="{91484E09-26B0-8A4D-94C4-805CB08DC85A}"/>
              </a:ext>
            </a:extLst>
          </p:cNvPr>
          <p:cNvSpPr>
            <a:spLocks noGrp="1"/>
          </p:cNvSpPr>
          <p:nvPr>
            <p:ph type="body" sz="quarter" idx="24" hasCustomPrompt="1"/>
          </p:nvPr>
        </p:nvSpPr>
        <p:spPr>
          <a:xfrm>
            <a:off x="482600" y="4334105"/>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4.</a:t>
            </a:r>
            <a:endParaRPr lang="en-US" dirty="0"/>
          </a:p>
        </p:txBody>
      </p:sp>
      <p:sp>
        <p:nvSpPr>
          <p:cNvPr id="36" name="Text Placeholder 6">
            <a:extLst>
              <a:ext uri="{FF2B5EF4-FFF2-40B4-BE49-F238E27FC236}">
                <a16:creationId xmlns:a16="http://schemas.microsoft.com/office/drawing/2014/main" id="{CFEAF261-6B17-3B4B-B6C4-EA6F3B722F32}"/>
              </a:ext>
            </a:extLst>
          </p:cNvPr>
          <p:cNvSpPr>
            <a:spLocks noGrp="1"/>
          </p:cNvSpPr>
          <p:nvPr>
            <p:ph type="body" sz="quarter" idx="25" hasCustomPrompt="1"/>
          </p:nvPr>
        </p:nvSpPr>
        <p:spPr>
          <a:xfrm>
            <a:off x="4311335" y="4334105"/>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5.</a:t>
            </a:r>
            <a:endParaRPr lang="en-US" dirty="0"/>
          </a:p>
        </p:txBody>
      </p:sp>
      <p:sp>
        <p:nvSpPr>
          <p:cNvPr id="37" name="Text Placeholder 6">
            <a:extLst>
              <a:ext uri="{FF2B5EF4-FFF2-40B4-BE49-F238E27FC236}">
                <a16:creationId xmlns:a16="http://schemas.microsoft.com/office/drawing/2014/main" id="{FBE16774-9301-3247-BC94-B98E893C98F4}"/>
              </a:ext>
            </a:extLst>
          </p:cNvPr>
          <p:cNvSpPr>
            <a:spLocks noGrp="1"/>
          </p:cNvSpPr>
          <p:nvPr>
            <p:ph type="body" sz="quarter" idx="26" hasCustomPrompt="1"/>
          </p:nvPr>
        </p:nvSpPr>
        <p:spPr>
          <a:xfrm>
            <a:off x="8296926" y="4334105"/>
            <a:ext cx="478453" cy="478453"/>
          </a:xfrm>
          <a:prstGeom prst="ellipse">
            <a:avLst/>
          </a:prstGeom>
          <a:solidFill>
            <a:srgbClr val="1F9848"/>
          </a:solidFill>
        </p:spPr>
        <p:txBody>
          <a:bodyPr lIns="0" tIns="0" rIns="0" bIns="0" anchor="ctr">
            <a:normAutofit/>
          </a:bodyPr>
          <a:lstStyle>
            <a:lvl1pPr marL="0" indent="0" algn="ctr">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6.</a:t>
            </a:r>
            <a:endParaRPr lang="en-US" dirty="0"/>
          </a:p>
        </p:txBody>
      </p:sp>
      <p:sp>
        <p:nvSpPr>
          <p:cNvPr id="19" name="Slide Number Placeholder 5">
            <a:extLst>
              <a:ext uri="{FF2B5EF4-FFF2-40B4-BE49-F238E27FC236}">
                <a16:creationId xmlns:a16="http://schemas.microsoft.com/office/drawing/2014/main" id="{35E24087-2363-C247-9BE3-FF899815B430}"/>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0" name="Text Placeholder 2">
            <a:extLst>
              <a:ext uri="{FF2B5EF4-FFF2-40B4-BE49-F238E27FC236}">
                <a16:creationId xmlns:a16="http://schemas.microsoft.com/office/drawing/2014/main" id="{8ECF9E45-B909-F44B-955A-014FDBFB06D8}"/>
              </a:ext>
            </a:extLst>
          </p:cNvPr>
          <p:cNvSpPr>
            <a:spLocks noGrp="1"/>
          </p:cNvSpPr>
          <p:nvPr>
            <p:ph type="body" sz="quarter" idx="31" hasCustomPrompt="1"/>
          </p:nvPr>
        </p:nvSpPr>
        <p:spPr>
          <a:xfrm>
            <a:off x="482600" y="1382713"/>
            <a:ext cx="10287000" cy="1016000"/>
          </a:xfrm>
        </p:spPr>
        <p:txBody>
          <a:bodyPr>
            <a:noAutofit/>
          </a:bodyPr>
          <a:lstStyle>
            <a:lvl1pPr marL="0" indent="0">
              <a:buFont typeface="Arial" panose="020B0604020202020204" pitchFamily="34" charset="0"/>
              <a:buNone/>
              <a:defRPr sz="20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22" name="Text Placeholder 2">
            <a:extLst>
              <a:ext uri="{FF2B5EF4-FFF2-40B4-BE49-F238E27FC236}">
                <a16:creationId xmlns:a16="http://schemas.microsoft.com/office/drawing/2014/main" id="{61E4A5C3-70E8-634C-9E0D-E942DB5ADA7A}"/>
              </a:ext>
            </a:extLst>
          </p:cNvPr>
          <p:cNvSpPr>
            <a:spLocks noGrp="1"/>
          </p:cNvSpPr>
          <p:nvPr>
            <p:ph type="body" sz="quarter" idx="32" hasCustomPrompt="1"/>
          </p:nvPr>
        </p:nvSpPr>
        <p:spPr>
          <a:xfrm>
            <a:off x="8296926" y="486829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
        <p:nvSpPr>
          <p:cNvPr id="23" name="Text Placeholder 2">
            <a:extLst>
              <a:ext uri="{FF2B5EF4-FFF2-40B4-BE49-F238E27FC236}">
                <a16:creationId xmlns:a16="http://schemas.microsoft.com/office/drawing/2014/main" id="{DB2AB559-84E5-6247-8EC9-638417DABDBC}"/>
              </a:ext>
            </a:extLst>
          </p:cNvPr>
          <p:cNvSpPr>
            <a:spLocks noGrp="1"/>
          </p:cNvSpPr>
          <p:nvPr>
            <p:ph type="body" sz="quarter" idx="33" hasCustomPrompt="1"/>
          </p:nvPr>
        </p:nvSpPr>
        <p:spPr>
          <a:xfrm>
            <a:off x="8296926" y="321053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
        <p:nvSpPr>
          <p:cNvPr id="24" name="Text Placeholder 2">
            <a:extLst>
              <a:ext uri="{FF2B5EF4-FFF2-40B4-BE49-F238E27FC236}">
                <a16:creationId xmlns:a16="http://schemas.microsoft.com/office/drawing/2014/main" id="{E0E97514-FFE4-BF4C-B68F-C8767442FABE}"/>
              </a:ext>
            </a:extLst>
          </p:cNvPr>
          <p:cNvSpPr>
            <a:spLocks noGrp="1"/>
          </p:cNvSpPr>
          <p:nvPr>
            <p:ph type="body" sz="quarter" idx="34" hasCustomPrompt="1"/>
          </p:nvPr>
        </p:nvSpPr>
        <p:spPr>
          <a:xfrm>
            <a:off x="4311335" y="486829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
        <p:nvSpPr>
          <p:cNvPr id="25" name="Text Placeholder 2">
            <a:extLst>
              <a:ext uri="{FF2B5EF4-FFF2-40B4-BE49-F238E27FC236}">
                <a16:creationId xmlns:a16="http://schemas.microsoft.com/office/drawing/2014/main" id="{D373D96F-C88E-3C46-9A11-0AD11E0B14D8}"/>
              </a:ext>
            </a:extLst>
          </p:cNvPr>
          <p:cNvSpPr>
            <a:spLocks noGrp="1"/>
          </p:cNvSpPr>
          <p:nvPr>
            <p:ph type="body" sz="quarter" idx="35" hasCustomPrompt="1"/>
          </p:nvPr>
        </p:nvSpPr>
        <p:spPr>
          <a:xfrm>
            <a:off x="4311335" y="321053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
        <p:nvSpPr>
          <p:cNvPr id="26" name="Text Placeholder 2">
            <a:extLst>
              <a:ext uri="{FF2B5EF4-FFF2-40B4-BE49-F238E27FC236}">
                <a16:creationId xmlns:a16="http://schemas.microsoft.com/office/drawing/2014/main" id="{0D15D359-8AAD-7849-BB97-EF1CEB7EA22B}"/>
              </a:ext>
            </a:extLst>
          </p:cNvPr>
          <p:cNvSpPr>
            <a:spLocks noGrp="1"/>
          </p:cNvSpPr>
          <p:nvPr>
            <p:ph type="body" sz="quarter" idx="36" hasCustomPrompt="1"/>
          </p:nvPr>
        </p:nvSpPr>
        <p:spPr>
          <a:xfrm>
            <a:off x="482600" y="486829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
        <p:nvSpPr>
          <p:cNvPr id="27" name="Text Placeholder 2">
            <a:extLst>
              <a:ext uri="{FF2B5EF4-FFF2-40B4-BE49-F238E27FC236}">
                <a16:creationId xmlns:a16="http://schemas.microsoft.com/office/drawing/2014/main" id="{F953E3A4-1E62-7949-896C-394E9D666963}"/>
              </a:ext>
            </a:extLst>
          </p:cNvPr>
          <p:cNvSpPr>
            <a:spLocks noGrp="1"/>
          </p:cNvSpPr>
          <p:nvPr>
            <p:ph type="body" sz="quarter" idx="37" hasCustomPrompt="1"/>
          </p:nvPr>
        </p:nvSpPr>
        <p:spPr>
          <a:xfrm>
            <a:off x="482600" y="3210531"/>
            <a:ext cx="3483276" cy="944814"/>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p>
        </p:txBody>
      </p:sp>
    </p:spTree>
    <p:extLst>
      <p:ext uri="{BB962C8B-B14F-4D97-AF65-F5344CB8AC3E}">
        <p14:creationId xmlns:p14="http://schemas.microsoft.com/office/powerpoint/2010/main" val="3100717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orizontal Icons">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Horizontal Icon Slide</a:t>
            </a:r>
            <a:endParaRPr lang="en-US" dirty="0"/>
          </a:p>
        </p:txBody>
      </p:sp>
      <p:sp>
        <p:nvSpPr>
          <p:cNvPr id="3" name="Picture Placeholder 2">
            <a:extLst>
              <a:ext uri="{FF2B5EF4-FFF2-40B4-BE49-F238E27FC236}">
                <a16:creationId xmlns:a16="http://schemas.microsoft.com/office/drawing/2014/main" id="{AA9B40AF-86FE-9D4C-A9DC-8F9952A72FA0}"/>
              </a:ext>
            </a:extLst>
          </p:cNvPr>
          <p:cNvSpPr>
            <a:spLocks noGrp="1"/>
          </p:cNvSpPr>
          <p:nvPr>
            <p:ph type="pic" sz="quarter" idx="18"/>
          </p:nvPr>
        </p:nvSpPr>
        <p:spPr>
          <a:xfrm>
            <a:off x="482600" y="1846762"/>
            <a:ext cx="2530482" cy="1561952"/>
          </a:xfrm>
          <a:noFill/>
        </p:spPr>
        <p:txBody>
          <a:bodyPr wrap="none">
            <a:noAutofit/>
          </a:bodyPr>
          <a:lstStyle>
            <a:lvl1pPr marL="0" indent="0">
              <a:buNone/>
              <a:defRPr/>
            </a:lvl1pPr>
          </a:lstStyle>
          <a:p>
            <a:endParaRPr lang="en-US" dirty="0"/>
          </a:p>
        </p:txBody>
      </p:sp>
      <p:sp>
        <p:nvSpPr>
          <p:cNvPr id="25" name="Picture Placeholder 2">
            <a:extLst>
              <a:ext uri="{FF2B5EF4-FFF2-40B4-BE49-F238E27FC236}">
                <a16:creationId xmlns:a16="http://schemas.microsoft.com/office/drawing/2014/main" id="{E18642CD-90CC-2D47-A579-28511C4451FC}"/>
              </a:ext>
            </a:extLst>
          </p:cNvPr>
          <p:cNvSpPr>
            <a:spLocks noGrp="1"/>
          </p:cNvSpPr>
          <p:nvPr>
            <p:ph type="pic" sz="quarter" idx="19"/>
          </p:nvPr>
        </p:nvSpPr>
        <p:spPr>
          <a:xfrm>
            <a:off x="4391103" y="1851991"/>
            <a:ext cx="2530482" cy="1561952"/>
          </a:xfrm>
          <a:noFill/>
        </p:spPr>
        <p:txBody>
          <a:bodyPr wrap="none">
            <a:noAutofit/>
          </a:bodyPr>
          <a:lstStyle>
            <a:lvl1pPr marL="0" indent="0">
              <a:buNone/>
              <a:defRPr/>
            </a:lvl1pPr>
          </a:lstStyle>
          <a:p>
            <a:endParaRPr lang="en-US" dirty="0"/>
          </a:p>
        </p:txBody>
      </p:sp>
      <p:sp>
        <p:nvSpPr>
          <p:cNvPr id="26" name="Picture Placeholder 2">
            <a:extLst>
              <a:ext uri="{FF2B5EF4-FFF2-40B4-BE49-F238E27FC236}">
                <a16:creationId xmlns:a16="http://schemas.microsoft.com/office/drawing/2014/main" id="{2F214A1D-4254-3B49-96B1-6138E648BA6C}"/>
              </a:ext>
            </a:extLst>
          </p:cNvPr>
          <p:cNvSpPr>
            <a:spLocks noGrp="1"/>
          </p:cNvSpPr>
          <p:nvPr>
            <p:ph type="pic" sz="quarter" idx="20"/>
          </p:nvPr>
        </p:nvSpPr>
        <p:spPr>
          <a:xfrm>
            <a:off x="8299605" y="1851991"/>
            <a:ext cx="2530482" cy="1561952"/>
          </a:xfrm>
          <a:noFill/>
        </p:spPr>
        <p:txBody>
          <a:bodyPr wrap="none">
            <a:noAutofit/>
          </a:bodyPr>
          <a:lstStyle>
            <a:lvl1pPr marL="0" indent="0">
              <a:buNone/>
              <a:defRPr/>
            </a:lvl1pPr>
          </a:lstStyle>
          <a:p>
            <a:endParaRPr lang="en-US" dirty="0"/>
          </a:p>
        </p:txBody>
      </p:sp>
      <p:sp>
        <p:nvSpPr>
          <p:cNvPr id="15" name="Slide Number Placeholder 5">
            <a:extLst>
              <a:ext uri="{FF2B5EF4-FFF2-40B4-BE49-F238E27FC236}">
                <a16:creationId xmlns:a16="http://schemas.microsoft.com/office/drawing/2014/main" id="{19DFA86B-A034-D148-A2A3-6968B1E599CF}"/>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A4247BC-5709-B745-A186-EFF89DA46501}" type="slidenum">
              <a:rPr lang="en-US" sz="1400" b="0" i="0" smtClean="0">
                <a:latin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sz="1400" b="0" i="0" dirty="0">
              <a:latin typeface="Arial" panose="020B0604020202020204" pitchFamily="34" charset="0"/>
            </a:endParaRPr>
          </a:p>
        </p:txBody>
      </p:sp>
      <p:sp>
        <p:nvSpPr>
          <p:cNvPr id="16" name="Text Placeholder 2">
            <a:extLst>
              <a:ext uri="{FF2B5EF4-FFF2-40B4-BE49-F238E27FC236}">
                <a16:creationId xmlns:a16="http://schemas.microsoft.com/office/drawing/2014/main" id="{234ED24F-B558-4A4B-97A4-C2288B94AD4E}"/>
              </a:ext>
            </a:extLst>
          </p:cNvPr>
          <p:cNvSpPr>
            <a:spLocks noGrp="1"/>
          </p:cNvSpPr>
          <p:nvPr>
            <p:ph type="body" sz="quarter" idx="29" hasCustomPrompt="1"/>
          </p:nvPr>
        </p:nvSpPr>
        <p:spPr>
          <a:xfrm>
            <a:off x="482600" y="4391838"/>
            <a:ext cx="3409796" cy="1534829"/>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a:t>
            </a:r>
          </a:p>
        </p:txBody>
      </p:sp>
      <p:sp>
        <p:nvSpPr>
          <p:cNvPr id="23" name="Text Placeholder 2">
            <a:extLst>
              <a:ext uri="{FF2B5EF4-FFF2-40B4-BE49-F238E27FC236}">
                <a16:creationId xmlns:a16="http://schemas.microsoft.com/office/drawing/2014/main" id="{A9BCE85A-AA73-5E42-AF4A-78AF3E969AF7}"/>
              </a:ext>
            </a:extLst>
          </p:cNvPr>
          <p:cNvSpPr>
            <a:spLocks noGrp="1"/>
          </p:cNvSpPr>
          <p:nvPr>
            <p:ph type="body" sz="quarter" idx="30" hasCustomPrompt="1"/>
          </p:nvPr>
        </p:nvSpPr>
        <p:spPr>
          <a:xfrm>
            <a:off x="482601" y="3825525"/>
            <a:ext cx="186765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24" name="Text Placeholder 2">
            <a:extLst>
              <a:ext uri="{FF2B5EF4-FFF2-40B4-BE49-F238E27FC236}">
                <a16:creationId xmlns:a16="http://schemas.microsoft.com/office/drawing/2014/main" id="{9D6A9FD5-1214-B34F-A7FD-CC80DB91FE64}"/>
              </a:ext>
            </a:extLst>
          </p:cNvPr>
          <p:cNvSpPr>
            <a:spLocks noGrp="1"/>
          </p:cNvSpPr>
          <p:nvPr>
            <p:ph type="body" sz="quarter" idx="31" hasCustomPrompt="1"/>
          </p:nvPr>
        </p:nvSpPr>
        <p:spPr>
          <a:xfrm>
            <a:off x="4391101" y="4391838"/>
            <a:ext cx="3409796" cy="1534829"/>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a:t>
            </a:r>
          </a:p>
        </p:txBody>
      </p:sp>
      <p:sp>
        <p:nvSpPr>
          <p:cNvPr id="28" name="Text Placeholder 2">
            <a:extLst>
              <a:ext uri="{FF2B5EF4-FFF2-40B4-BE49-F238E27FC236}">
                <a16:creationId xmlns:a16="http://schemas.microsoft.com/office/drawing/2014/main" id="{25CC345B-7501-464D-8C93-62BE06E9F026}"/>
              </a:ext>
            </a:extLst>
          </p:cNvPr>
          <p:cNvSpPr>
            <a:spLocks noGrp="1"/>
          </p:cNvSpPr>
          <p:nvPr>
            <p:ph type="body" sz="quarter" idx="32" hasCustomPrompt="1"/>
          </p:nvPr>
        </p:nvSpPr>
        <p:spPr>
          <a:xfrm>
            <a:off x="4391102" y="3825525"/>
            <a:ext cx="186765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
        <p:nvSpPr>
          <p:cNvPr id="29" name="Text Placeholder 2">
            <a:extLst>
              <a:ext uri="{FF2B5EF4-FFF2-40B4-BE49-F238E27FC236}">
                <a16:creationId xmlns:a16="http://schemas.microsoft.com/office/drawing/2014/main" id="{BBE93EEC-806C-5347-99EB-6F4E273768D0}"/>
              </a:ext>
            </a:extLst>
          </p:cNvPr>
          <p:cNvSpPr>
            <a:spLocks noGrp="1"/>
          </p:cNvSpPr>
          <p:nvPr>
            <p:ph type="body" sz="quarter" idx="33" hasCustomPrompt="1"/>
          </p:nvPr>
        </p:nvSpPr>
        <p:spPr>
          <a:xfrm>
            <a:off x="8299601" y="4391838"/>
            <a:ext cx="3409797" cy="1534829"/>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a:t>
            </a:r>
          </a:p>
        </p:txBody>
      </p:sp>
      <p:sp>
        <p:nvSpPr>
          <p:cNvPr id="30" name="Text Placeholder 2">
            <a:extLst>
              <a:ext uri="{FF2B5EF4-FFF2-40B4-BE49-F238E27FC236}">
                <a16:creationId xmlns:a16="http://schemas.microsoft.com/office/drawing/2014/main" id="{FD103BAF-BD06-7C4A-ACD1-ECF5E6AB23CF}"/>
              </a:ext>
            </a:extLst>
          </p:cNvPr>
          <p:cNvSpPr>
            <a:spLocks noGrp="1"/>
          </p:cNvSpPr>
          <p:nvPr>
            <p:ph type="body" sz="quarter" idx="34" hasCustomPrompt="1"/>
          </p:nvPr>
        </p:nvSpPr>
        <p:spPr>
          <a:xfrm>
            <a:off x="8299603" y="3825525"/>
            <a:ext cx="1867658"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3</a:t>
            </a:r>
          </a:p>
        </p:txBody>
      </p:sp>
    </p:spTree>
    <p:extLst>
      <p:ext uri="{BB962C8B-B14F-4D97-AF65-F5344CB8AC3E}">
        <p14:creationId xmlns:p14="http://schemas.microsoft.com/office/powerpoint/2010/main" val="2203073555"/>
      </p:ext>
    </p:extLst>
  </p:cSld>
  <p:clrMapOvr>
    <a:masterClrMapping/>
  </p:clrMapOvr>
  <p:extLst>
    <p:ext uri="{DCECCB84-F9BA-43D5-87BE-67443E8EF086}">
      <p15:sldGuideLst xmlns:p15="http://schemas.microsoft.com/office/powerpoint/2012/main">
        <p15:guide id="1" orient="horz" pos="116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Icons">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Vertical Icon Slide</a:t>
            </a:r>
            <a:endParaRPr lang="en-US" dirty="0"/>
          </a:p>
        </p:txBody>
      </p:sp>
      <p:sp>
        <p:nvSpPr>
          <p:cNvPr id="14" name="Picture Placeholder 2">
            <a:extLst>
              <a:ext uri="{FF2B5EF4-FFF2-40B4-BE49-F238E27FC236}">
                <a16:creationId xmlns:a16="http://schemas.microsoft.com/office/drawing/2014/main" id="{FF0A2291-4B8D-9D43-B432-BC261EDF0C10}"/>
              </a:ext>
            </a:extLst>
          </p:cNvPr>
          <p:cNvSpPr>
            <a:spLocks noGrp="1"/>
          </p:cNvSpPr>
          <p:nvPr>
            <p:ph type="pic" sz="quarter" idx="18"/>
          </p:nvPr>
        </p:nvSpPr>
        <p:spPr>
          <a:xfrm>
            <a:off x="1662471" y="1871253"/>
            <a:ext cx="2530482" cy="1561952"/>
          </a:xfrm>
          <a:noFill/>
        </p:spPr>
        <p:txBody>
          <a:bodyPr wrap="none">
            <a:noAutofit/>
          </a:bodyPr>
          <a:lstStyle>
            <a:lvl1pPr marL="0" indent="0">
              <a:buNone/>
              <a:defRPr/>
            </a:lvl1pPr>
          </a:lstStyle>
          <a:p>
            <a:endParaRPr lang="en-US" dirty="0"/>
          </a:p>
        </p:txBody>
      </p:sp>
      <p:sp>
        <p:nvSpPr>
          <p:cNvPr id="17" name="Picture Placeholder 2">
            <a:extLst>
              <a:ext uri="{FF2B5EF4-FFF2-40B4-BE49-F238E27FC236}">
                <a16:creationId xmlns:a16="http://schemas.microsoft.com/office/drawing/2014/main" id="{9639AF90-F0AB-9D46-86F0-5476A7C7AFEB}"/>
              </a:ext>
            </a:extLst>
          </p:cNvPr>
          <p:cNvSpPr>
            <a:spLocks noGrp="1"/>
          </p:cNvSpPr>
          <p:nvPr>
            <p:ph type="pic" sz="quarter" idx="21"/>
          </p:nvPr>
        </p:nvSpPr>
        <p:spPr>
          <a:xfrm>
            <a:off x="1662471" y="3917119"/>
            <a:ext cx="2530482" cy="1561952"/>
          </a:xfrm>
          <a:noFill/>
        </p:spPr>
        <p:txBody>
          <a:bodyPr wrap="none">
            <a:noAutofit/>
          </a:bodyPr>
          <a:lstStyle>
            <a:lvl1pPr marL="0" indent="0">
              <a:buNone/>
              <a:defRPr/>
            </a:lvl1pPr>
          </a:lstStyle>
          <a:p>
            <a:endParaRPr lang="en-US" dirty="0"/>
          </a:p>
        </p:txBody>
      </p:sp>
      <p:sp>
        <p:nvSpPr>
          <p:cNvPr id="12" name="Slide Number Placeholder 5">
            <a:extLst>
              <a:ext uri="{FF2B5EF4-FFF2-40B4-BE49-F238E27FC236}">
                <a16:creationId xmlns:a16="http://schemas.microsoft.com/office/drawing/2014/main" id="{2CB0CAA6-89AC-B94E-B088-0513A75D0C48}"/>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5" name="Text Placeholder 2">
            <a:extLst>
              <a:ext uri="{FF2B5EF4-FFF2-40B4-BE49-F238E27FC236}">
                <a16:creationId xmlns:a16="http://schemas.microsoft.com/office/drawing/2014/main" id="{7DEA62D5-67D4-1843-AB24-3AD356CFC989}"/>
              </a:ext>
            </a:extLst>
          </p:cNvPr>
          <p:cNvSpPr>
            <a:spLocks noGrp="1"/>
          </p:cNvSpPr>
          <p:nvPr>
            <p:ph type="body" sz="quarter" idx="29" hasCustomPrompt="1"/>
          </p:nvPr>
        </p:nvSpPr>
        <p:spPr>
          <a:xfrm>
            <a:off x="5290574" y="2417280"/>
            <a:ext cx="6418825" cy="1059126"/>
          </a:xfrm>
        </p:spPr>
        <p:txBody>
          <a:bodyPr>
            <a:noAutofit/>
          </a:bodyPr>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18" name="Text Placeholder 2">
            <a:extLst>
              <a:ext uri="{FF2B5EF4-FFF2-40B4-BE49-F238E27FC236}">
                <a16:creationId xmlns:a16="http://schemas.microsoft.com/office/drawing/2014/main" id="{7022EA48-27CD-C842-98EF-2F6D73D7AEAC}"/>
              </a:ext>
            </a:extLst>
          </p:cNvPr>
          <p:cNvSpPr>
            <a:spLocks noGrp="1"/>
          </p:cNvSpPr>
          <p:nvPr>
            <p:ph type="body" sz="quarter" idx="30" hasCustomPrompt="1"/>
          </p:nvPr>
        </p:nvSpPr>
        <p:spPr>
          <a:xfrm>
            <a:off x="5290574" y="1850967"/>
            <a:ext cx="389839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21" name="Text Placeholder 2">
            <a:extLst>
              <a:ext uri="{FF2B5EF4-FFF2-40B4-BE49-F238E27FC236}">
                <a16:creationId xmlns:a16="http://schemas.microsoft.com/office/drawing/2014/main" id="{0D9A116A-C569-0A4F-823C-2147E344F2DC}"/>
              </a:ext>
            </a:extLst>
          </p:cNvPr>
          <p:cNvSpPr>
            <a:spLocks noGrp="1"/>
          </p:cNvSpPr>
          <p:nvPr>
            <p:ph type="body" sz="quarter" idx="31" hasCustomPrompt="1"/>
          </p:nvPr>
        </p:nvSpPr>
        <p:spPr>
          <a:xfrm>
            <a:off x="5290574" y="4483432"/>
            <a:ext cx="6418825" cy="105912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Ut </a:t>
            </a:r>
            <a:r>
              <a:rPr lang="en-GB" dirty="0" err="1"/>
              <a:t>wisi</a:t>
            </a:r>
            <a:r>
              <a:rPr lang="en-GB" dirty="0"/>
              <a:t> </a:t>
            </a:r>
            <a:r>
              <a:rPr lang="en-GB" dirty="0" err="1"/>
              <a:t>enim</a:t>
            </a:r>
            <a:r>
              <a:rPr lang="en-GB" dirty="0"/>
              <a:t> ad minim </a:t>
            </a:r>
            <a:r>
              <a:rPr lang="en-GB" dirty="0" err="1"/>
              <a:t>veniam</a:t>
            </a:r>
            <a:r>
              <a:rPr lang="en-GB" dirty="0"/>
              <a:t>, </a:t>
            </a:r>
            <a:r>
              <a:rPr lang="en-GB" dirty="0" err="1"/>
              <a:t>quis</a:t>
            </a:r>
            <a:r>
              <a:rPr lang="en-GB" dirty="0"/>
              <a:t> </a:t>
            </a:r>
            <a:r>
              <a:rPr lang="en-GB" dirty="0" err="1"/>
              <a:t>nostrud</a:t>
            </a:r>
            <a:r>
              <a:rPr lang="en-GB" dirty="0"/>
              <a:t> </a:t>
            </a:r>
            <a:r>
              <a:rPr lang="en-GB" dirty="0" err="1"/>
              <a:t>exerci</a:t>
            </a:r>
            <a:r>
              <a:rPr lang="en-GB" dirty="0"/>
              <a:t> </a:t>
            </a:r>
            <a:r>
              <a:rPr lang="en-GB" dirty="0" err="1"/>
              <a:t>tation</a:t>
            </a:r>
            <a:r>
              <a:rPr lang="en-GB" dirty="0"/>
              <a:t> </a:t>
            </a:r>
            <a:r>
              <a:rPr lang="en-GB" dirty="0" err="1"/>
              <a:t>ullamcorper</a:t>
            </a:r>
            <a:r>
              <a:rPr lang="en-GB" dirty="0"/>
              <a:t> </a:t>
            </a:r>
            <a:r>
              <a:rPr lang="en-GB" dirty="0" err="1"/>
              <a:t>suscipit</a:t>
            </a:r>
            <a:r>
              <a:rPr lang="en-GB" dirty="0"/>
              <a:t> </a:t>
            </a:r>
            <a:r>
              <a:rPr lang="en-GB" dirty="0" err="1"/>
              <a:t>lobortis</a:t>
            </a:r>
            <a:r>
              <a:rPr lang="en-GB" dirty="0"/>
              <a:t>.</a:t>
            </a:r>
          </a:p>
        </p:txBody>
      </p:sp>
      <p:sp>
        <p:nvSpPr>
          <p:cNvPr id="22" name="Text Placeholder 2">
            <a:extLst>
              <a:ext uri="{FF2B5EF4-FFF2-40B4-BE49-F238E27FC236}">
                <a16:creationId xmlns:a16="http://schemas.microsoft.com/office/drawing/2014/main" id="{AF44CBED-9456-7C4C-A019-44BBF545B12C}"/>
              </a:ext>
            </a:extLst>
          </p:cNvPr>
          <p:cNvSpPr>
            <a:spLocks noGrp="1"/>
          </p:cNvSpPr>
          <p:nvPr>
            <p:ph type="body" sz="quarter" idx="32" hasCustomPrompt="1"/>
          </p:nvPr>
        </p:nvSpPr>
        <p:spPr>
          <a:xfrm>
            <a:off x="5290574" y="3917119"/>
            <a:ext cx="3898396" cy="4279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Tree>
    <p:extLst>
      <p:ext uri="{BB962C8B-B14F-4D97-AF65-F5344CB8AC3E}">
        <p14:creationId xmlns:p14="http://schemas.microsoft.com/office/powerpoint/2010/main" val="3724138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3"/>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1223686"/>
            <a:ext cx="8867877" cy="2737171"/>
          </a:xfrm>
          <a:noFill/>
        </p:spPr>
        <p:txBody>
          <a:bodyPr anchor="t" anchorCtr="0">
            <a:normAutofit/>
          </a:bodyPr>
          <a:lstStyle>
            <a:lvl1pPr algn="l">
              <a:lnSpc>
                <a:spcPct val="100000"/>
              </a:lnSpc>
              <a:defRPr sz="4000" b="0" i="0">
                <a:solidFill>
                  <a:srgbClr val="002C63"/>
                </a:solidFill>
                <a:latin typeface="Arial" panose="020B0604020202020204" pitchFamily="34" charset="0"/>
              </a:defRPr>
            </a:lvl1pPr>
          </a:lstStyle>
          <a:p>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a:t>
            </a:r>
            <a:endParaRPr lang="en-US" dirty="0"/>
          </a:p>
        </p:txBody>
      </p:sp>
      <p:sp>
        <p:nvSpPr>
          <p:cNvPr id="10" name="Slide Number Placeholder 5">
            <a:extLst>
              <a:ext uri="{FF2B5EF4-FFF2-40B4-BE49-F238E27FC236}">
                <a16:creationId xmlns:a16="http://schemas.microsoft.com/office/drawing/2014/main" id="{CAE5DEF2-D952-F24A-B45F-D0CED79D5019}"/>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3" name="Text Placeholder 2">
            <a:extLst>
              <a:ext uri="{FF2B5EF4-FFF2-40B4-BE49-F238E27FC236}">
                <a16:creationId xmlns:a16="http://schemas.microsoft.com/office/drawing/2014/main" id="{17FB9504-3AB1-7A4D-90F9-8A90D28DF71F}"/>
              </a:ext>
            </a:extLst>
          </p:cNvPr>
          <p:cNvSpPr>
            <a:spLocks noGrp="1"/>
          </p:cNvSpPr>
          <p:nvPr>
            <p:ph type="body" sz="quarter" idx="18" hasCustomPrompt="1"/>
          </p:nvPr>
        </p:nvSpPr>
        <p:spPr>
          <a:xfrm>
            <a:off x="482600" y="4140904"/>
            <a:ext cx="8867877" cy="1016000"/>
          </a:xfrm>
        </p:spPr>
        <p:txBody>
          <a:bodyPr>
            <a:noAutofit/>
          </a:bodyPr>
          <a:lstStyle>
            <a:lvl1pPr marL="0" indent="0">
              <a:buFont typeface="Arial" panose="020B0604020202020204" pitchFamily="34" charset="0"/>
              <a:buNone/>
              <a:defRPr sz="20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Tree>
    <p:extLst>
      <p:ext uri="{BB962C8B-B14F-4D97-AF65-F5344CB8AC3E}">
        <p14:creationId xmlns:p14="http://schemas.microsoft.com/office/powerpoint/2010/main" val="3772312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ight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11" name="Picture Placeholder 710">
            <a:extLst>
              <a:ext uri="{FF2B5EF4-FFF2-40B4-BE49-F238E27FC236}">
                <a16:creationId xmlns:a16="http://schemas.microsoft.com/office/drawing/2014/main" id="{E98C7FE5-AACD-664E-BA73-8B8E82D8A2ED}"/>
              </a:ext>
            </a:extLst>
          </p:cNvPr>
          <p:cNvSpPr>
            <a:spLocks noGrp="1"/>
          </p:cNvSpPr>
          <p:nvPr>
            <p:ph type="pic" sz="quarter" idx="18"/>
          </p:nvPr>
        </p:nvSpPr>
        <p:spPr>
          <a:xfrm>
            <a:off x="6446658" y="0"/>
            <a:ext cx="5778000" cy="6865200"/>
          </a:xfrm>
          <a:custGeom>
            <a:avLst/>
            <a:gdLst>
              <a:gd name="connsiteX0" fmla="*/ 0 w 5778000"/>
              <a:gd name="connsiteY0" fmla="*/ 5786810 h 6865200"/>
              <a:gd name="connsiteX1" fmla="*/ 145466 w 5778000"/>
              <a:gd name="connsiteY1" fmla="*/ 5969965 h 6865200"/>
              <a:gd name="connsiteX2" fmla="*/ 302394 w 5778000"/>
              <a:gd name="connsiteY2" fmla="*/ 6144177 h 6865200"/>
              <a:gd name="connsiteX3" fmla="*/ 1002683 w 5778000"/>
              <a:gd name="connsiteY3" fmla="*/ 6715534 h 6865200"/>
              <a:gd name="connsiteX4" fmla="*/ 1263680 w 5778000"/>
              <a:gd name="connsiteY4" fmla="*/ 6865200 h 6865200"/>
              <a:gd name="connsiteX5" fmla="*/ 0 w 5778000"/>
              <a:gd name="connsiteY5" fmla="*/ 6865200 h 6865200"/>
              <a:gd name="connsiteX6" fmla="*/ 0 w 5778000"/>
              <a:gd name="connsiteY6" fmla="*/ 6865029 h 6865200"/>
              <a:gd name="connsiteX7" fmla="*/ 557438 w 5778000"/>
              <a:gd name="connsiteY7" fmla="*/ 6865029 h 6865200"/>
              <a:gd name="connsiteX8" fmla="*/ 182104 w 5778000"/>
              <a:gd name="connsiteY8" fmla="*/ 6589185 h 6865200"/>
              <a:gd name="connsiteX9" fmla="*/ 0 w 5778000"/>
              <a:gd name="connsiteY9" fmla="*/ 6403122 h 6865200"/>
              <a:gd name="connsiteX10" fmla="*/ 5210946 w 5778000"/>
              <a:gd name="connsiteY10" fmla="*/ 0 h 6865200"/>
              <a:gd name="connsiteX11" fmla="*/ 5778000 w 5778000"/>
              <a:gd name="connsiteY11" fmla="*/ 0 h 6865200"/>
              <a:gd name="connsiteX12" fmla="*/ 5778000 w 5778000"/>
              <a:gd name="connsiteY12" fmla="*/ 4439264 h 6865200"/>
              <a:gd name="connsiteX13" fmla="*/ 5613323 w 5778000"/>
              <a:gd name="connsiteY13" fmla="*/ 4762278 h 6865200"/>
              <a:gd name="connsiteX14" fmla="*/ 4943439 w 5778000"/>
              <a:gd name="connsiteY14" fmla="*/ 5690787 h 6865200"/>
              <a:gd name="connsiteX15" fmla="*/ 3445910 w 5778000"/>
              <a:gd name="connsiteY15" fmla="*/ 6815499 h 6865200"/>
              <a:gd name="connsiteX16" fmla="*/ 3337802 w 5778000"/>
              <a:gd name="connsiteY16" fmla="*/ 6865029 h 6865200"/>
              <a:gd name="connsiteX17" fmla="*/ 4099889 w 5778000"/>
              <a:gd name="connsiteY17" fmla="*/ 6865029 h 6865200"/>
              <a:gd name="connsiteX18" fmla="*/ 4220940 w 5778000"/>
              <a:gd name="connsiteY18" fmla="*/ 6865029 h 6865200"/>
              <a:gd name="connsiteX19" fmla="*/ 4546027 w 5778000"/>
              <a:gd name="connsiteY19" fmla="*/ 6865029 h 6865200"/>
              <a:gd name="connsiteX20" fmla="*/ 5394906 w 5778000"/>
              <a:gd name="connsiteY20" fmla="*/ 6100743 h 6865200"/>
              <a:gd name="connsiteX21" fmla="*/ 5594183 w 5778000"/>
              <a:gd name="connsiteY21" fmla="*/ 5869476 h 6865200"/>
              <a:gd name="connsiteX22" fmla="*/ 5778000 w 5778000"/>
              <a:gd name="connsiteY22" fmla="*/ 5632144 h 6865200"/>
              <a:gd name="connsiteX23" fmla="*/ 5778000 w 5778000"/>
              <a:gd name="connsiteY23" fmla="*/ 6865200 h 6865200"/>
              <a:gd name="connsiteX24" fmla="*/ 1400644 w 5778000"/>
              <a:gd name="connsiteY24" fmla="*/ 6865200 h 6865200"/>
              <a:gd name="connsiteX25" fmla="*/ 1113218 w 5778000"/>
              <a:gd name="connsiteY25" fmla="*/ 6711438 h 6865200"/>
              <a:gd name="connsiteX26" fmla="*/ 346551 w 5778000"/>
              <a:gd name="connsiteY26" fmla="*/ 6101505 h 6865200"/>
              <a:gd name="connsiteX27" fmla="*/ 165545 w 5778000"/>
              <a:gd name="connsiteY27" fmla="*/ 5898813 h 6865200"/>
              <a:gd name="connsiteX28" fmla="*/ 0 w 5778000"/>
              <a:gd name="connsiteY28" fmla="*/ 5683205 h 6865200"/>
              <a:gd name="connsiteX29" fmla="*/ 0 w 5778000"/>
              <a:gd name="connsiteY29" fmla="*/ 2607504 h 6865200"/>
              <a:gd name="connsiteX30" fmla="*/ 134712 w 5778000"/>
              <a:gd name="connsiteY30" fmla="*/ 2389601 h 6865200"/>
              <a:gd name="connsiteX31" fmla="*/ 622912 w 5778000"/>
              <a:gd name="connsiteY31" fmla="*/ 1759629 h 6865200"/>
              <a:gd name="connsiteX32" fmla="*/ 2120441 w 5778000"/>
              <a:gd name="connsiteY32" fmla="*/ 634917 h 6865200"/>
              <a:gd name="connsiteX33" fmla="*/ 2924402 w 5778000"/>
              <a:gd name="connsiteY33" fmla="*/ 349167 h 6865200"/>
              <a:gd name="connsiteX34" fmla="*/ 3711613 w 5778000"/>
              <a:gd name="connsiteY34" fmla="*/ 253917 h 6865200"/>
              <a:gd name="connsiteX35" fmla="*/ 4622159 w 5778000"/>
              <a:gd name="connsiteY35" fmla="*/ 405555 h 6865200"/>
              <a:gd name="connsiteX36" fmla="*/ 5384247 w 5778000"/>
              <a:gd name="connsiteY36" fmla="*/ 861231 h 6865200"/>
              <a:gd name="connsiteX37" fmla="*/ 5723799 w 5778000"/>
              <a:gd name="connsiteY37" fmla="*/ 1250613 h 6865200"/>
              <a:gd name="connsiteX38" fmla="*/ 5777853 w 5778000"/>
              <a:gd name="connsiteY38" fmla="*/ 1332909 h 6865200"/>
              <a:gd name="connsiteX39" fmla="*/ 5777853 w 5778000"/>
              <a:gd name="connsiteY39" fmla="*/ 554907 h 6865200"/>
              <a:gd name="connsiteX40" fmla="*/ 5777853 w 5778000"/>
              <a:gd name="connsiteY40" fmla="*/ 471849 h 6865200"/>
              <a:gd name="connsiteX41" fmla="*/ 5777853 w 5778000"/>
              <a:gd name="connsiteY41" fmla="*/ 394887 h 6865200"/>
              <a:gd name="connsiteX42" fmla="*/ 5359456 w 5778000"/>
              <a:gd name="connsiteY42" fmla="*/ 84134 h 6865200"/>
              <a:gd name="connsiteX43" fmla="*/ 1467588 w 5778000"/>
              <a:gd name="connsiteY43" fmla="*/ 0 h 6865200"/>
              <a:gd name="connsiteX44" fmla="*/ 2046091 w 5778000"/>
              <a:gd name="connsiteY44" fmla="*/ 0 h 6865200"/>
              <a:gd name="connsiteX45" fmla="*/ 1726169 w 5778000"/>
              <a:gd name="connsiteY45" fmla="*/ 149619 h 6865200"/>
              <a:gd name="connsiteX46" fmla="*/ 1410124 w 5778000"/>
              <a:gd name="connsiteY46" fmla="*/ 325545 h 6865200"/>
              <a:gd name="connsiteX47" fmla="*/ 172207 w 5778000"/>
              <a:gd name="connsiteY47" fmla="*/ 1349673 h 6865200"/>
              <a:gd name="connsiteX48" fmla="*/ 0 w 5778000"/>
              <a:gd name="connsiteY48" fmla="*/ 1548608 h 6865200"/>
              <a:gd name="connsiteX49" fmla="*/ 0 w 5778000"/>
              <a:gd name="connsiteY49" fmla="*/ 1212476 h 6865200"/>
              <a:gd name="connsiteX50" fmla="*/ 165545 w 5778000"/>
              <a:gd name="connsiteY50" fmla="*/ 996867 h 6865200"/>
              <a:gd name="connsiteX51" fmla="*/ 346551 w 5778000"/>
              <a:gd name="connsiteY51" fmla="*/ 794175 h 6865200"/>
              <a:gd name="connsiteX52" fmla="*/ 1160541 w 5778000"/>
              <a:gd name="connsiteY52" fmla="*/ 156596 h 6865200"/>
              <a:gd name="connsiteX53" fmla="*/ 0 w 5778000"/>
              <a:gd name="connsiteY53" fmla="*/ 0 h 6865200"/>
              <a:gd name="connsiteX54" fmla="*/ 1324544 w 5778000"/>
              <a:gd name="connsiteY54" fmla="*/ 0 h 6865200"/>
              <a:gd name="connsiteX55" fmla="*/ 1046044 w 5778000"/>
              <a:gd name="connsiteY55" fmla="*/ 153357 h 6865200"/>
              <a:gd name="connsiteX56" fmla="*/ 302394 w 5778000"/>
              <a:gd name="connsiteY56" fmla="*/ 751503 h 6865200"/>
              <a:gd name="connsiteX57" fmla="*/ 145466 w 5778000"/>
              <a:gd name="connsiteY57" fmla="*/ 925716 h 6865200"/>
              <a:gd name="connsiteX58" fmla="*/ 0 w 5778000"/>
              <a:gd name="connsiteY58" fmla="*/ 1108870 h 686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778000" h="6865200">
                <a:moveTo>
                  <a:pt x="0" y="5786810"/>
                </a:moveTo>
                <a:lnTo>
                  <a:pt x="145466" y="5969965"/>
                </a:lnTo>
                <a:cubicBezTo>
                  <a:pt x="195999" y="6029687"/>
                  <a:pt x="248340" y="6087789"/>
                  <a:pt x="302394" y="6144177"/>
                </a:cubicBezTo>
                <a:cubicBezTo>
                  <a:pt x="511949" y="6362490"/>
                  <a:pt x="747199" y="6554657"/>
                  <a:pt x="1002683" y="6715534"/>
                </a:cubicBezTo>
                <a:lnTo>
                  <a:pt x="1263680" y="6865200"/>
                </a:lnTo>
                <a:lnTo>
                  <a:pt x="0" y="6865200"/>
                </a:lnTo>
                <a:lnTo>
                  <a:pt x="0" y="6865029"/>
                </a:lnTo>
                <a:lnTo>
                  <a:pt x="557438" y="6865029"/>
                </a:lnTo>
                <a:cubicBezTo>
                  <a:pt x="424206" y="6787305"/>
                  <a:pt x="298587" y="6695865"/>
                  <a:pt x="182104" y="6589185"/>
                </a:cubicBezTo>
                <a:lnTo>
                  <a:pt x="0" y="6403122"/>
                </a:lnTo>
                <a:close/>
                <a:moveTo>
                  <a:pt x="5210946" y="0"/>
                </a:moveTo>
                <a:lnTo>
                  <a:pt x="5778000" y="0"/>
                </a:lnTo>
                <a:lnTo>
                  <a:pt x="5778000" y="4439264"/>
                </a:lnTo>
                <a:lnTo>
                  <a:pt x="5613323" y="4762278"/>
                </a:lnTo>
                <a:cubicBezTo>
                  <a:pt x="5433495" y="5083997"/>
                  <a:pt x="5210093" y="5397036"/>
                  <a:pt x="4943439" y="5690787"/>
                </a:cubicBezTo>
                <a:cubicBezTo>
                  <a:pt x="4494257" y="6185325"/>
                  <a:pt x="3978077" y="6562515"/>
                  <a:pt x="3445910" y="6815499"/>
                </a:cubicBezTo>
                <a:cubicBezTo>
                  <a:pt x="3410128" y="6832263"/>
                  <a:pt x="3374346" y="6849027"/>
                  <a:pt x="3337802" y="6865029"/>
                </a:cubicBezTo>
                <a:lnTo>
                  <a:pt x="4099889" y="6865029"/>
                </a:lnTo>
                <a:lnTo>
                  <a:pt x="4220940" y="6865029"/>
                </a:lnTo>
                <a:lnTo>
                  <a:pt x="4546027" y="6865029"/>
                </a:lnTo>
                <a:cubicBezTo>
                  <a:pt x="4845228" y="6646335"/>
                  <a:pt x="5130725" y="6391065"/>
                  <a:pt x="5394906" y="6100743"/>
                </a:cubicBezTo>
                <a:cubicBezTo>
                  <a:pt x="5463806" y="6024924"/>
                  <a:pt x="5530232" y="5947772"/>
                  <a:pt x="5594183" y="5869476"/>
                </a:cubicBezTo>
                <a:lnTo>
                  <a:pt x="5778000" y="5632144"/>
                </a:lnTo>
                <a:lnTo>
                  <a:pt x="5778000" y="6865200"/>
                </a:lnTo>
                <a:lnTo>
                  <a:pt x="1400644" y="6865200"/>
                </a:lnTo>
                <a:lnTo>
                  <a:pt x="1113218" y="6711438"/>
                </a:lnTo>
                <a:cubicBezTo>
                  <a:pt x="832182" y="6544132"/>
                  <a:pt x="574378" y="6338678"/>
                  <a:pt x="346551" y="6101505"/>
                </a:cubicBezTo>
                <a:cubicBezTo>
                  <a:pt x="283742" y="6036354"/>
                  <a:pt x="223406" y="5968727"/>
                  <a:pt x="165545" y="5898813"/>
                </a:cubicBezTo>
                <a:lnTo>
                  <a:pt x="0" y="5683205"/>
                </a:lnTo>
                <a:lnTo>
                  <a:pt x="0" y="2607504"/>
                </a:lnTo>
                <a:lnTo>
                  <a:pt x="134712" y="2389601"/>
                </a:lnTo>
                <a:cubicBezTo>
                  <a:pt x="276889" y="2172538"/>
                  <a:pt x="439623" y="1961369"/>
                  <a:pt x="622912" y="1759629"/>
                </a:cubicBezTo>
                <a:cubicBezTo>
                  <a:pt x="1072095" y="1265091"/>
                  <a:pt x="1588274" y="887901"/>
                  <a:pt x="2120441" y="634917"/>
                </a:cubicBezTo>
                <a:cubicBezTo>
                  <a:pt x="2386905" y="508425"/>
                  <a:pt x="2656415" y="413175"/>
                  <a:pt x="2924402" y="349167"/>
                </a:cubicBezTo>
                <a:cubicBezTo>
                  <a:pt x="3191627" y="285159"/>
                  <a:pt x="3456569" y="253917"/>
                  <a:pt x="3711613" y="253917"/>
                </a:cubicBezTo>
                <a:cubicBezTo>
                  <a:pt x="4033654" y="253917"/>
                  <a:pt x="4340469" y="304209"/>
                  <a:pt x="4622159" y="405555"/>
                </a:cubicBezTo>
                <a:cubicBezTo>
                  <a:pt x="4903850" y="506901"/>
                  <a:pt x="5160417" y="657015"/>
                  <a:pt x="5384247" y="861231"/>
                </a:cubicBezTo>
                <a:cubicBezTo>
                  <a:pt x="5513672" y="979341"/>
                  <a:pt x="5626348" y="1109643"/>
                  <a:pt x="5723799" y="1250613"/>
                </a:cubicBezTo>
                <a:cubicBezTo>
                  <a:pt x="5742070" y="1278045"/>
                  <a:pt x="5760342" y="1305477"/>
                  <a:pt x="5777853" y="1332909"/>
                </a:cubicBezTo>
                <a:lnTo>
                  <a:pt x="5777853" y="554907"/>
                </a:lnTo>
                <a:lnTo>
                  <a:pt x="5777853" y="471849"/>
                </a:lnTo>
                <a:lnTo>
                  <a:pt x="5777853" y="394887"/>
                </a:lnTo>
                <a:cubicBezTo>
                  <a:pt x="5646524" y="277158"/>
                  <a:pt x="5506631" y="173574"/>
                  <a:pt x="5359456" y="84134"/>
                </a:cubicBezTo>
                <a:close/>
                <a:moveTo>
                  <a:pt x="1467588" y="0"/>
                </a:moveTo>
                <a:lnTo>
                  <a:pt x="2046091" y="0"/>
                </a:lnTo>
                <a:lnTo>
                  <a:pt x="1726169" y="149619"/>
                </a:lnTo>
                <a:cubicBezTo>
                  <a:pt x="1619869" y="204006"/>
                  <a:pt x="1514426" y="262680"/>
                  <a:pt x="1410124" y="325545"/>
                </a:cubicBezTo>
                <a:cubicBezTo>
                  <a:pt x="967793" y="593007"/>
                  <a:pt x="547541" y="935145"/>
                  <a:pt x="172207" y="1349673"/>
                </a:cubicBezTo>
                <a:lnTo>
                  <a:pt x="0" y="1548608"/>
                </a:lnTo>
                <a:lnTo>
                  <a:pt x="0" y="1212476"/>
                </a:lnTo>
                <a:lnTo>
                  <a:pt x="165545" y="996867"/>
                </a:lnTo>
                <a:cubicBezTo>
                  <a:pt x="223406" y="926954"/>
                  <a:pt x="283742" y="859326"/>
                  <a:pt x="346551" y="794175"/>
                </a:cubicBezTo>
                <a:cubicBezTo>
                  <a:pt x="586940" y="543287"/>
                  <a:pt x="860732" y="328403"/>
                  <a:pt x="1160541" y="156596"/>
                </a:cubicBezTo>
                <a:close/>
                <a:moveTo>
                  <a:pt x="0" y="0"/>
                </a:moveTo>
                <a:lnTo>
                  <a:pt x="1324544" y="0"/>
                </a:lnTo>
                <a:lnTo>
                  <a:pt x="1046044" y="153357"/>
                </a:lnTo>
                <a:cubicBezTo>
                  <a:pt x="773750" y="319307"/>
                  <a:pt x="523940" y="520617"/>
                  <a:pt x="302394" y="751503"/>
                </a:cubicBezTo>
                <a:cubicBezTo>
                  <a:pt x="248340" y="807891"/>
                  <a:pt x="195999" y="865994"/>
                  <a:pt x="145466" y="925716"/>
                </a:cubicBezTo>
                <a:lnTo>
                  <a:pt x="0" y="1108870"/>
                </a:lnTo>
                <a:close/>
              </a:path>
            </a:pathLst>
          </a:custGeom>
          <a:noFill/>
        </p:spPr>
        <p:txBody>
          <a:bodyPr wrap="square" anchor="ctr">
            <a:noAutofit/>
          </a:bodyPr>
          <a:lstStyle>
            <a:lvl1pPr algn="ctr">
              <a:defRPr/>
            </a:lvl1pPr>
          </a:lstStyle>
          <a:p>
            <a:endParaRPr lang="en-US" dirty="0"/>
          </a:p>
        </p:txBody>
      </p:sp>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5103812" cy="220619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1/2 Photo Slide</a:t>
            </a:r>
            <a:br>
              <a:rPr lang="en-GB" dirty="0"/>
            </a:br>
            <a:r>
              <a:rPr lang="en-GB" dirty="0"/>
              <a:t>Sample</a:t>
            </a:r>
            <a:endParaRPr lang="en-US" dirty="0"/>
          </a:p>
        </p:txBody>
      </p:sp>
      <p:sp>
        <p:nvSpPr>
          <p:cNvPr id="7" name="Text Placeholder 2">
            <a:extLst>
              <a:ext uri="{FF2B5EF4-FFF2-40B4-BE49-F238E27FC236}">
                <a16:creationId xmlns:a16="http://schemas.microsoft.com/office/drawing/2014/main" id="{790FA857-C249-7F43-A996-B68929C7A380}"/>
              </a:ext>
            </a:extLst>
          </p:cNvPr>
          <p:cNvSpPr>
            <a:spLocks noGrp="1"/>
          </p:cNvSpPr>
          <p:nvPr>
            <p:ph type="body" sz="quarter" idx="31" hasCustomPrompt="1"/>
          </p:nvPr>
        </p:nvSpPr>
        <p:spPr>
          <a:xfrm>
            <a:off x="482599" y="3634437"/>
            <a:ext cx="5103812" cy="1934922"/>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8" name="Text Placeholder 2">
            <a:extLst>
              <a:ext uri="{FF2B5EF4-FFF2-40B4-BE49-F238E27FC236}">
                <a16:creationId xmlns:a16="http://schemas.microsoft.com/office/drawing/2014/main" id="{6A7E9C78-65C7-8146-9BF6-D3A41A445731}"/>
              </a:ext>
            </a:extLst>
          </p:cNvPr>
          <p:cNvSpPr>
            <a:spLocks noGrp="1"/>
          </p:cNvSpPr>
          <p:nvPr>
            <p:ph type="body" sz="quarter" idx="32" hasCustomPrompt="1"/>
          </p:nvPr>
        </p:nvSpPr>
        <p:spPr>
          <a:xfrm>
            <a:off x="482600" y="2884231"/>
            <a:ext cx="5103811" cy="566313"/>
          </a:xfrm>
        </p:spPr>
        <p:txBody>
          <a:bodyPr>
            <a:noAutofit/>
          </a:bodyPr>
          <a:lstStyle>
            <a:lvl1pPr marL="0" indent="0">
              <a:buFont typeface="Arial" panose="020B0604020202020204" pitchFamily="34" charset="0"/>
              <a:buNone/>
              <a:defRPr sz="1400" cap="all" baseline="0">
                <a:solidFill>
                  <a:srgbClr val="002C63"/>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DOLOR SIT</a:t>
            </a:r>
          </a:p>
        </p:txBody>
      </p:sp>
    </p:spTree>
    <p:extLst>
      <p:ext uri="{BB962C8B-B14F-4D97-AF65-F5344CB8AC3E}">
        <p14:creationId xmlns:p14="http://schemas.microsoft.com/office/powerpoint/2010/main" val="1746250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ull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B04ABE9D-BEC9-2046-B3CC-52D6C38CB221}"/>
              </a:ext>
            </a:extLst>
          </p:cNvPr>
          <p:cNvSpPr>
            <a:spLocks noGrp="1"/>
          </p:cNvSpPr>
          <p:nvPr>
            <p:ph type="pic" sz="quarter" idx="10"/>
          </p:nvPr>
        </p:nvSpPr>
        <p:spPr>
          <a:xfrm>
            <a:off x="-7800" y="-5400"/>
            <a:ext cx="12207600" cy="6868800"/>
          </a:xfrm>
          <a:custGeom>
            <a:avLst/>
            <a:gdLst>
              <a:gd name="connsiteX0" fmla="*/ 2905411 w 12207600"/>
              <a:gd name="connsiteY0" fmla="*/ 4749167 h 6868800"/>
              <a:gd name="connsiteX1" fmla="*/ 4579469 w 12207600"/>
              <a:gd name="connsiteY1" fmla="*/ 4942000 h 6868800"/>
              <a:gd name="connsiteX2" fmla="*/ 6727477 w 12207600"/>
              <a:gd name="connsiteY2" fmla="*/ 5610435 h 6868800"/>
              <a:gd name="connsiteX3" fmla="*/ 8377152 w 12207600"/>
              <a:gd name="connsiteY3" fmla="*/ 6599749 h 6868800"/>
              <a:gd name="connsiteX4" fmla="*/ 8681942 w 12207600"/>
              <a:gd name="connsiteY4" fmla="*/ 6868800 h 6868800"/>
              <a:gd name="connsiteX5" fmla="*/ 0 w 12207600"/>
              <a:gd name="connsiteY5" fmla="*/ 6868800 h 6868800"/>
              <a:gd name="connsiteX6" fmla="*/ 0 w 12207600"/>
              <a:gd name="connsiteY6" fmla="*/ 5195045 h 6868800"/>
              <a:gd name="connsiteX7" fmla="*/ 436612 w 12207600"/>
              <a:gd name="connsiteY7" fmla="*/ 5039559 h 6868800"/>
              <a:gd name="connsiteX8" fmla="*/ 1878268 w 12207600"/>
              <a:gd name="connsiteY8" fmla="*/ 4772795 h 6868800"/>
              <a:gd name="connsiteX9" fmla="*/ 3150767 w 12207600"/>
              <a:gd name="connsiteY9" fmla="*/ 6467892 h 6868800"/>
              <a:gd name="connsiteX10" fmla="*/ 3638431 w 12207600"/>
              <a:gd name="connsiteY10" fmla="*/ 6868038 h 6868800"/>
              <a:gd name="connsiteX11" fmla="*/ 5576133 w 12207600"/>
              <a:gd name="connsiteY11" fmla="*/ 6868038 h 6868800"/>
              <a:gd name="connsiteX12" fmla="*/ 5419928 w 12207600"/>
              <a:gd name="connsiteY12" fmla="*/ 6811636 h 6868800"/>
              <a:gd name="connsiteX13" fmla="*/ 3768728 w 12207600"/>
              <a:gd name="connsiteY13" fmla="*/ 5794121 h 6868800"/>
              <a:gd name="connsiteX14" fmla="*/ 2905411 w 12207600"/>
              <a:gd name="connsiteY14" fmla="*/ 4749167 h 6868800"/>
              <a:gd name="connsiteX15" fmla="*/ 3037994 w 12207600"/>
              <a:gd name="connsiteY15" fmla="*/ 0 h 6868800"/>
              <a:gd name="connsiteX16" fmla="*/ 11866235 w 12207600"/>
              <a:gd name="connsiteY16" fmla="*/ 0 h 6868800"/>
              <a:gd name="connsiteX17" fmla="*/ 12206838 w 12207600"/>
              <a:gd name="connsiteY17" fmla="*/ 588406 h 6868800"/>
              <a:gd name="connsiteX18" fmla="*/ 12206838 w 12207600"/>
              <a:gd name="connsiteY18" fmla="*/ 0 h 6868800"/>
              <a:gd name="connsiteX19" fmla="*/ 12207600 w 12207600"/>
              <a:gd name="connsiteY19" fmla="*/ 0 h 6868800"/>
              <a:gd name="connsiteX20" fmla="*/ 12207600 w 12207600"/>
              <a:gd name="connsiteY20" fmla="*/ 4365789 h 6868800"/>
              <a:gd name="connsiteX21" fmla="*/ 11136263 w 12207600"/>
              <a:gd name="connsiteY21" fmla="*/ 5794121 h 6868800"/>
              <a:gd name="connsiteX22" fmla="*/ 9485064 w 12207600"/>
              <a:gd name="connsiteY22" fmla="*/ 6810874 h 6868800"/>
              <a:gd name="connsiteX23" fmla="*/ 9328859 w 12207600"/>
              <a:gd name="connsiteY23" fmla="*/ 6867276 h 6868800"/>
              <a:gd name="connsiteX24" fmla="*/ 11266561 w 12207600"/>
              <a:gd name="connsiteY24" fmla="*/ 6867276 h 6868800"/>
              <a:gd name="connsiteX25" fmla="*/ 11754225 w 12207600"/>
              <a:gd name="connsiteY25" fmla="*/ 6467129 h 6868800"/>
              <a:gd name="connsiteX26" fmla="*/ 12207600 w 12207600"/>
              <a:gd name="connsiteY26" fmla="*/ 6005246 h 6868800"/>
              <a:gd name="connsiteX27" fmla="*/ 12207600 w 12207600"/>
              <a:gd name="connsiteY27" fmla="*/ 6868800 h 6868800"/>
              <a:gd name="connsiteX28" fmla="*/ 9309809 w 12207600"/>
              <a:gd name="connsiteY28" fmla="*/ 6868800 h 6868800"/>
              <a:gd name="connsiteX29" fmla="*/ 8666703 w 12207600"/>
              <a:gd name="connsiteY29" fmla="*/ 6244572 h 6868800"/>
              <a:gd name="connsiteX30" fmla="*/ 6911875 w 12207600"/>
              <a:gd name="connsiteY30" fmla="*/ 5190472 h 6868800"/>
              <a:gd name="connsiteX31" fmla="*/ 4667097 w 12207600"/>
              <a:gd name="connsiteY31" fmla="*/ 4491549 h 6868800"/>
              <a:gd name="connsiteX32" fmla="*/ 2659293 w 12207600"/>
              <a:gd name="connsiteY32" fmla="*/ 4285760 h 6868800"/>
              <a:gd name="connsiteX33" fmla="*/ 2263066 w 12207600"/>
              <a:gd name="connsiteY33" fmla="*/ 2477097 h 6868800"/>
              <a:gd name="connsiteX34" fmla="*/ 2664626 w 12207600"/>
              <a:gd name="connsiteY34" fmla="*/ 657765 h 6868800"/>
              <a:gd name="connsiteX35" fmla="*/ 3037994 w 12207600"/>
              <a:gd name="connsiteY35" fmla="*/ 0 h 6868800"/>
              <a:gd name="connsiteX36" fmla="*/ 0 w 12207600"/>
              <a:gd name="connsiteY36" fmla="*/ 0 h 6868800"/>
              <a:gd name="connsiteX37" fmla="*/ 1971229 w 12207600"/>
              <a:gd name="connsiteY37" fmla="*/ 0 h 6868800"/>
              <a:gd name="connsiteX38" fmla="*/ 1834836 w 12207600"/>
              <a:gd name="connsiteY38" fmla="*/ 273624 h 6868800"/>
              <a:gd name="connsiteX39" fmla="*/ 1348696 w 12207600"/>
              <a:gd name="connsiteY39" fmla="*/ 2477097 h 6868800"/>
              <a:gd name="connsiteX40" fmla="*/ 1687775 w 12207600"/>
              <a:gd name="connsiteY40" fmla="*/ 4330728 h 6868800"/>
              <a:gd name="connsiteX41" fmla="*/ 302504 w 12207600"/>
              <a:gd name="connsiteY41" fmla="*/ 4602066 h 6868800"/>
              <a:gd name="connsiteX42" fmla="*/ 0 w 12207600"/>
              <a:gd name="connsiteY42" fmla="*/ 4704198 h 686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2207600" h="6868800">
                <a:moveTo>
                  <a:pt x="2905411" y="4749167"/>
                </a:moveTo>
                <a:cubicBezTo>
                  <a:pt x="3453270" y="4766697"/>
                  <a:pt x="4014846" y="4830721"/>
                  <a:pt x="4579469" y="4942000"/>
                </a:cubicBezTo>
                <a:cubicBezTo>
                  <a:pt x="5340682" y="5091388"/>
                  <a:pt x="6063797" y="5316994"/>
                  <a:pt x="6727477" y="5610435"/>
                </a:cubicBezTo>
                <a:cubicBezTo>
                  <a:pt x="7364488" y="5892443"/>
                  <a:pt x="7919967" y="6224755"/>
                  <a:pt x="8377152" y="6599749"/>
                </a:cubicBezTo>
                <a:cubicBezTo>
                  <a:pt x="8485353" y="6688925"/>
                  <a:pt x="8587457" y="6777338"/>
                  <a:pt x="8681942" y="6868800"/>
                </a:cubicBezTo>
                <a:lnTo>
                  <a:pt x="0" y="6868800"/>
                </a:lnTo>
                <a:lnTo>
                  <a:pt x="0" y="5195045"/>
                </a:lnTo>
                <a:cubicBezTo>
                  <a:pt x="137918" y="5138643"/>
                  <a:pt x="283455" y="5086052"/>
                  <a:pt x="436612" y="5039559"/>
                </a:cubicBezTo>
                <a:cubicBezTo>
                  <a:pt x="875509" y="4904653"/>
                  <a:pt x="1358601" y="4815477"/>
                  <a:pt x="1878268" y="4772795"/>
                </a:cubicBezTo>
                <a:cubicBezTo>
                  <a:pt x="2185344" y="5406932"/>
                  <a:pt x="2613574" y="5975521"/>
                  <a:pt x="3150767" y="6467892"/>
                </a:cubicBezTo>
                <a:cubicBezTo>
                  <a:pt x="3306210" y="6610420"/>
                  <a:pt x="3469272" y="6746089"/>
                  <a:pt x="3638431" y="6868038"/>
                </a:cubicBezTo>
                <a:lnTo>
                  <a:pt x="5576133" y="6868038"/>
                </a:lnTo>
                <a:cubicBezTo>
                  <a:pt x="5523556" y="6852794"/>
                  <a:pt x="5471742" y="6831453"/>
                  <a:pt x="5419928" y="6811636"/>
                </a:cubicBezTo>
                <a:cubicBezTo>
                  <a:pt x="4800442" y="6572311"/>
                  <a:pt x="4244962" y="6230090"/>
                  <a:pt x="3768728" y="5794121"/>
                </a:cubicBezTo>
                <a:cubicBezTo>
                  <a:pt x="3425840" y="5480864"/>
                  <a:pt x="3137051" y="5131021"/>
                  <a:pt x="2905411" y="4749167"/>
                </a:cubicBezTo>
                <a:close/>
                <a:moveTo>
                  <a:pt x="3037994" y="0"/>
                </a:moveTo>
                <a:lnTo>
                  <a:pt x="11866235" y="0"/>
                </a:lnTo>
                <a:cubicBezTo>
                  <a:pt x="11994246" y="188260"/>
                  <a:pt x="12107781" y="384141"/>
                  <a:pt x="12206838" y="588406"/>
                </a:cubicBezTo>
                <a:lnTo>
                  <a:pt x="12206838" y="0"/>
                </a:lnTo>
                <a:lnTo>
                  <a:pt x="12207600" y="0"/>
                </a:lnTo>
                <a:lnTo>
                  <a:pt x="12207600" y="4365789"/>
                </a:lnTo>
                <a:cubicBezTo>
                  <a:pt x="11950052" y="4898555"/>
                  <a:pt x="11589638" y="5377969"/>
                  <a:pt x="11136263" y="5794121"/>
                </a:cubicBezTo>
                <a:cubicBezTo>
                  <a:pt x="10660029" y="6230090"/>
                  <a:pt x="10104548" y="6571549"/>
                  <a:pt x="9485064" y="6810874"/>
                </a:cubicBezTo>
                <a:cubicBezTo>
                  <a:pt x="9433249" y="6830691"/>
                  <a:pt x="9380672" y="6852032"/>
                  <a:pt x="9328859" y="6867276"/>
                </a:cubicBezTo>
                <a:lnTo>
                  <a:pt x="11266561" y="6867276"/>
                </a:lnTo>
                <a:cubicBezTo>
                  <a:pt x="11435719" y="6745326"/>
                  <a:pt x="11598781" y="6609657"/>
                  <a:pt x="11754225" y="6467129"/>
                </a:cubicBezTo>
                <a:cubicBezTo>
                  <a:pt x="11915764" y="6319266"/>
                  <a:pt x="12066635" y="6166067"/>
                  <a:pt x="12207600" y="6005246"/>
                </a:cubicBezTo>
                <a:lnTo>
                  <a:pt x="12207600" y="6868800"/>
                </a:lnTo>
                <a:lnTo>
                  <a:pt x="9309809" y="6868800"/>
                </a:lnTo>
                <a:cubicBezTo>
                  <a:pt x="9126935" y="6653864"/>
                  <a:pt x="8912820" y="6446550"/>
                  <a:pt x="8666703" y="6244572"/>
                </a:cubicBezTo>
                <a:cubicBezTo>
                  <a:pt x="8177515" y="5843663"/>
                  <a:pt x="7586984" y="5489248"/>
                  <a:pt x="6911875" y="5190472"/>
                </a:cubicBezTo>
                <a:cubicBezTo>
                  <a:pt x="6216954" y="4882549"/>
                  <a:pt x="5461836" y="4647797"/>
                  <a:pt x="4667097" y="4491549"/>
                </a:cubicBezTo>
                <a:cubicBezTo>
                  <a:pt x="3988177" y="4358167"/>
                  <a:pt x="3314591" y="4289570"/>
                  <a:pt x="2659293" y="4285760"/>
                </a:cubicBezTo>
                <a:cubicBezTo>
                  <a:pt x="2396411" y="3712597"/>
                  <a:pt x="2263066" y="3104375"/>
                  <a:pt x="2263066" y="2477097"/>
                </a:cubicBezTo>
                <a:cubicBezTo>
                  <a:pt x="2263066" y="1846009"/>
                  <a:pt x="2397935" y="1233976"/>
                  <a:pt x="2664626" y="657765"/>
                </a:cubicBezTo>
                <a:cubicBezTo>
                  <a:pt x="2770541" y="429110"/>
                  <a:pt x="2894743" y="209601"/>
                  <a:pt x="3037994" y="0"/>
                </a:cubicBezTo>
                <a:close/>
                <a:moveTo>
                  <a:pt x="0" y="0"/>
                </a:moveTo>
                <a:lnTo>
                  <a:pt x="1971229" y="0"/>
                </a:lnTo>
                <a:cubicBezTo>
                  <a:pt x="1923225" y="89938"/>
                  <a:pt x="1878268" y="181400"/>
                  <a:pt x="1834836" y="273624"/>
                </a:cubicBezTo>
                <a:cubicBezTo>
                  <a:pt x="1512521" y="971785"/>
                  <a:pt x="1348696" y="1712627"/>
                  <a:pt x="1348696" y="2477097"/>
                </a:cubicBezTo>
                <a:cubicBezTo>
                  <a:pt x="1348696" y="3115045"/>
                  <a:pt x="1462992" y="3736987"/>
                  <a:pt x="1687775" y="4330728"/>
                </a:cubicBezTo>
                <a:cubicBezTo>
                  <a:pt x="1192491" y="4380270"/>
                  <a:pt x="728448" y="4470970"/>
                  <a:pt x="302504" y="4602066"/>
                </a:cubicBezTo>
                <a:cubicBezTo>
                  <a:pt x="198114" y="4634077"/>
                  <a:pt x="97533" y="4668376"/>
                  <a:pt x="0" y="4704198"/>
                </a:cubicBezTo>
                <a:close/>
              </a:path>
            </a:pathLst>
          </a:custGeom>
          <a:noFill/>
        </p:spPr>
        <p:txBody>
          <a:bodyPr wrap="square" anchor="t">
            <a:noAutofit/>
          </a:bodyPr>
          <a:lstStyle>
            <a:lvl1pPr algn="ctr">
              <a:defRPr/>
            </a:lvl1pPr>
          </a:lstStyle>
          <a:p>
            <a:endParaRPr lang="en-US" dirty="0"/>
          </a:p>
        </p:txBody>
      </p:sp>
      <p:sp>
        <p:nvSpPr>
          <p:cNvPr id="18" name="Title 1">
            <a:extLst>
              <a:ext uri="{FF2B5EF4-FFF2-40B4-BE49-F238E27FC236}">
                <a16:creationId xmlns:a16="http://schemas.microsoft.com/office/drawing/2014/main" id="{D97E66B7-F0CC-B144-A99F-33A795BB72F7}"/>
              </a:ext>
            </a:extLst>
          </p:cNvPr>
          <p:cNvSpPr>
            <a:spLocks noGrp="1"/>
          </p:cNvSpPr>
          <p:nvPr>
            <p:ph type="title" hasCustomPrompt="1"/>
          </p:nvPr>
        </p:nvSpPr>
        <p:spPr>
          <a:xfrm>
            <a:off x="482601" y="2936797"/>
            <a:ext cx="7169484" cy="2683788"/>
          </a:xfrm>
        </p:spPr>
        <p:txBody>
          <a:bodyPr>
            <a:normAutofit/>
          </a:bodyPr>
          <a:lstStyle>
            <a:lvl1pPr>
              <a:defRPr sz="8000" b="0" i="0">
                <a:latin typeface="Arial" panose="020B0604020202020204" pitchFamily="34" charset="0"/>
              </a:defRPr>
            </a:lvl1pPr>
          </a:lstStyle>
          <a:p>
            <a:r>
              <a:rPr lang="en-GB" dirty="0"/>
              <a:t>Full photo</a:t>
            </a:r>
            <a:br>
              <a:rPr lang="en-GB" dirty="0"/>
            </a:br>
            <a:r>
              <a:rPr lang="en-GB" dirty="0"/>
              <a:t>slide sample </a:t>
            </a:r>
            <a:endParaRPr lang="en-US" dirty="0"/>
          </a:p>
        </p:txBody>
      </p:sp>
      <p:sp>
        <p:nvSpPr>
          <p:cNvPr id="5" name="Text Placeholder 2">
            <a:extLst>
              <a:ext uri="{FF2B5EF4-FFF2-40B4-BE49-F238E27FC236}">
                <a16:creationId xmlns:a16="http://schemas.microsoft.com/office/drawing/2014/main" id="{55C4116C-DE11-5E41-93C1-DE31C9E9F925}"/>
              </a:ext>
            </a:extLst>
          </p:cNvPr>
          <p:cNvSpPr>
            <a:spLocks noGrp="1"/>
          </p:cNvSpPr>
          <p:nvPr>
            <p:ph type="body" sz="quarter" idx="18" hasCustomPrompt="1"/>
          </p:nvPr>
        </p:nvSpPr>
        <p:spPr>
          <a:xfrm>
            <a:off x="482600" y="5779388"/>
            <a:ext cx="8867877" cy="675757"/>
          </a:xfrm>
        </p:spPr>
        <p:txBody>
          <a:bodyPr>
            <a:noAutofit/>
          </a:bodyPr>
          <a:lstStyle>
            <a:lvl1pPr marL="0" indent="0">
              <a:buFont typeface="Arial" panose="020B0604020202020204" pitchFamily="34" charset="0"/>
              <a:buNone/>
              <a:defRPr sz="20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Tree>
    <p:extLst>
      <p:ext uri="{BB962C8B-B14F-4D97-AF65-F5344CB8AC3E}">
        <p14:creationId xmlns:p14="http://schemas.microsoft.com/office/powerpoint/2010/main" val="3642186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ircle photos">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70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3 Photo Column Sample</a:t>
            </a:r>
            <a:endParaRPr lang="en-US" dirty="0"/>
          </a:p>
        </p:txBody>
      </p:sp>
      <p:sp>
        <p:nvSpPr>
          <p:cNvPr id="19" name="Picture Placeholder 2">
            <a:extLst>
              <a:ext uri="{FF2B5EF4-FFF2-40B4-BE49-F238E27FC236}">
                <a16:creationId xmlns:a16="http://schemas.microsoft.com/office/drawing/2014/main" id="{0F7FFD6E-9D88-E741-92E7-98BED9A7ABDF}"/>
              </a:ext>
            </a:extLst>
          </p:cNvPr>
          <p:cNvSpPr>
            <a:spLocks noGrp="1"/>
          </p:cNvSpPr>
          <p:nvPr>
            <p:ph type="pic" sz="quarter" idx="23"/>
          </p:nvPr>
        </p:nvSpPr>
        <p:spPr>
          <a:xfrm>
            <a:off x="1507433" y="1646982"/>
            <a:ext cx="2013832" cy="2013832"/>
          </a:xfrm>
          <a:prstGeom prst="ellipse">
            <a:avLst/>
          </a:prstGeom>
        </p:spPr>
        <p:txBody>
          <a:bodyPr/>
          <a:lstStyle/>
          <a:p>
            <a:endParaRPr lang="en-US"/>
          </a:p>
        </p:txBody>
      </p:sp>
      <p:sp>
        <p:nvSpPr>
          <p:cNvPr id="20" name="Picture Placeholder 2">
            <a:extLst>
              <a:ext uri="{FF2B5EF4-FFF2-40B4-BE49-F238E27FC236}">
                <a16:creationId xmlns:a16="http://schemas.microsoft.com/office/drawing/2014/main" id="{1F413851-D8D6-7440-9D89-B977EFB48EDF}"/>
              </a:ext>
            </a:extLst>
          </p:cNvPr>
          <p:cNvSpPr>
            <a:spLocks noGrp="1"/>
          </p:cNvSpPr>
          <p:nvPr>
            <p:ph type="pic" sz="quarter" idx="24"/>
          </p:nvPr>
        </p:nvSpPr>
        <p:spPr>
          <a:xfrm>
            <a:off x="5190189" y="1646982"/>
            <a:ext cx="2013832" cy="2013832"/>
          </a:xfrm>
          <a:prstGeom prst="ellipse">
            <a:avLst/>
          </a:prstGeom>
        </p:spPr>
        <p:txBody>
          <a:bodyPr/>
          <a:lstStyle/>
          <a:p>
            <a:endParaRPr lang="en-US"/>
          </a:p>
        </p:txBody>
      </p:sp>
      <p:sp>
        <p:nvSpPr>
          <p:cNvPr id="21" name="Picture Placeholder 2">
            <a:extLst>
              <a:ext uri="{FF2B5EF4-FFF2-40B4-BE49-F238E27FC236}">
                <a16:creationId xmlns:a16="http://schemas.microsoft.com/office/drawing/2014/main" id="{445EBE5C-0BC6-FD4B-95A2-44E9DF106B97}"/>
              </a:ext>
            </a:extLst>
          </p:cNvPr>
          <p:cNvSpPr>
            <a:spLocks noGrp="1"/>
          </p:cNvSpPr>
          <p:nvPr>
            <p:ph type="pic" sz="quarter" idx="25"/>
          </p:nvPr>
        </p:nvSpPr>
        <p:spPr>
          <a:xfrm>
            <a:off x="8872947" y="1646982"/>
            <a:ext cx="2013832" cy="2013832"/>
          </a:xfrm>
          <a:prstGeom prst="ellipse">
            <a:avLst/>
          </a:prstGeom>
        </p:spPr>
        <p:txBody>
          <a:bodyPr/>
          <a:lstStyle/>
          <a:p>
            <a:endParaRPr lang="en-US"/>
          </a:p>
        </p:txBody>
      </p:sp>
      <p:sp>
        <p:nvSpPr>
          <p:cNvPr id="16" name="Slide Number Placeholder 5">
            <a:extLst>
              <a:ext uri="{FF2B5EF4-FFF2-40B4-BE49-F238E27FC236}">
                <a16:creationId xmlns:a16="http://schemas.microsoft.com/office/drawing/2014/main" id="{B017A2ED-3E17-0C49-9F6F-53CA648B78A0}"/>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7" name="Text Placeholder 2">
            <a:extLst>
              <a:ext uri="{FF2B5EF4-FFF2-40B4-BE49-F238E27FC236}">
                <a16:creationId xmlns:a16="http://schemas.microsoft.com/office/drawing/2014/main" id="{F0ACE921-A93B-3642-A664-71380E8655BF}"/>
              </a:ext>
            </a:extLst>
          </p:cNvPr>
          <p:cNvSpPr>
            <a:spLocks noGrp="1"/>
          </p:cNvSpPr>
          <p:nvPr>
            <p:ph type="body" sz="quarter" idx="30" hasCustomPrompt="1"/>
          </p:nvPr>
        </p:nvSpPr>
        <p:spPr>
          <a:xfrm>
            <a:off x="1175539" y="4494636"/>
            <a:ext cx="2831306" cy="1534829"/>
          </a:xfrm>
        </p:spPr>
        <p:txBody>
          <a:bodyPr>
            <a:noAutofit/>
          </a:bodyPr>
          <a:lstStyle>
            <a:lvl1pPr marL="0" indent="0" algn="ctr">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a:t>
            </a:r>
          </a:p>
        </p:txBody>
      </p:sp>
      <p:sp>
        <p:nvSpPr>
          <p:cNvPr id="18" name="Text Placeholder 2">
            <a:extLst>
              <a:ext uri="{FF2B5EF4-FFF2-40B4-BE49-F238E27FC236}">
                <a16:creationId xmlns:a16="http://schemas.microsoft.com/office/drawing/2014/main" id="{FEAB5106-35BE-E848-AE86-7B7C01DBD459}"/>
              </a:ext>
            </a:extLst>
          </p:cNvPr>
          <p:cNvSpPr>
            <a:spLocks noGrp="1"/>
          </p:cNvSpPr>
          <p:nvPr>
            <p:ph type="body" sz="quarter" idx="31" hasCustomPrompt="1"/>
          </p:nvPr>
        </p:nvSpPr>
        <p:spPr>
          <a:xfrm>
            <a:off x="1175539" y="4024541"/>
            <a:ext cx="2831306" cy="427913"/>
          </a:xfrm>
        </p:spPr>
        <p:txBody>
          <a:bodyPr>
            <a:noAutofit/>
          </a:bodyPr>
          <a:lstStyle>
            <a:lvl1pPr marL="0" indent="0" algn="ctr">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1</a:t>
            </a:r>
          </a:p>
        </p:txBody>
      </p:sp>
      <p:sp>
        <p:nvSpPr>
          <p:cNvPr id="26" name="Text Placeholder 2">
            <a:extLst>
              <a:ext uri="{FF2B5EF4-FFF2-40B4-BE49-F238E27FC236}">
                <a16:creationId xmlns:a16="http://schemas.microsoft.com/office/drawing/2014/main" id="{454FBB88-B2A1-634F-A96B-884FDB0595F8}"/>
              </a:ext>
            </a:extLst>
          </p:cNvPr>
          <p:cNvSpPr>
            <a:spLocks noGrp="1"/>
          </p:cNvSpPr>
          <p:nvPr>
            <p:ph type="body" sz="quarter" idx="32" hasCustomPrompt="1"/>
          </p:nvPr>
        </p:nvSpPr>
        <p:spPr>
          <a:xfrm>
            <a:off x="4871239" y="4494636"/>
            <a:ext cx="2831306" cy="1534829"/>
          </a:xfrm>
        </p:spPr>
        <p:txBody>
          <a:bodyPr>
            <a:noAutofit/>
          </a:bodyPr>
          <a:lstStyle>
            <a:lvl1pPr marL="0" indent="0" algn="ctr">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a:t>
            </a:r>
          </a:p>
        </p:txBody>
      </p:sp>
      <p:sp>
        <p:nvSpPr>
          <p:cNvPr id="27" name="Text Placeholder 2">
            <a:extLst>
              <a:ext uri="{FF2B5EF4-FFF2-40B4-BE49-F238E27FC236}">
                <a16:creationId xmlns:a16="http://schemas.microsoft.com/office/drawing/2014/main" id="{5E7BC992-6B93-054B-9BB9-65B8EDC49F3B}"/>
              </a:ext>
            </a:extLst>
          </p:cNvPr>
          <p:cNvSpPr>
            <a:spLocks noGrp="1"/>
          </p:cNvSpPr>
          <p:nvPr>
            <p:ph type="body" sz="quarter" idx="33" hasCustomPrompt="1"/>
          </p:nvPr>
        </p:nvSpPr>
        <p:spPr>
          <a:xfrm>
            <a:off x="4871239" y="4024541"/>
            <a:ext cx="2831306" cy="427913"/>
          </a:xfrm>
        </p:spPr>
        <p:txBody>
          <a:bodyPr>
            <a:noAutofit/>
          </a:bodyPr>
          <a:lstStyle>
            <a:lvl1pPr marL="0" indent="0" algn="ctr">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2</a:t>
            </a:r>
          </a:p>
        </p:txBody>
      </p:sp>
      <p:sp>
        <p:nvSpPr>
          <p:cNvPr id="28" name="Text Placeholder 2">
            <a:extLst>
              <a:ext uri="{FF2B5EF4-FFF2-40B4-BE49-F238E27FC236}">
                <a16:creationId xmlns:a16="http://schemas.microsoft.com/office/drawing/2014/main" id="{319847E8-2112-DE44-B3A0-04144D59B935}"/>
              </a:ext>
            </a:extLst>
          </p:cNvPr>
          <p:cNvSpPr>
            <a:spLocks noGrp="1"/>
          </p:cNvSpPr>
          <p:nvPr>
            <p:ph type="body" sz="quarter" idx="34" hasCustomPrompt="1"/>
          </p:nvPr>
        </p:nvSpPr>
        <p:spPr>
          <a:xfrm>
            <a:off x="8566939" y="4494636"/>
            <a:ext cx="2831306" cy="1534829"/>
          </a:xfrm>
        </p:spPr>
        <p:txBody>
          <a:bodyPr>
            <a:noAutofit/>
          </a:bodyPr>
          <a:lstStyle>
            <a:lvl1pPr marL="0" indent="0" algn="ctr">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 </a:t>
            </a:r>
          </a:p>
        </p:txBody>
      </p:sp>
      <p:sp>
        <p:nvSpPr>
          <p:cNvPr id="29" name="Text Placeholder 2">
            <a:extLst>
              <a:ext uri="{FF2B5EF4-FFF2-40B4-BE49-F238E27FC236}">
                <a16:creationId xmlns:a16="http://schemas.microsoft.com/office/drawing/2014/main" id="{F95BC830-FD0D-7148-BDEF-29474CAB4616}"/>
              </a:ext>
            </a:extLst>
          </p:cNvPr>
          <p:cNvSpPr>
            <a:spLocks noGrp="1"/>
          </p:cNvSpPr>
          <p:nvPr>
            <p:ph type="body" sz="quarter" idx="35" hasCustomPrompt="1"/>
          </p:nvPr>
        </p:nvSpPr>
        <p:spPr>
          <a:xfrm>
            <a:off x="8566939" y="4024541"/>
            <a:ext cx="2831306" cy="427913"/>
          </a:xfrm>
        </p:spPr>
        <p:txBody>
          <a:bodyPr>
            <a:noAutofit/>
          </a:bodyPr>
          <a:lstStyle>
            <a:lvl1pPr marL="0" indent="0" algn="ctr">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YOUR TITLE 3</a:t>
            </a:r>
          </a:p>
        </p:txBody>
      </p:sp>
    </p:spTree>
    <p:extLst>
      <p:ext uri="{BB962C8B-B14F-4D97-AF65-F5344CB8AC3E}">
        <p14:creationId xmlns:p14="http://schemas.microsoft.com/office/powerpoint/2010/main" val="10572951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Photo">
    <p:bg>
      <p:bgPr>
        <a:solidFill>
          <a:srgbClr val="FFFFFF"/>
        </a:solidFill>
        <a:effectLst/>
      </p:bgPr>
    </p:bg>
    <p:spTree>
      <p:nvGrpSpPr>
        <p:cNvPr id="1" name=""/>
        <p:cNvGrpSpPr/>
        <p:nvPr/>
      </p:nvGrpSpPr>
      <p:grpSpPr>
        <a:xfrm>
          <a:off x="0" y="0"/>
          <a:ext cx="0" cy="0"/>
          <a:chOff x="0" y="0"/>
          <a:chExt cx="0" cy="0"/>
        </a:xfrm>
      </p:grpSpPr>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7" name="Slide Number Placeholder 5">
            <a:extLst>
              <a:ext uri="{FF2B5EF4-FFF2-40B4-BE49-F238E27FC236}">
                <a16:creationId xmlns:a16="http://schemas.microsoft.com/office/drawing/2014/main" id="{47C0F96F-B62D-AE44-B32A-D3B19543EF7B}"/>
              </a:ext>
            </a:extLst>
          </p:cNvPr>
          <p:cNvSpPr txBox="1">
            <a:spLocks/>
          </p:cNvSpPr>
          <p:nvPr userDrawn="1"/>
        </p:nvSpPr>
        <p:spPr>
          <a:xfrm>
            <a:off x="10249468" y="494146"/>
            <a:ext cx="1459931"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3" name="Title 1">
            <a:extLst>
              <a:ext uri="{FF2B5EF4-FFF2-40B4-BE49-F238E27FC236}">
                <a16:creationId xmlns:a16="http://schemas.microsoft.com/office/drawing/2014/main" id="{4B606957-CAA1-6E4B-84EE-17673A0937B5}"/>
              </a:ext>
            </a:extLst>
          </p:cNvPr>
          <p:cNvSpPr>
            <a:spLocks noGrp="1"/>
          </p:cNvSpPr>
          <p:nvPr>
            <p:ph type="ctrTitle" hasCustomPrompt="1"/>
          </p:nvPr>
        </p:nvSpPr>
        <p:spPr>
          <a:xfrm>
            <a:off x="482600" y="494146"/>
            <a:ext cx="3772159" cy="220619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3 Photo Slide</a:t>
            </a:r>
            <a:br>
              <a:rPr lang="en-GB" dirty="0"/>
            </a:br>
            <a:r>
              <a:rPr lang="en-GB" dirty="0"/>
              <a:t>Sample</a:t>
            </a:r>
            <a:endParaRPr lang="en-US" dirty="0"/>
          </a:p>
        </p:txBody>
      </p:sp>
      <p:sp>
        <p:nvSpPr>
          <p:cNvPr id="4" name="Picture Placeholder 3">
            <a:extLst>
              <a:ext uri="{FF2B5EF4-FFF2-40B4-BE49-F238E27FC236}">
                <a16:creationId xmlns:a16="http://schemas.microsoft.com/office/drawing/2014/main" id="{6E566FC8-CD81-7D42-A19E-19B757A638EB}"/>
              </a:ext>
            </a:extLst>
          </p:cNvPr>
          <p:cNvSpPr>
            <a:spLocks noGrp="1"/>
          </p:cNvSpPr>
          <p:nvPr>
            <p:ph type="pic" sz="quarter" idx="14"/>
          </p:nvPr>
        </p:nvSpPr>
        <p:spPr>
          <a:xfrm>
            <a:off x="5445882" y="0"/>
            <a:ext cx="3028950" cy="4157663"/>
          </a:xfrm>
        </p:spPr>
        <p:txBody>
          <a:bodyPr anchor="ctr"/>
          <a:lstStyle>
            <a:lvl1pPr algn="ctr">
              <a:defRPr/>
            </a:lvl1pPr>
          </a:lstStyle>
          <a:p>
            <a:endParaRPr lang="en-US" dirty="0"/>
          </a:p>
        </p:txBody>
      </p:sp>
      <p:sp>
        <p:nvSpPr>
          <p:cNvPr id="16" name="Picture Placeholder 3">
            <a:extLst>
              <a:ext uri="{FF2B5EF4-FFF2-40B4-BE49-F238E27FC236}">
                <a16:creationId xmlns:a16="http://schemas.microsoft.com/office/drawing/2014/main" id="{DF62BADE-1AF0-9A42-B4B3-BA1FF3553C45}"/>
              </a:ext>
            </a:extLst>
          </p:cNvPr>
          <p:cNvSpPr>
            <a:spLocks noGrp="1"/>
          </p:cNvSpPr>
          <p:nvPr>
            <p:ph type="pic" sz="quarter" idx="15"/>
          </p:nvPr>
        </p:nvSpPr>
        <p:spPr>
          <a:xfrm>
            <a:off x="5445882" y="4367283"/>
            <a:ext cx="3028950" cy="2490717"/>
          </a:xfrm>
        </p:spPr>
        <p:txBody>
          <a:bodyPr anchor="ctr"/>
          <a:lstStyle>
            <a:lvl1pPr algn="ctr">
              <a:defRPr/>
            </a:lvl1pPr>
          </a:lstStyle>
          <a:p>
            <a:endParaRPr lang="en-US" dirty="0"/>
          </a:p>
        </p:txBody>
      </p:sp>
      <p:sp>
        <p:nvSpPr>
          <p:cNvPr id="17" name="Picture Placeholder 3">
            <a:extLst>
              <a:ext uri="{FF2B5EF4-FFF2-40B4-BE49-F238E27FC236}">
                <a16:creationId xmlns:a16="http://schemas.microsoft.com/office/drawing/2014/main" id="{E8E5D251-1CB5-8D41-8EEE-62FDA406D537}"/>
              </a:ext>
            </a:extLst>
          </p:cNvPr>
          <p:cNvSpPr>
            <a:spLocks noGrp="1"/>
          </p:cNvSpPr>
          <p:nvPr>
            <p:ph type="pic" sz="quarter" idx="16"/>
          </p:nvPr>
        </p:nvSpPr>
        <p:spPr>
          <a:xfrm>
            <a:off x="8680449" y="1515354"/>
            <a:ext cx="3028950" cy="5342646"/>
          </a:xfrm>
        </p:spPr>
        <p:txBody>
          <a:bodyPr anchor="ctr"/>
          <a:lstStyle>
            <a:lvl1pPr algn="ctr">
              <a:defRPr/>
            </a:lvl1pPr>
          </a:lstStyle>
          <a:p>
            <a:endParaRPr lang="en-US"/>
          </a:p>
        </p:txBody>
      </p:sp>
      <p:sp>
        <p:nvSpPr>
          <p:cNvPr id="19" name="Text Placeholder 2">
            <a:extLst>
              <a:ext uri="{FF2B5EF4-FFF2-40B4-BE49-F238E27FC236}">
                <a16:creationId xmlns:a16="http://schemas.microsoft.com/office/drawing/2014/main" id="{8D61BF48-9877-7349-8200-6C8E98C80082}"/>
              </a:ext>
            </a:extLst>
          </p:cNvPr>
          <p:cNvSpPr>
            <a:spLocks noGrp="1"/>
          </p:cNvSpPr>
          <p:nvPr>
            <p:ph type="body" sz="quarter" idx="32" hasCustomPrompt="1"/>
          </p:nvPr>
        </p:nvSpPr>
        <p:spPr>
          <a:xfrm>
            <a:off x="482599" y="3634437"/>
            <a:ext cx="3772159" cy="1934922"/>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0" name="Text Placeholder 2">
            <a:extLst>
              <a:ext uri="{FF2B5EF4-FFF2-40B4-BE49-F238E27FC236}">
                <a16:creationId xmlns:a16="http://schemas.microsoft.com/office/drawing/2014/main" id="{8DDB692A-0FED-D249-B2BA-1A53ABDE5214}"/>
              </a:ext>
            </a:extLst>
          </p:cNvPr>
          <p:cNvSpPr>
            <a:spLocks noGrp="1"/>
          </p:cNvSpPr>
          <p:nvPr>
            <p:ph type="body" sz="quarter" idx="33" hasCustomPrompt="1"/>
          </p:nvPr>
        </p:nvSpPr>
        <p:spPr>
          <a:xfrm>
            <a:off x="482601" y="2884231"/>
            <a:ext cx="3772158" cy="566313"/>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DOLOR SIT</a:t>
            </a:r>
          </a:p>
        </p:txBody>
      </p:sp>
    </p:spTree>
    <p:extLst>
      <p:ext uri="{BB962C8B-B14F-4D97-AF65-F5344CB8AC3E}">
        <p14:creationId xmlns:p14="http://schemas.microsoft.com/office/powerpoint/2010/main" val="1894772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ft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BAEFF2E2-6962-5D4E-AD35-AC9769DE13CD}"/>
              </a:ext>
            </a:extLst>
          </p:cNvPr>
          <p:cNvSpPr>
            <a:spLocks noGrp="1"/>
          </p:cNvSpPr>
          <p:nvPr>
            <p:ph type="pic" sz="quarter" idx="14"/>
          </p:nvPr>
        </p:nvSpPr>
        <p:spPr>
          <a:xfrm>
            <a:off x="0" y="0"/>
            <a:ext cx="5889600" cy="6858000"/>
          </a:xfrm>
          <a:custGeom>
            <a:avLst/>
            <a:gdLst>
              <a:gd name="connsiteX0" fmla="*/ 5889600 w 5889600"/>
              <a:gd name="connsiteY0" fmla="*/ 6297930 h 6858000"/>
              <a:gd name="connsiteX1" fmla="*/ 5889600 w 5889600"/>
              <a:gd name="connsiteY1" fmla="*/ 6858000 h 6858000"/>
              <a:gd name="connsiteX2" fmla="*/ 5617187 w 5889600"/>
              <a:gd name="connsiteY2" fmla="*/ 6858000 h 6858000"/>
              <a:gd name="connsiteX3" fmla="*/ 5889600 w 5889600"/>
              <a:gd name="connsiteY3" fmla="*/ 6297930 h 6858000"/>
              <a:gd name="connsiteX4" fmla="*/ 5889600 w 5889600"/>
              <a:gd name="connsiteY4" fmla="*/ 5477256 h 6858000"/>
              <a:gd name="connsiteX5" fmla="*/ 5889600 w 5889600"/>
              <a:gd name="connsiteY5" fmla="*/ 6175248 h 6858000"/>
              <a:gd name="connsiteX6" fmla="*/ 5565444 w 5889600"/>
              <a:gd name="connsiteY6" fmla="*/ 6858000 h 6858000"/>
              <a:gd name="connsiteX7" fmla="*/ 4505468 w 5889600"/>
              <a:gd name="connsiteY7" fmla="*/ 6858000 h 6858000"/>
              <a:gd name="connsiteX8" fmla="*/ 5449783 w 5889600"/>
              <a:gd name="connsiteY8" fmla="*/ 6026658 h 6858000"/>
              <a:gd name="connsiteX9" fmla="*/ 5889600 w 5889600"/>
              <a:gd name="connsiteY9" fmla="*/ 5477256 h 6858000"/>
              <a:gd name="connsiteX10" fmla="*/ 3359507 w 5889600"/>
              <a:gd name="connsiteY10" fmla="*/ 835152 h 6858000"/>
              <a:gd name="connsiteX11" fmla="*/ 4180551 w 5889600"/>
              <a:gd name="connsiteY11" fmla="*/ 966216 h 6858000"/>
              <a:gd name="connsiteX12" fmla="*/ 5694041 w 5889600"/>
              <a:gd name="connsiteY12" fmla="*/ 2212848 h 6858000"/>
              <a:gd name="connsiteX13" fmla="*/ 5889600 w 5889600"/>
              <a:gd name="connsiteY13" fmla="*/ 2587752 h 6858000"/>
              <a:gd name="connsiteX14" fmla="*/ 5889600 w 5889600"/>
              <a:gd name="connsiteY14" fmla="*/ 4591050 h 6858000"/>
              <a:gd name="connsiteX15" fmla="*/ 5111930 w 5889600"/>
              <a:gd name="connsiteY15" fmla="*/ 5719572 h 6858000"/>
              <a:gd name="connsiteX16" fmla="*/ 3599961 w 5889600"/>
              <a:gd name="connsiteY16" fmla="*/ 6858000 h 6858000"/>
              <a:gd name="connsiteX17" fmla="*/ 550914 w 5889600"/>
              <a:gd name="connsiteY17" fmla="*/ 6858000 h 6858000"/>
              <a:gd name="connsiteX18" fmla="*/ 245020 w 5889600"/>
              <a:gd name="connsiteY18" fmla="*/ 6623304 h 6858000"/>
              <a:gd name="connsiteX19" fmla="*/ 0 w 5889600"/>
              <a:gd name="connsiteY19" fmla="*/ 6361938 h 6858000"/>
              <a:gd name="connsiteX20" fmla="*/ 0 w 5889600"/>
              <a:gd name="connsiteY20" fmla="*/ 3350514 h 6858000"/>
              <a:gd name="connsiteX21" fmla="*/ 1251730 w 5889600"/>
              <a:gd name="connsiteY21" fmla="*/ 1667256 h 6858000"/>
              <a:gd name="connsiteX22" fmla="*/ 3359507 w 5889600"/>
              <a:gd name="connsiteY22" fmla="*/ 835152 h 6858000"/>
              <a:gd name="connsiteX23" fmla="*/ 3824435 w 5889600"/>
              <a:gd name="connsiteY23" fmla="*/ 154686 h 6858000"/>
              <a:gd name="connsiteX24" fmla="*/ 4760380 w 5889600"/>
              <a:gd name="connsiteY24" fmla="*/ 310896 h 6858000"/>
              <a:gd name="connsiteX25" fmla="*/ 5547943 w 5889600"/>
              <a:gd name="connsiteY25" fmla="*/ 781812 h 6858000"/>
              <a:gd name="connsiteX26" fmla="*/ 5889600 w 5889600"/>
              <a:gd name="connsiteY26" fmla="*/ 1171956 h 6858000"/>
              <a:gd name="connsiteX27" fmla="*/ 5889600 w 5889600"/>
              <a:gd name="connsiteY27" fmla="*/ 2478786 h 6858000"/>
              <a:gd name="connsiteX28" fmla="*/ 5733610 w 5889600"/>
              <a:gd name="connsiteY28" fmla="*/ 2189226 h 6858000"/>
              <a:gd name="connsiteX29" fmla="*/ 4195009 w 5889600"/>
              <a:gd name="connsiteY29" fmla="*/ 922782 h 6858000"/>
              <a:gd name="connsiteX30" fmla="*/ 3359507 w 5889600"/>
              <a:gd name="connsiteY30" fmla="*/ 789432 h 6858000"/>
              <a:gd name="connsiteX31" fmla="*/ 1222816 w 5889600"/>
              <a:gd name="connsiteY31" fmla="*/ 1632204 h 6858000"/>
              <a:gd name="connsiteX32" fmla="*/ 0 w 5889600"/>
              <a:gd name="connsiteY32" fmla="*/ 3241548 h 6858000"/>
              <a:gd name="connsiteX33" fmla="*/ 0 w 5889600"/>
              <a:gd name="connsiteY33" fmla="*/ 2632710 h 6858000"/>
              <a:gd name="connsiteX34" fmla="*/ 681033 w 5889600"/>
              <a:gd name="connsiteY34" fmla="*/ 1686306 h 6858000"/>
              <a:gd name="connsiteX35" fmla="*/ 2202133 w 5889600"/>
              <a:gd name="connsiteY35" fmla="*/ 543306 h 6858000"/>
              <a:gd name="connsiteX36" fmla="*/ 3020132 w 5889600"/>
              <a:gd name="connsiteY36" fmla="*/ 252222 h 6858000"/>
              <a:gd name="connsiteX37" fmla="*/ 3824435 w 5889600"/>
              <a:gd name="connsiteY37" fmla="*/ 154686 h 6858000"/>
              <a:gd name="connsiteX38" fmla="*/ 5197915 w 5889600"/>
              <a:gd name="connsiteY38" fmla="*/ 0 h 6858000"/>
              <a:gd name="connsiteX39" fmla="*/ 5889600 w 5889600"/>
              <a:gd name="connsiteY39" fmla="*/ 0 h 6858000"/>
              <a:gd name="connsiteX40" fmla="*/ 5889600 w 5889600"/>
              <a:gd name="connsiteY40" fmla="*/ 475488 h 6858000"/>
              <a:gd name="connsiteX41" fmla="*/ 5855359 w 5889600"/>
              <a:gd name="connsiteY41" fmla="*/ 443484 h 6858000"/>
              <a:gd name="connsiteX42" fmla="*/ 5197915 w 5889600"/>
              <a:gd name="connsiteY42" fmla="*/ 0 h 6858000"/>
              <a:gd name="connsiteX43" fmla="*/ 0 w 5889600"/>
              <a:gd name="connsiteY43" fmla="*/ 0 h 6858000"/>
              <a:gd name="connsiteX44" fmla="*/ 2306381 w 5889600"/>
              <a:gd name="connsiteY44" fmla="*/ 0 h 6858000"/>
              <a:gd name="connsiteX45" fmla="*/ 2005813 w 5889600"/>
              <a:gd name="connsiteY45" fmla="*/ 130302 h 6858000"/>
              <a:gd name="connsiteX46" fmla="*/ 343180 w 5889600"/>
              <a:gd name="connsiteY46" fmla="*/ 1378458 h 6858000"/>
              <a:gd name="connsiteX47" fmla="*/ 0 w 5889600"/>
              <a:gd name="connsiteY47" fmla="*/ 179527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889600" h="6858000">
                <a:moveTo>
                  <a:pt x="5889600" y="6297930"/>
                </a:moveTo>
                <a:lnTo>
                  <a:pt x="5889600" y="6858000"/>
                </a:lnTo>
                <a:lnTo>
                  <a:pt x="5617187" y="6858000"/>
                </a:lnTo>
                <a:cubicBezTo>
                  <a:pt x="5717631" y="6679692"/>
                  <a:pt x="5808180" y="6493002"/>
                  <a:pt x="5889600" y="6297930"/>
                </a:cubicBezTo>
                <a:close/>
                <a:moveTo>
                  <a:pt x="5889600" y="5477256"/>
                </a:moveTo>
                <a:lnTo>
                  <a:pt x="5889600" y="6175248"/>
                </a:lnTo>
                <a:cubicBezTo>
                  <a:pt x="5796006" y="6415278"/>
                  <a:pt x="5687193" y="6643116"/>
                  <a:pt x="5565444" y="6858000"/>
                </a:cubicBezTo>
                <a:lnTo>
                  <a:pt x="4505468" y="6858000"/>
                </a:lnTo>
                <a:cubicBezTo>
                  <a:pt x="4840277" y="6626352"/>
                  <a:pt x="5158347" y="6348222"/>
                  <a:pt x="5449783" y="6026658"/>
                </a:cubicBezTo>
                <a:cubicBezTo>
                  <a:pt x="5610339" y="5849874"/>
                  <a:pt x="5757198" y="5666232"/>
                  <a:pt x="5889600" y="5477256"/>
                </a:cubicBezTo>
                <a:close/>
                <a:moveTo>
                  <a:pt x="3359507" y="835152"/>
                </a:moveTo>
                <a:cubicBezTo>
                  <a:pt x="3635725" y="835152"/>
                  <a:pt x="3911182" y="877824"/>
                  <a:pt x="4180551" y="966216"/>
                </a:cubicBezTo>
                <a:cubicBezTo>
                  <a:pt x="4823537" y="1178052"/>
                  <a:pt x="5338687" y="1623060"/>
                  <a:pt x="5694041" y="2212848"/>
                </a:cubicBezTo>
                <a:cubicBezTo>
                  <a:pt x="5765569" y="2331720"/>
                  <a:pt x="5831009" y="2457450"/>
                  <a:pt x="5889600" y="2587752"/>
                </a:cubicBezTo>
                <a:lnTo>
                  <a:pt x="5889600" y="4591050"/>
                </a:lnTo>
                <a:cubicBezTo>
                  <a:pt x="5692519" y="4983480"/>
                  <a:pt x="5433042" y="5366004"/>
                  <a:pt x="5111930" y="5719572"/>
                </a:cubicBezTo>
                <a:cubicBezTo>
                  <a:pt x="4659176" y="6218682"/>
                  <a:pt x="4137939" y="6600444"/>
                  <a:pt x="3599961" y="6858000"/>
                </a:cubicBezTo>
                <a:lnTo>
                  <a:pt x="550914" y="6858000"/>
                </a:lnTo>
                <a:cubicBezTo>
                  <a:pt x="443622" y="6789420"/>
                  <a:pt x="341658" y="6710934"/>
                  <a:pt x="245020" y="6623304"/>
                </a:cubicBezTo>
                <a:cubicBezTo>
                  <a:pt x="155990" y="6541770"/>
                  <a:pt x="74572" y="6454902"/>
                  <a:pt x="0" y="6361938"/>
                </a:cubicBezTo>
                <a:lnTo>
                  <a:pt x="0" y="3350514"/>
                </a:lnTo>
                <a:cubicBezTo>
                  <a:pt x="307416" y="2667762"/>
                  <a:pt x="744950" y="2093214"/>
                  <a:pt x="1251730" y="1667256"/>
                </a:cubicBezTo>
                <a:cubicBezTo>
                  <a:pt x="1883304" y="1136904"/>
                  <a:pt x="2622927" y="835152"/>
                  <a:pt x="3359507" y="835152"/>
                </a:cubicBezTo>
                <a:close/>
                <a:moveTo>
                  <a:pt x="3824435" y="154686"/>
                </a:moveTo>
                <a:cubicBezTo>
                  <a:pt x="4154680" y="154686"/>
                  <a:pt x="4469705" y="206502"/>
                  <a:pt x="4760380" y="310896"/>
                </a:cubicBezTo>
                <a:cubicBezTo>
                  <a:pt x="5051055" y="415290"/>
                  <a:pt x="5315859" y="570738"/>
                  <a:pt x="5547943" y="781812"/>
                </a:cubicBezTo>
                <a:cubicBezTo>
                  <a:pt x="5678062" y="899922"/>
                  <a:pt x="5791441" y="1030986"/>
                  <a:pt x="5889600" y="1171956"/>
                </a:cubicBezTo>
                <a:lnTo>
                  <a:pt x="5889600" y="2478786"/>
                </a:lnTo>
                <a:cubicBezTo>
                  <a:pt x="5841662" y="2378964"/>
                  <a:pt x="5789157" y="2282190"/>
                  <a:pt x="5733610" y="2189226"/>
                </a:cubicBezTo>
                <a:cubicBezTo>
                  <a:pt x="5373689" y="1591056"/>
                  <a:pt x="4849408" y="1137666"/>
                  <a:pt x="4195009" y="922782"/>
                </a:cubicBezTo>
                <a:cubicBezTo>
                  <a:pt x="3921074" y="832104"/>
                  <a:pt x="3640290" y="789432"/>
                  <a:pt x="3359507" y="789432"/>
                </a:cubicBezTo>
                <a:cubicBezTo>
                  <a:pt x="2610752" y="789432"/>
                  <a:pt x="1860475" y="1095756"/>
                  <a:pt x="1222816" y="1632204"/>
                </a:cubicBezTo>
                <a:cubicBezTo>
                  <a:pt x="732015" y="2043684"/>
                  <a:pt x="307416" y="2591562"/>
                  <a:pt x="0" y="3241548"/>
                </a:cubicBezTo>
                <a:lnTo>
                  <a:pt x="0" y="2632710"/>
                </a:lnTo>
                <a:cubicBezTo>
                  <a:pt x="182623" y="2304288"/>
                  <a:pt x="410141" y="1985010"/>
                  <a:pt x="681033" y="1686306"/>
                </a:cubicBezTo>
                <a:cubicBezTo>
                  <a:pt x="1136070" y="1184910"/>
                  <a:pt x="1660350" y="800862"/>
                  <a:pt x="2202133" y="543306"/>
                </a:cubicBezTo>
                <a:cubicBezTo>
                  <a:pt x="2473023" y="414528"/>
                  <a:pt x="2747719" y="316992"/>
                  <a:pt x="3020132" y="252222"/>
                </a:cubicBezTo>
                <a:cubicBezTo>
                  <a:pt x="3292545" y="187452"/>
                  <a:pt x="3562675" y="154686"/>
                  <a:pt x="3824435" y="154686"/>
                </a:cubicBezTo>
                <a:close/>
                <a:moveTo>
                  <a:pt x="5197915" y="0"/>
                </a:moveTo>
                <a:lnTo>
                  <a:pt x="5889600" y="0"/>
                </a:lnTo>
                <a:lnTo>
                  <a:pt x="5889600" y="475488"/>
                </a:lnTo>
                <a:cubicBezTo>
                  <a:pt x="5878186" y="464820"/>
                  <a:pt x="5866773" y="454152"/>
                  <a:pt x="5855359" y="443484"/>
                </a:cubicBezTo>
                <a:cubicBezTo>
                  <a:pt x="5655233" y="262128"/>
                  <a:pt x="5434564" y="114300"/>
                  <a:pt x="5197915" y="0"/>
                </a:cubicBezTo>
                <a:close/>
                <a:moveTo>
                  <a:pt x="0" y="0"/>
                </a:moveTo>
                <a:lnTo>
                  <a:pt x="2306381" y="0"/>
                </a:lnTo>
                <a:cubicBezTo>
                  <a:pt x="2205937" y="39624"/>
                  <a:pt x="2105494" y="83058"/>
                  <a:pt x="2005813" y="130302"/>
                </a:cubicBezTo>
                <a:cubicBezTo>
                  <a:pt x="1409244" y="414528"/>
                  <a:pt x="837784" y="833628"/>
                  <a:pt x="343180" y="1378458"/>
                </a:cubicBezTo>
                <a:cubicBezTo>
                  <a:pt x="220670" y="1514094"/>
                  <a:pt x="106530" y="1652778"/>
                  <a:pt x="0" y="1795272"/>
                </a:cubicBezTo>
                <a:close/>
              </a:path>
            </a:pathLst>
          </a:custGeom>
          <a:noFill/>
        </p:spPr>
        <p:txBody>
          <a:bodyPr wrap="square">
            <a:noAutofit/>
          </a:bodyPr>
          <a:lstStyle/>
          <a:p>
            <a:endParaRPr lang="en-US"/>
          </a:p>
        </p:txBody>
      </p:sp>
      <p:sp>
        <p:nvSpPr>
          <p:cNvPr id="10" name="Footer Placeholder 10">
            <a:extLst>
              <a:ext uri="{FF2B5EF4-FFF2-40B4-BE49-F238E27FC236}">
                <a16:creationId xmlns:a16="http://schemas.microsoft.com/office/drawing/2014/main" id="{80CA042E-D465-744F-825A-0C09550E9863}"/>
              </a:ext>
            </a:extLst>
          </p:cNvPr>
          <p:cNvSpPr>
            <a:spLocks noGrp="1"/>
          </p:cNvSpPr>
          <p:nvPr>
            <p:ph type="ftr" sz="quarter" idx="11"/>
          </p:nvPr>
        </p:nvSpPr>
        <p:spPr>
          <a:xfrm>
            <a:off x="6569891" y="6113828"/>
            <a:ext cx="2984995" cy="365125"/>
          </a:xfrm>
        </p:spPr>
        <p:txBody>
          <a:bodyPr/>
          <a:lstStyle>
            <a:lvl1pPr>
              <a:defRPr b="0" i="0">
                <a:solidFill>
                  <a:srgbClr val="FFFFFF"/>
                </a:solidFill>
                <a:latin typeface="Arial" panose="020B0604020202020204" pitchFamily="34" charset="0"/>
              </a:defRPr>
            </a:lvl1pPr>
          </a:lstStyle>
          <a:p>
            <a:r>
              <a:rPr lang="lt-LT" dirty="0"/>
              <a:t>Šiaulių banko pristatymas NASDAQ</a:t>
            </a:r>
            <a:endParaRPr lang="en-US" dirty="0"/>
          </a:p>
        </p:txBody>
      </p:sp>
      <p:sp>
        <p:nvSpPr>
          <p:cNvPr id="13" name="Title 1">
            <a:extLst>
              <a:ext uri="{FF2B5EF4-FFF2-40B4-BE49-F238E27FC236}">
                <a16:creationId xmlns:a16="http://schemas.microsoft.com/office/drawing/2014/main" id="{D86A44EA-379F-4643-92CD-407099B0C03A}"/>
              </a:ext>
            </a:extLst>
          </p:cNvPr>
          <p:cNvSpPr>
            <a:spLocks noGrp="1"/>
          </p:cNvSpPr>
          <p:nvPr>
            <p:ph type="ctrTitle" hasCustomPrompt="1"/>
          </p:nvPr>
        </p:nvSpPr>
        <p:spPr>
          <a:xfrm>
            <a:off x="6569891" y="494146"/>
            <a:ext cx="4298406" cy="2206192"/>
          </a:xfrm>
        </p:spPr>
        <p:txBody>
          <a:bodyPr anchor="t" anchorCtr="0">
            <a:normAutofit/>
          </a:bodyPr>
          <a:lstStyle>
            <a:lvl1pPr algn="l">
              <a:defRPr sz="4000" b="0" i="0">
                <a:solidFill>
                  <a:srgbClr val="FFFFFF"/>
                </a:solidFill>
                <a:latin typeface="Arial" panose="020B0604020202020204" pitchFamily="34" charset="0"/>
              </a:defRPr>
            </a:lvl1pPr>
          </a:lstStyle>
          <a:p>
            <a:r>
              <a:rPr lang="en-GB" dirty="0"/>
              <a:t>1/2 Photo Slide</a:t>
            </a:r>
            <a:br>
              <a:rPr lang="en-GB" dirty="0"/>
            </a:br>
            <a:r>
              <a:rPr lang="en-GB" dirty="0"/>
              <a:t>Sample</a:t>
            </a:r>
            <a:endParaRPr lang="en-US" dirty="0"/>
          </a:p>
        </p:txBody>
      </p:sp>
      <p:sp>
        <p:nvSpPr>
          <p:cNvPr id="16" name="Slide Number Placeholder 5">
            <a:extLst>
              <a:ext uri="{FF2B5EF4-FFF2-40B4-BE49-F238E27FC236}">
                <a16:creationId xmlns:a16="http://schemas.microsoft.com/office/drawing/2014/main" id="{641D004A-6E77-D34C-AABD-B2018FDD6E5C}"/>
              </a:ext>
            </a:extLst>
          </p:cNvPr>
          <p:cNvSpPr txBox="1">
            <a:spLocks/>
          </p:cNvSpPr>
          <p:nvPr userDrawn="1"/>
        </p:nvSpPr>
        <p:spPr>
          <a:xfrm>
            <a:off x="10868297" y="494146"/>
            <a:ext cx="841102" cy="433619"/>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solidFill>
                  <a:schemeClr val="bg1"/>
                </a:solidFill>
                <a:latin typeface="Arial" panose="020B0604020202020204" pitchFamily="34" charset="0"/>
              </a:rPr>
              <a:pPr/>
              <a:t>‹#›</a:t>
            </a:fld>
            <a:endParaRPr lang="en-US" sz="1400" b="0" i="0" dirty="0">
              <a:solidFill>
                <a:schemeClr val="bg1"/>
              </a:solidFill>
              <a:latin typeface="Arial" panose="020B0604020202020204" pitchFamily="34" charset="0"/>
            </a:endParaRPr>
          </a:p>
        </p:txBody>
      </p:sp>
      <p:sp>
        <p:nvSpPr>
          <p:cNvPr id="8" name="Text Placeholder 2">
            <a:extLst>
              <a:ext uri="{FF2B5EF4-FFF2-40B4-BE49-F238E27FC236}">
                <a16:creationId xmlns:a16="http://schemas.microsoft.com/office/drawing/2014/main" id="{94A86958-FB3C-A64B-A08F-360DBF5FE699}"/>
              </a:ext>
            </a:extLst>
          </p:cNvPr>
          <p:cNvSpPr>
            <a:spLocks noGrp="1"/>
          </p:cNvSpPr>
          <p:nvPr>
            <p:ph type="body" sz="quarter" idx="32" hasCustomPrompt="1"/>
          </p:nvPr>
        </p:nvSpPr>
        <p:spPr>
          <a:xfrm>
            <a:off x="6569889" y="3634437"/>
            <a:ext cx="4280469" cy="1934922"/>
          </a:xfrm>
        </p:spPr>
        <p:txBody>
          <a:bodyPr>
            <a:noAutofit/>
          </a:bodyPr>
          <a:lstStyle>
            <a:lvl1pPr marL="0" indent="0">
              <a:buFont typeface="Arial" panose="020B0604020202020204" pitchFamily="34" charset="0"/>
              <a:buNone/>
              <a:defRPr sz="1400">
                <a:solidFill>
                  <a:schemeClr val="bg1"/>
                </a:solidFill>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9" name="Text Placeholder 2">
            <a:extLst>
              <a:ext uri="{FF2B5EF4-FFF2-40B4-BE49-F238E27FC236}">
                <a16:creationId xmlns:a16="http://schemas.microsoft.com/office/drawing/2014/main" id="{F3560964-4694-FC48-ADB7-1BE66847C60C}"/>
              </a:ext>
            </a:extLst>
          </p:cNvPr>
          <p:cNvSpPr>
            <a:spLocks noGrp="1"/>
          </p:cNvSpPr>
          <p:nvPr>
            <p:ph type="body" sz="quarter" idx="33" hasCustomPrompt="1"/>
          </p:nvPr>
        </p:nvSpPr>
        <p:spPr>
          <a:xfrm>
            <a:off x="6569891" y="2884231"/>
            <a:ext cx="4280468" cy="566313"/>
          </a:xfrm>
        </p:spPr>
        <p:txBody>
          <a:bodyPr>
            <a:noAutofit/>
          </a:bodyPr>
          <a:lstStyle>
            <a:lvl1pPr marL="0" indent="0">
              <a:buFont typeface="Arial" panose="020B0604020202020204" pitchFamily="34" charset="0"/>
              <a:buNone/>
              <a:defRPr sz="1400" cap="all" baseline="0">
                <a:solidFill>
                  <a:schemeClr val="bg1"/>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 DOLOR SIT</a:t>
            </a:r>
          </a:p>
        </p:txBody>
      </p:sp>
    </p:spTree>
    <p:extLst>
      <p:ext uri="{BB962C8B-B14F-4D97-AF65-F5344CB8AC3E}">
        <p14:creationId xmlns:p14="http://schemas.microsoft.com/office/powerpoint/2010/main" val="3024138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melin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8818155"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Simple Timeline </a:t>
            </a:r>
            <a:endParaRPr lang="en-US" dirty="0"/>
          </a:p>
        </p:txBody>
      </p:sp>
      <p:sp>
        <p:nvSpPr>
          <p:cNvPr id="22" name="Slide Number Placeholder 5">
            <a:extLst>
              <a:ext uri="{FF2B5EF4-FFF2-40B4-BE49-F238E27FC236}">
                <a16:creationId xmlns:a16="http://schemas.microsoft.com/office/drawing/2014/main" id="{2D963A46-5144-8547-A35B-14C828C9B1BE}"/>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3" name="Text Placeholder 2">
            <a:extLst>
              <a:ext uri="{FF2B5EF4-FFF2-40B4-BE49-F238E27FC236}">
                <a16:creationId xmlns:a16="http://schemas.microsoft.com/office/drawing/2014/main" id="{6667D645-26DA-9A47-BA80-7ED89EEF53DC}"/>
              </a:ext>
            </a:extLst>
          </p:cNvPr>
          <p:cNvSpPr>
            <a:spLocks noGrp="1"/>
          </p:cNvSpPr>
          <p:nvPr>
            <p:ph type="body" sz="quarter" idx="40" hasCustomPrompt="1"/>
          </p:nvPr>
        </p:nvSpPr>
        <p:spPr>
          <a:xfrm>
            <a:off x="482602" y="1383319"/>
            <a:ext cx="8818153" cy="70721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4" name="Table Placeholder 3">
            <a:extLst>
              <a:ext uri="{FF2B5EF4-FFF2-40B4-BE49-F238E27FC236}">
                <a16:creationId xmlns:a16="http://schemas.microsoft.com/office/drawing/2014/main" id="{B2F1FAD5-44A0-DE4C-89F5-923403363A16}"/>
              </a:ext>
            </a:extLst>
          </p:cNvPr>
          <p:cNvSpPr>
            <a:spLocks noGrp="1"/>
          </p:cNvSpPr>
          <p:nvPr>
            <p:ph type="tbl" sz="quarter" idx="41"/>
          </p:nvPr>
        </p:nvSpPr>
        <p:spPr>
          <a:xfrm>
            <a:off x="482599" y="3912537"/>
            <a:ext cx="11226800" cy="258763"/>
          </a:xfrm>
        </p:spPr>
        <p:txBody>
          <a:bodyPr/>
          <a:lstStyle/>
          <a:p>
            <a:endParaRPr lang="en-US"/>
          </a:p>
        </p:txBody>
      </p:sp>
      <p:sp>
        <p:nvSpPr>
          <p:cNvPr id="24" name="Text Placeholder 2">
            <a:extLst>
              <a:ext uri="{FF2B5EF4-FFF2-40B4-BE49-F238E27FC236}">
                <a16:creationId xmlns:a16="http://schemas.microsoft.com/office/drawing/2014/main" id="{171EFC9E-32DA-954B-9D85-0E2733381A29}"/>
              </a:ext>
            </a:extLst>
          </p:cNvPr>
          <p:cNvSpPr>
            <a:spLocks noGrp="1"/>
          </p:cNvSpPr>
          <p:nvPr>
            <p:ph type="body" sz="quarter" idx="48" hasCustomPrompt="1"/>
          </p:nvPr>
        </p:nvSpPr>
        <p:spPr>
          <a:xfrm>
            <a:off x="607868" y="4807116"/>
            <a:ext cx="2350542"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5" name="Text Placeholder 2">
            <a:extLst>
              <a:ext uri="{FF2B5EF4-FFF2-40B4-BE49-F238E27FC236}">
                <a16:creationId xmlns:a16="http://schemas.microsoft.com/office/drawing/2014/main" id="{8D6A65BB-3A54-394B-81BA-FD09AF645CA7}"/>
              </a:ext>
            </a:extLst>
          </p:cNvPr>
          <p:cNvSpPr>
            <a:spLocks noGrp="1"/>
          </p:cNvSpPr>
          <p:nvPr>
            <p:ph type="body" sz="quarter" idx="49" hasCustomPrompt="1"/>
          </p:nvPr>
        </p:nvSpPr>
        <p:spPr>
          <a:xfrm>
            <a:off x="607868" y="4404618"/>
            <a:ext cx="2350542"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1</a:t>
            </a:r>
          </a:p>
        </p:txBody>
      </p:sp>
      <p:sp>
        <p:nvSpPr>
          <p:cNvPr id="26" name="Text Placeholder 2">
            <a:extLst>
              <a:ext uri="{FF2B5EF4-FFF2-40B4-BE49-F238E27FC236}">
                <a16:creationId xmlns:a16="http://schemas.microsoft.com/office/drawing/2014/main" id="{8192BA57-7948-8749-ABB4-B2CBBACC59AF}"/>
              </a:ext>
            </a:extLst>
          </p:cNvPr>
          <p:cNvSpPr>
            <a:spLocks noGrp="1"/>
          </p:cNvSpPr>
          <p:nvPr>
            <p:ph type="body" sz="quarter" idx="50" hasCustomPrompt="1"/>
          </p:nvPr>
        </p:nvSpPr>
        <p:spPr>
          <a:xfrm>
            <a:off x="2838487" y="2885229"/>
            <a:ext cx="2350542"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7" name="Text Placeholder 2">
            <a:extLst>
              <a:ext uri="{FF2B5EF4-FFF2-40B4-BE49-F238E27FC236}">
                <a16:creationId xmlns:a16="http://schemas.microsoft.com/office/drawing/2014/main" id="{73D672D1-07F2-154F-B0FC-55D1BB95E1AB}"/>
              </a:ext>
            </a:extLst>
          </p:cNvPr>
          <p:cNvSpPr>
            <a:spLocks noGrp="1"/>
          </p:cNvSpPr>
          <p:nvPr>
            <p:ph type="body" sz="quarter" idx="51" hasCustomPrompt="1"/>
          </p:nvPr>
        </p:nvSpPr>
        <p:spPr>
          <a:xfrm>
            <a:off x="2838487" y="2482731"/>
            <a:ext cx="2350542"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2</a:t>
            </a:r>
          </a:p>
        </p:txBody>
      </p:sp>
      <p:sp>
        <p:nvSpPr>
          <p:cNvPr id="28" name="Text Placeholder 2">
            <a:extLst>
              <a:ext uri="{FF2B5EF4-FFF2-40B4-BE49-F238E27FC236}">
                <a16:creationId xmlns:a16="http://schemas.microsoft.com/office/drawing/2014/main" id="{A62973D3-DD65-BC44-92C9-8FA1A3AAEBD0}"/>
              </a:ext>
            </a:extLst>
          </p:cNvPr>
          <p:cNvSpPr>
            <a:spLocks noGrp="1"/>
          </p:cNvSpPr>
          <p:nvPr>
            <p:ph type="body" sz="quarter" idx="52" hasCustomPrompt="1"/>
          </p:nvPr>
        </p:nvSpPr>
        <p:spPr>
          <a:xfrm>
            <a:off x="5206934" y="4807116"/>
            <a:ext cx="2350542"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9" name="Text Placeholder 2">
            <a:extLst>
              <a:ext uri="{FF2B5EF4-FFF2-40B4-BE49-F238E27FC236}">
                <a16:creationId xmlns:a16="http://schemas.microsoft.com/office/drawing/2014/main" id="{224B3C9D-EC52-A84E-AA05-051193A71277}"/>
              </a:ext>
            </a:extLst>
          </p:cNvPr>
          <p:cNvSpPr>
            <a:spLocks noGrp="1"/>
          </p:cNvSpPr>
          <p:nvPr>
            <p:ph type="body" sz="quarter" idx="53" hasCustomPrompt="1"/>
          </p:nvPr>
        </p:nvSpPr>
        <p:spPr>
          <a:xfrm>
            <a:off x="5206934" y="4404618"/>
            <a:ext cx="2350542"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3</a:t>
            </a:r>
          </a:p>
        </p:txBody>
      </p:sp>
      <p:sp>
        <p:nvSpPr>
          <p:cNvPr id="30" name="Text Placeholder 2">
            <a:extLst>
              <a:ext uri="{FF2B5EF4-FFF2-40B4-BE49-F238E27FC236}">
                <a16:creationId xmlns:a16="http://schemas.microsoft.com/office/drawing/2014/main" id="{16B4D837-AE3C-9A42-8DE5-5734994168B9}"/>
              </a:ext>
            </a:extLst>
          </p:cNvPr>
          <p:cNvSpPr>
            <a:spLocks noGrp="1"/>
          </p:cNvSpPr>
          <p:nvPr>
            <p:ph type="body" sz="quarter" idx="54" hasCustomPrompt="1"/>
          </p:nvPr>
        </p:nvSpPr>
        <p:spPr>
          <a:xfrm>
            <a:off x="7448727" y="2885229"/>
            <a:ext cx="2350542"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31" name="Text Placeholder 2">
            <a:extLst>
              <a:ext uri="{FF2B5EF4-FFF2-40B4-BE49-F238E27FC236}">
                <a16:creationId xmlns:a16="http://schemas.microsoft.com/office/drawing/2014/main" id="{33EBE71D-CEE8-E640-B51E-4BB6CFAFF2F3}"/>
              </a:ext>
            </a:extLst>
          </p:cNvPr>
          <p:cNvSpPr>
            <a:spLocks noGrp="1"/>
          </p:cNvSpPr>
          <p:nvPr>
            <p:ph type="body" sz="quarter" idx="55" hasCustomPrompt="1"/>
          </p:nvPr>
        </p:nvSpPr>
        <p:spPr>
          <a:xfrm>
            <a:off x="7448727" y="2482731"/>
            <a:ext cx="2350542"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4</a:t>
            </a:r>
          </a:p>
        </p:txBody>
      </p:sp>
      <p:sp>
        <p:nvSpPr>
          <p:cNvPr id="33" name="Text Placeholder 2">
            <a:extLst>
              <a:ext uri="{FF2B5EF4-FFF2-40B4-BE49-F238E27FC236}">
                <a16:creationId xmlns:a16="http://schemas.microsoft.com/office/drawing/2014/main" id="{2E34D3DA-4673-444B-AA7A-83559D147308}"/>
              </a:ext>
            </a:extLst>
          </p:cNvPr>
          <p:cNvSpPr>
            <a:spLocks noGrp="1"/>
          </p:cNvSpPr>
          <p:nvPr>
            <p:ph type="body" sz="quarter" idx="56" hasCustomPrompt="1"/>
          </p:nvPr>
        </p:nvSpPr>
        <p:spPr>
          <a:xfrm>
            <a:off x="9623686" y="4807116"/>
            <a:ext cx="2350542"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34" name="Text Placeholder 2">
            <a:extLst>
              <a:ext uri="{FF2B5EF4-FFF2-40B4-BE49-F238E27FC236}">
                <a16:creationId xmlns:a16="http://schemas.microsoft.com/office/drawing/2014/main" id="{BEE48F7E-820C-6B4C-8C6A-666BCD37FF71}"/>
              </a:ext>
            </a:extLst>
          </p:cNvPr>
          <p:cNvSpPr>
            <a:spLocks noGrp="1"/>
          </p:cNvSpPr>
          <p:nvPr>
            <p:ph type="body" sz="quarter" idx="57" hasCustomPrompt="1"/>
          </p:nvPr>
        </p:nvSpPr>
        <p:spPr>
          <a:xfrm>
            <a:off x="9623686" y="4404618"/>
            <a:ext cx="2350542"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5</a:t>
            </a:r>
          </a:p>
        </p:txBody>
      </p:sp>
    </p:spTree>
    <p:extLst>
      <p:ext uri="{BB962C8B-B14F-4D97-AF65-F5344CB8AC3E}">
        <p14:creationId xmlns:p14="http://schemas.microsoft.com/office/powerpoint/2010/main" val="17486644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ircle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3732939" cy="1731860"/>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Circle Chart </a:t>
            </a:r>
            <a:endParaRPr lang="en-US" dirty="0"/>
          </a:p>
        </p:txBody>
      </p:sp>
      <p:sp>
        <p:nvSpPr>
          <p:cNvPr id="16" name="Slide Number Placeholder 5">
            <a:extLst>
              <a:ext uri="{FF2B5EF4-FFF2-40B4-BE49-F238E27FC236}">
                <a16:creationId xmlns:a16="http://schemas.microsoft.com/office/drawing/2014/main" id="{8574B1A5-6B5F-B946-8139-E3468FAC2C87}"/>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1" name="Text Placeholder 2">
            <a:extLst>
              <a:ext uri="{FF2B5EF4-FFF2-40B4-BE49-F238E27FC236}">
                <a16:creationId xmlns:a16="http://schemas.microsoft.com/office/drawing/2014/main" id="{C063BD28-D4C1-E84D-B112-F1D7542DBD90}"/>
              </a:ext>
            </a:extLst>
          </p:cNvPr>
          <p:cNvSpPr>
            <a:spLocks noGrp="1"/>
          </p:cNvSpPr>
          <p:nvPr>
            <p:ph type="body" sz="quarter" idx="40" hasCustomPrompt="1"/>
          </p:nvPr>
        </p:nvSpPr>
        <p:spPr>
          <a:xfrm>
            <a:off x="482600" y="2375412"/>
            <a:ext cx="3732939"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22" name="Text Placeholder 2">
            <a:extLst>
              <a:ext uri="{FF2B5EF4-FFF2-40B4-BE49-F238E27FC236}">
                <a16:creationId xmlns:a16="http://schemas.microsoft.com/office/drawing/2014/main" id="{0D4220FD-6AF3-1249-92A6-FC607CB02A3E}"/>
              </a:ext>
            </a:extLst>
          </p:cNvPr>
          <p:cNvSpPr>
            <a:spLocks noGrp="1"/>
          </p:cNvSpPr>
          <p:nvPr>
            <p:ph type="body" sz="quarter" idx="41" hasCustomPrompt="1"/>
          </p:nvPr>
        </p:nvSpPr>
        <p:spPr>
          <a:xfrm>
            <a:off x="482600" y="3121647"/>
            <a:ext cx="3732939"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5" name="Chart Placeholder 25">
            <a:extLst>
              <a:ext uri="{FF2B5EF4-FFF2-40B4-BE49-F238E27FC236}">
                <a16:creationId xmlns:a16="http://schemas.microsoft.com/office/drawing/2014/main" id="{0473E706-6828-0146-ABEA-549256E1430D}"/>
              </a:ext>
            </a:extLst>
          </p:cNvPr>
          <p:cNvSpPr>
            <a:spLocks noGrp="1"/>
          </p:cNvSpPr>
          <p:nvPr>
            <p:ph type="chart" sz="quarter" idx="45"/>
          </p:nvPr>
        </p:nvSpPr>
        <p:spPr>
          <a:xfrm>
            <a:off x="4924378" y="1663699"/>
            <a:ext cx="6785021" cy="3802731"/>
          </a:xfrm>
        </p:spPr>
        <p:txBody>
          <a:bodyPr/>
          <a:lstStyle>
            <a:lvl1pPr>
              <a:defRPr baseline="0">
                <a:latin typeface="Arial" panose="020B0604020202020204" pitchFamily="34" charset="0"/>
              </a:defRPr>
            </a:lvl1pPr>
          </a:lstStyle>
          <a:p>
            <a:endParaRPr lang="en-US" dirty="0"/>
          </a:p>
        </p:txBody>
      </p:sp>
      <p:sp>
        <p:nvSpPr>
          <p:cNvPr id="30" name="Text Placeholder 2">
            <a:extLst>
              <a:ext uri="{FF2B5EF4-FFF2-40B4-BE49-F238E27FC236}">
                <a16:creationId xmlns:a16="http://schemas.microsoft.com/office/drawing/2014/main" id="{8B2DEA4C-8326-8546-A20A-D69B1DBBBD8E}"/>
              </a:ext>
            </a:extLst>
          </p:cNvPr>
          <p:cNvSpPr>
            <a:spLocks noGrp="1"/>
          </p:cNvSpPr>
          <p:nvPr>
            <p:ph type="body" sz="quarter" idx="42" hasCustomPrompt="1"/>
          </p:nvPr>
        </p:nvSpPr>
        <p:spPr>
          <a:xfrm>
            <a:off x="4924285" y="1117839"/>
            <a:ext cx="1094647"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lt-LT" dirty="0"/>
              <a:t>Pokytis</a:t>
            </a:r>
            <a:endParaRPr lang="en-GB" dirty="0"/>
          </a:p>
        </p:txBody>
      </p:sp>
      <p:sp>
        <p:nvSpPr>
          <p:cNvPr id="31" name="Text Placeholder 3">
            <a:extLst>
              <a:ext uri="{FF2B5EF4-FFF2-40B4-BE49-F238E27FC236}">
                <a16:creationId xmlns:a16="http://schemas.microsoft.com/office/drawing/2014/main" id="{ECFC6CE8-CDD7-904A-8447-E4E5B43366FE}"/>
              </a:ext>
            </a:extLst>
          </p:cNvPr>
          <p:cNvSpPr>
            <a:spLocks noGrp="1"/>
          </p:cNvSpPr>
          <p:nvPr>
            <p:ph type="body" sz="quarter" idx="44" hasCustomPrompt="1"/>
          </p:nvPr>
        </p:nvSpPr>
        <p:spPr>
          <a:xfrm>
            <a:off x="6180354" y="1117839"/>
            <a:ext cx="1094647" cy="457040"/>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Tree>
    <p:extLst>
      <p:ext uri="{BB962C8B-B14F-4D97-AF65-F5344CB8AC3E}">
        <p14:creationId xmlns:p14="http://schemas.microsoft.com/office/powerpoint/2010/main" val="19254976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umber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8483600"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Numbers Chart </a:t>
            </a:r>
            <a:endParaRPr lang="en-US" dirty="0"/>
          </a:p>
        </p:txBody>
      </p:sp>
      <p:sp>
        <p:nvSpPr>
          <p:cNvPr id="14" name="Slide Number Placeholder 5">
            <a:extLst>
              <a:ext uri="{FF2B5EF4-FFF2-40B4-BE49-F238E27FC236}">
                <a16:creationId xmlns:a16="http://schemas.microsoft.com/office/drawing/2014/main" id="{ECD0863B-3095-1B40-8962-B8D9AD1EF033}"/>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7" name="Text Placeholder 2">
            <a:extLst>
              <a:ext uri="{FF2B5EF4-FFF2-40B4-BE49-F238E27FC236}">
                <a16:creationId xmlns:a16="http://schemas.microsoft.com/office/drawing/2014/main" id="{EE9D48E2-EDE6-4345-82F5-FB43A7A191CA}"/>
              </a:ext>
            </a:extLst>
          </p:cNvPr>
          <p:cNvSpPr>
            <a:spLocks noGrp="1"/>
          </p:cNvSpPr>
          <p:nvPr>
            <p:ph type="body" sz="quarter" idx="38" hasCustomPrompt="1"/>
          </p:nvPr>
        </p:nvSpPr>
        <p:spPr>
          <a:xfrm>
            <a:off x="482600" y="1467453"/>
            <a:ext cx="10286999" cy="666147"/>
          </a:xfrm>
        </p:spPr>
        <p:txBody>
          <a:bodyPr>
            <a:no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18" name="Chart Placeholder 25">
            <a:extLst>
              <a:ext uri="{FF2B5EF4-FFF2-40B4-BE49-F238E27FC236}">
                <a16:creationId xmlns:a16="http://schemas.microsoft.com/office/drawing/2014/main" id="{6BB264CA-7F46-194D-ABBA-0AF963EA6BB2}"/>
              </a:ext>
            </a:extLst>
          </p:cNvPr>
          <p:cNvSpPr>
            <a:spLocks noGrp="1"/>
          </p:cNvSpPr>
          <p:nvPr>
            <p:ph type="chart" sz="quarter" idx="45"/>
          </p:nvPr>
        </p:nvSpPr>
        <p:spPr>
          <a:xfrm>
            <a:off x="482600" y="2217416"/>
            <a:ext cx="11065164" cy="2084585"/>
          </a:xfrm>
        </p:spPr>
        <p:txBody>
          <a:bodyPr/>
          <a:lstStyle>
            <a:lvl1pPr>
              <a:defRPr baseline="0">
                <a:latin typeface="Arial" panose="020B0604020202020204" pitchFamily="34" charset="0"/>
              </a:defRPr>
            </a:lvl1pPr>
          </a:lstStyle>
          <a:p>
            <a:endParaRPr lang="en-US" dirty="0"/>
          </a:p>
        </p:txBody>
      </p:sp>
      <p:sp>
        <p:nvSpPr>
          <p:cNvPr id="21" name="Text Placeholder 2">
            <a:extLst>
              <a:ext uri="{FF2B5EF4-FFF2-40B4-BE49-F238E27FC236}">
                <a16:creationId xmlns:a16="http://schemas.microsoft.com/office/drawing/2014/main" id="{0A679232-6205-7E43-B14B-B87D7384A110}"/>
              </a:ext>
            </a:extLst>
          </p:cNvPr>
          <p:cNvSpPr>
            <a:spLocks noGrp="1"/>
          </p:cNvSpPr>
          <p:nvPr>
            <p:ph type="body" sz="quarter" idx="46" hasCustomPrompt="1"/>
          </p:nvPr>
        </p:nvSpPr>
        <p:spPr>
          <a:xfrm>
            <a:off x="3287542" y="4996193"/>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2" name="Text Placeholder 2">
            <a:extLst>
              <a:ext uri="{FF2B5EF4-FFF2-40B4-BE49-F238E27FC236}">
                <a16:creationId xmlns:a16="http://schemas.microsoft.com/office/drawing/2014/main" id="{2860931F-EDFD-5D48-9F7A-E4A5666A08B0}"/>
              </a:ext>
            </a:extLst>
          </p:cNvPr>
          <p:cNvSpPr>
            <a:spLocks noGrp="1"/>
          </p:cNvSpPr>
          <p:nvPr>
            <p:ph type="body" sz="quarter" idx="47" hasCustomPrompt="1"/>
          </p:nvPr>
        </p:nvSpPr>
        <p:spPr>
          <a:xfrm>
            <a:off x="3287544" y="4593695"/>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2</a:t>
            </a:r>
          </a:p>
        </p:txBody>
      </p:sp>
      <p:sp>
        <p:nvSpPr>
          <p:cNvPr id="23" name="Text Placeholder 2">
            <a:extLst>
              <a:ext uri="{FF2B5EF4-FFF2-40B4-BE49-F238E27FC236}">
                <a16:creationId xmlns:a16="http://schemas.microsoft.com/office/drawing/2014/main" id="{783D5EF7-0929-834B-AB64-77C5CA71A313}"/>
              </a:ext>
            </a:extLst>
          </p:cNvPr>
          <p:cNvSpPr>
            <a:spLocks noGrp="1"/>
          </p:cNvSpPr>
          <p:nvPr>
            <p:ph type="body" sz="quarter" idx="48" hasCustomPrompt="1"/>
          </p:nvPr>
        </p:nvSpPr>
        <p:spPr>
          <a:xfrm>
            <a:off x="482600" y="4996193"/>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4" name="Text Placeholder 2">
            <a:extLst>
              <a:ext uri="{FF2B5EF4-FFF2-40B4-BE49-F238E27FC236}">
                <a16:creationId xmlns:a16="http://schemas.microsoft.com/office/drawing/2014/main" id="{2B98B88A-C675-2645-93E5-C55B199C3D6D}"/>
              </a:ext>
            </a:extLst>
          </p:cNvPr>
          <p:cNvSpPr>
            <a:spLocks noGrp="1"/>
          </p:cNvSpPr>
          <p:nvPr>
            <p:ph type="body" sz="quarter" idx="49" hasCustomPrompt="1"/>
          </p:nvPr>
        </p:nvSpPr>
        <p:spPr>
          <a:xfrm>
            <a:off x="482600" y="4593695"/>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1</a:t>
            </a:r>
          </a:p>
        </p:txBody>
      </p:sp>
      <p:sp>
        <p:nvSpPr>
          <p:cNvPr id="25" name="Text Placeholder 2">
            <a:extLst>
              <a:ext uri="{FF2B5EF4-FFF2-40B4-BE49-F238E27FC236}">
                <a16:creationId xmlns:a16="http://schemas.microsoft.com/office/drawing/2014/main" id="{7A7DB5DD-A5F6-054E-91B4-2830463F0209}"/>
              </a:ext>
            </a:extLst>
          </p:cNvPr>
          <p:cNvSpPr>
            <a:spLocks noGrp="1"/>
          </p:cNvSpPr>
          <p:nvPr>
            <p:ph type="body" sz="quarter" idx="50" hasCustomPrompt="1"/>
          </p:nvPr>
        </p:nvSpPr>
        <p:spPr>
          <a:xfrm>
            <a:off x="8917308" y="4996193"/>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6" name="Text Placeholder 2">
            <a:extLst>
              <a:ext uri="{FF2B5EF4-FFF2-40B4-BE49-F238E27FC236}">
                <a16:creationId xmlns:a16="http://schemas.microsoft.com/office/drawing/2014/main" id="{568D880C-556D-BD46-809B-9C67B816A053}"/>
              </a:ext>
            </a:extLst>
          </p:cNvPr>
          <p:cNvSpPr>
            <a:spLocks noGrp="1"/>
          </p:cNvSpPr>
          <p:nvPr>
            <p:ph type="body" sz="quarter" idx="51" hasCustomPrompt="1"/>
          </p:nvPr>
        </p:nvSpPr>
        <p:spPr>
          <a:xfrm>
            <a:off x="8917310" y="4593695"/>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4</a:t>
            </a:r>
          </a:p>
        </p:txBody>
      </p:sp>
      <p:sp>
        <p:nvSpPr>
          <p:cNvPr id="27" name="Text Placeholder 2">
            <a:extLst>
              <a:ext uri="{FF2B5EF4-FFF2-40B4-BE49-F238E27FC236}">
                <a16:creationId xmlns:a16="http://schemas.microsoft.com/office/drawing/2014/main" id="{6138BBE6-AD6B-E740-B087-4D80D12DAF1C}"/>
              </a:ext>
            </a:extLst>
          </p:cNvPr>
          <p:cNvSpPr>
            <a:spLocks noGrp="1"/>
          </p:cNvSpPr>
          <p:nvPr>
            <p:ph type="body" sz="quarter" idx="52" hasCustomPrompt="1"/>
          </p:nvPr>
        </p:nvSpPr>
        <p:spPr>
          <a:xfrm>
            <a:off x="6102425" y="4996193"/>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8" name="Text Placeholder 2">
            <a:extLst>
              <a:ext uri="{FF2B5EF4-FFF2-40B4-BE49-F238E27FC236}">
                <a16:creationId xmlns:a16="http://schemas.microsoft.com/office/drawing/2014/main" id="{70E235AD-0349-9144-826E-01DEF7A3814B}"/>
              </a:ext>
            </a:extLst>
          </p:cNvPr>
          <p:cNvSpPr>
            <a:spLocks noGrp="1"/>
          </p:cNvSpPr>
          <p:nvPr>
            <p:ph type="body" sz="quarter" idx="53" hasCustomPrompt="1"/>
          </p:nvPr>
        </p:nvSpPr>
        <p:spPr>
          <a:xfrm>
            <a:off x="6102427" y="4593695"/>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3</a:t>
            </a:r>
          </a:p>
        </p:txBody>
      </p:sp>
    </p:spTree>
    <p:extLst>
      <p:ext uri="{BB962C8B-B14F-4D97-AF65-F5344CB8AC3E}">
        <p14:creationId xmlns:p14="http://schemas.microsoft.com/office/powerpoint/2010/main" val="31354258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onut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5970451"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Circle Chart</a:t>
            </a:r>
            <a:endParaRPr lang="en-US" dirty="0"/>
          </a:p>
        </p:txBody>
      </p:sp>
      <p:sp>
        <p:nvSpPr>
          <p:cNvPr id="10" name="Slide Number Placeholder 5">
            <a:extLst>
              <a:ext uri="{FF2B5EF4-FFF2-40B4-BE49-F238E27FC236}">
                <a16:creationId xmlns:a16="http://schemas.microsoft.com/office/drawing/2014/main" id="{C8201737-8472-634D-B0AE-944F602A5523}"/>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3" name="Chart Placeholder 25">
            <a:extLst>
              <a:ext uri="{FF2B5EF4-FFF2-40B4-BE49-F238E27FC236}">
                <a16:creationId xmlns:a16="http://schemas.microsoft.com/office/drawing/2014/main" id="{7A8CE780-6C4E-FC45-BC6B-4836050AB3A7}"/>
              </a:ext>
            </a:extLst>
          </p:cNvPr>
          <p:cNvSpPr>
            <a:spLocks noGrp="1"/>
          </p:cNvSpPr>
          <p:nvPr>
            <p:ph type="chart" sz="quarter" idx="45"/>
          </p:nvPr>
        </p:nvSpPr>
        <p:spPr>
          <a:xfrm>
            <a:off x="4124325" y="1663699"/>
            <a:ext cx="3943350" cy="3802731"/>
          </a:xfrm>
        </p:spPr>
        <p:txBody>
          <a:bodyPr/>
          <a:lstStyle>
            <a:lvl1pPr>
              <a:defRPr baseline="0"/>
            </a:lvl1pPr>
          </a:lstStyle>
          <a:p>
            <a:endParaRPr lang="en-US" dirty="0"/>
          </a:p>
        </p:txBody>
      </p:sp>
      <p:sp>
        <p:nvSpPr>
          <p:cNvPr id="14" name="Text Placeholder 2">
            <a:extLst>
              <a:ext uri="{FF2B5EF4-FFF2-40B4-BE49-F238E27FC236}">
                <a16:creationId xmlns:a16="http://schemas.microsoft.com/office/drawing/2014/main" id="{FFBDF2CD-6A5F-244F-9B6A-709FBB25CD27}"/>
              </a:ext>
            </a:extLst>
          </p:cNvPr>
          <p:cNvSpPr>
            <a:spLocks noGrp="1"/>
          </p:cNvSpPr>
          <p:nvPr>
            <p:ph type="body" sz="quarter" idx="48" hasCustomPrompt="1"/>
          </p:nvPr>
        </p:nvSpPr>
        <p:spPr>
          <a:xfrm>
            <a:off x="1096963" y="2854250"/>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15" name="Text Placeholder 2">
            <a:extLst>
              <a:ext uri="{FF2B5EF4-FFF2-40B4-BE49-F238E27FC236}">
                <a16:creationId xmlns:a16="http://schemas.microsoft.com/office/drawing/2014/main" id="{D7827942-7CC6-2747-AA32-5C91E18DE63E}"/>
              </a:ext>
            </a:extLst>
          </p:cNvPr>
          <p:cNvSpPr>
            <a:spLocks noGrp="1"/>
          </p:cNvSpPr>
          <p:nvPr>
            <p:ph type="body" sz="quarter" idx="49" hasCustomPrompt="1"/>
          </p:nvPr>
        </p:nvSpPr>
        <p:spPr>
          <a:xfrm>
            <a:off x="1096963" y="2451752"/>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1</a:t>
            </a:r>
          </a:p>
        </p:txBody>
      </p:sp>
      <p:sp>
        <p:nvSpPr>
          <p:cNvPr id="16" name="Text Placeholder 2">
            <a:extLst>
              <a:ext uri="{FF2B5EF4-FFF2-40B4-BE49-F238E27FC236}">
                <a16:creationId xmlns:a16="http://schemas.microsoft.com/office/drawing/2014/main" id="{9B497905-E2E8-0944-82D0-E7E09AA62C91}"/>
              </a:ext>
            </a:extLst>
          </p:cNvPr>
          <p:cNvSpPr>
            <a:spLocks noGrp="1"/>
          </p:cNvSpPr>
          <p:nvPr>
            <p:ph type="body" sz="quarter" idx="50" hasCustomPrompt="1"/>
          </p:nvPr>
        </p:nvSpPr>
        <p:spPr>
          <a:xfrm>
            <a:off x="1096963" y="4540674"/>
            <a:ext cx="2519020" cy="925756"/>
          </a:xfrm>
        </p:spPr>
        <p:txBody>
          <a:bodyPr>
            <a:noAutofit/>
          </a:bodyPr>
          <a:lstStyle>
            <a:lvl1pPr marL="0" indent="0">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17" name="Text Placeholder 2">
            <a:extLst>
              <a:ext uri="{FF2B5EF4-FFF2-40B4-BE49-F238E27FC236}">
                <a16:creationId xmlns:a16="http://schemas.microsoft.com/office/drawing/2014/main" id="{F71C8A47-AA09-4540-AB28-ABE636210626}"/>
              </a:ext>
            </a:extLst>
          </p:cNvPr>
          <p:cNvSpPr>
            <a:spLocks noGrp="1"/>
          </p:cNvSpPr>
          <p:nvPr>
            <p:ph type="body" sz="quarter" idx="51" hasCustomPrompt="1"/>
          </p:nvPr>
        </p:nvSpPr>
        <p:spPr>
          <a:xfrm>
            <a:off x="1096963" y="4138176"/>
            <a:ext cx="2519018" cy="394024"/>
          </a:xfrm>
        </p:spPr>
        <p:txBody>
          <a:bodyP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2</a:t>
            </a:r>
          </a:p>
        </p:txBody>
      </p:sp>
      <p:sp>
        <p:nvSpPr>
          <p:cNvPr id="18" name="Text Placeholder 2">
            <a:extLst>
              <a:ext uri="{FF2B5EF4-FFF2-40B4-BE49-F238E27FC236}">
                <a16:creationId xmlns:a16="http://schemas.microsoft.com/office/drawing/2014/main" id="{D17AD9E7-73CD-714B-92D1-A28E16B49950}"/>
              </a:ext>
            </a:extLst>
          </p:cNvPr>
          <p:cNvSpPr>
            <a:spLocks noGrp="1"/>
          </p:cNvSpPr>
          <p:nvPr>
            <p:ph type="body" sz="quarter" idx="52" hasCustomPrompt="1"/>
          </p:nvPr>
        </p:nvSpPr>
        <p:spPr>
          <a:xfrm>
            <a:off x="8576017" y="2194785"/>
            <a:ext cx="2519020" cy="925756"/>
          </a:xfrm>
        </p:spPr>
        <p:txBody>
          <a:bodyPr>
            <a:noAutofit/>
          </a:bodyPr>
          <a:lstStyle>
            <a:lvl1pPr marL="0" indent="0" algn="r">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19" name="Text Placeholder 2">
            <a:extLst>
              <a:ext uri="{FF2B5EF4-FFF2-40B4-BE49-F238E27FC236}">
                <a16:creationId xmlns:a16="http://schemas.microsoft.com/office/drawing/2014/main" id="{CD2D89F2-379D-B444-8531-8D9D4FECF9CD}"/>
              </a:ext>
            </a:extLst>
          </p:cNvPr>
          <p:cNvSpPr>
            <a:spLocks noGrp="1"/>
          </p:cNvSpPr>
          <p:nvPr>
            <p:ph type="body" sz="quarter" idx="53" hasCustomPrompt="1"/>
          </p:nvPr>
        </p:nvSpPr>
        <p:spPr>
          <a:xfrm>
            <a:off x="8576017" y="1792287"/>
            <a:ext cx="2519018" cy="394024"/>
          </a:xfrm>
        </p:spPr>
        <p:txBody>
          <a:bodyPr>
            <a:noAutofit/>
          </a:bodyPr>
          <a:lstStyle>
            <a:lvl1pPr marL="0" indent="0" algn="r">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3</a:t>
            </a:r>
          </a:p>
        </p:txBody>
      </p:sp>
      <p:sp>
        <p:nvSpPr>
          <p:cNvPr id="20" name="Text Placeholder 2">
            <a:extLst>
              <a:ext uri="{FF2B5EF4-FFF2-40B4-BE49-F238E27FC236}">
                <a16:creationId xmlns:a16="http://schemas.microsoft.com/office/drawing/2014/main" id="{4C518173-BA4B-7248-98BC-C2D9DC7AC70C}"/>
              </a:ext>
            </a:extLst>
          </p:cNvPr>
          <p:cNvSpPr>
            <a:spLocks noGrp="1"/>
          </p:cNvSpPr>
          <p:nvPr>
            <p:ph type="body" sz="quarter" idx="54" hasCustomPrompt="1"/>
          </p:nvPr>
        </p:nvSpPr>
        <p:spPr>
          <a:xfrm>
            <a:off x="8576017" y="3881209"/>
            <a:ext cx="2519020" cy="925756"/>
          </a:xfrm>
        </p:spPr>
        <p:txBody>
          <a:bodyPr>
            <a:noAutofit/>
          </a:bodyPr>
          <a:lstStyle>
            <a:lvl1pPr marL="0" indent="0" algn="r">
              <a:buFont typeface="Arial" panose="020B0604020202020204" pitchFamily="34" charset="0"/>
              <a:buNone/>
              <a:defRPr sz="140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a:t>
            </a:r>
          </a:p>
        </p:txBody>
      </p:sp>
      <p:sp>
        <p:nvSpPr>
          <p:cNvPr id="21" name="Text Placeholder 2">
            <a:extLst>
              <a:ext uri="{FF2B5EF4-FFF2-40B4-BE49-F238E27FC236}">
                <a16:creationId xmlns:a16="http://schemas.microsoft.com/office/drawing/2014/main" id="{E70F1A7E-95A3-7449-ACE9-86505CB2C31B}"/>
              </a:ext>
            </a:extLst>
          </p:cNvPr>
          <p:cNvSpPr>
            <a:spLocks noGrp="1"/>
          </p:cNvSpPr>
          <p:nvPr>
            <p:ph type="body" sz="quarter" idx="55" hasCustomPrompt="1"/>
          </p:nvPr>
        </p:nvSpPr>
        <p:spPr>
          <a:xfrm>
            <a:off x="8576017" y="3478711"/>
            <a:ext cx="2519018" cy="394024"/>
          </a:xfrm>
        </p:spPr>
        <p:txBody>
          <a:bodyPr>
            <a:noAutofit/>
          </a:bodyPr>
          <a:lstStyle>
            <a:lvl1pPr marL="0" indent="0" algn="r">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Stage 4</a:t>
            </a:r>
          </a:p>
        </p:txBody>
      </p:sp>
    </p:spTree>
    <p:extLst>
      <p:ext uri="{BB962C8B-B14F-4D97-AF65-F5344CB8AC3E}">
        <p14:creationId xmlns:p14="http://schemas.microsoft.com/office/powerpoint/2010/main" val="37972346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lumn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1" y="494146"/>
            <a:ext cx="3980911" cy="1731860"/>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Column Chart</a:t>
            </a:r>
            <a:endParaRPr lang="en-US" dirty="0"/>
          </a:p>
        </p:txBody>
      </p:sp>
      <p:sp>
        <p:nvSpPr>
          <p:cNvPr id="15" name="Slide Number Placeholder 5">
            <a:extLst>
              <a:ext uri="{FF2B5EF4-FFF2-40B4-BE49-F238E27FC236}">
                <a16:creationId xmlns:a16="http://schemas.microsoft.com/office/drawing/2014/main" id="{AFA4A2E4-1682-C748-B94E-6CD7A75E52C0}"/>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2" name="Text Placeholder 2">
            <a:extLst>
              <a:ext uri="{FF2B5EF4-FFF2-40B4-BE49-F238E27FC236}">
                <a16:creationId xmlns:a16="http://schemas.microsoft.com/office/drawing/2014/main" id="{2B2010EE-E59E-664E-83FC-D524C958FDBE}"/>
              </a:ext>
            </a:extLst>
          </p:cNvPr>
          <p:cNvSpPr>
            <a:spLocks noGrp="1"/>
          </p:cNvSpPr>
          <p:nvPr>
            <p:ph type="body" sz="quarter" idx="40" hasCustomPrompt="1"/>
          </p:nvPr>
        </p:nvSpPr>
        <p:spPr>
          <a:xfrm>
            <a:off x="482601" y="2375412"/>
            <a:ext cx="3980911"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23" name="Text Placeholder 2">
            <a:extLst>
              <a:ext uri="{FF2B5EF4-FFF2-40B4-BE49-F238E27FC236}">
                <a16:creationId xmlns:a16="http://schemas.microsoft.com/office/drawing/2014/main" id="{442A1292-7374-5049-B62E-D09B0954F6AA}"/>
              </a:ext>
            </a:extLst>
          </p:cNvPr>
          <p:cNvSpPr>
            <a:spLocks noGrp="1"/>
          </p:cNvSpPr>
          <p:nvPr>
            <p:ph type="body" sz="quarter" idx="41" hasCustomPrompt="1"/>
          </p:nvPr>
        </p:nvSpPr>
        <p:spPr>
          <a:xfrm>
            <a:off x="482601" y="3121647"/>
            <a:ext cx="3980911"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4" name="Chart Placeholder 25">
            <a:extLst>
              <a:ext uri="{FF2B5EF4-FFF2-40B4-BE49-F238E27FC236}">
                <a16:creationId xmlns:a16="http://schemas.microsoft.com/office/drawing/2014/main" id="{3BD6D14B-AE37-2748-B98A-E353E86C9D03}"/>
              </a:ext>
            </a:extLst>
          </p:cNvPr>
          <p:cNvSpPr>
            <a:spLocks noGrp="1"/>
          </p:cNvSpPr>
          <p:nvPr>
            <p:ph type="chart" sz="quarter" idx="45"/>
          </p:nvPr>
        </p:nvSpPr>
        <p:spPr>
          <a:xfrm>
            <a:off x="5553077" y="1663699"/>
            <a:ext cx="5735637" cy="3802731"/>
          </a:xfrm>
        </p:spPr>
        <p:txBody>
          <a:bodyPr/>
          <a:lstStyle/>
          <a:p>
            <a:endParaRPr lang="en-US" dirty="0"/>
          </a:p>
        </p:txBody>
      </p:sp>
      <p:sp>
        <p:nvSpPr>
          <p:cNvPr id="25" name="Text Placeholder 3">
            <a:extLst>
              <a:ext uri="{FF2B5EF4-FFF2-40B4-BE49-F238E27FC236}">
                <a16:creationId xmlns:a16="http://schemas.microsoft.com/office/drawing/2014/main" id="{3E37B4BA-5E96-5A4E-AC69-2F0BDA4BD75B}"/>
              </a:ext>
            </a:extLst>
          </p:cNvPr>
          <p:cNvSpPr>
            <a:spLocks noGrp="1"/>
          </p:cNvSpPr>
          <p:nvPr>
            <p:ph type="body" sz="quarter" idx="26" hasCustomPrompt="1"/>
          </p:nvPr>
        </p:nvSpPr>
        <p:spPr>
          <a:xfrm>
            <a:off x="9368567" y="1128568"/>
            <a:ext cx="1920147" cy="446311"/>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26" name="Text Placeholder 2">
            <a:extLst>
              <a:ext uri="{FF2B5EF4-FFF2-40B4-BE49-F238E27FC236}">
                <a16:creationId xmlns:a16="http://schemas.microsoft.com/office/drawing/2014/main" id="{27023A35-F85A-0F44-A175-C3C70C870280}"/>
              </a:ext>
            </a:extLst>
          </p:cNvPr>
          <p:cNvSpPr>
            <a:spLocks noGrp="1"/>
          </p:cNvSpPr>
          <p:nvPr>
            <p:ph type="body" sz="quarter" idx="42" hasCustomPrompt="1"/>
          </p:nvPr>
        </p:nvSpPr>
        <p:spPr>
          <a:xfrm>
            <a:off x="5552985" y="1117839"/>
            <a:ext cx="1094647"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lt-LT" dirty="0"/>
              <a:t>Pokytis</a:t>
            </a:r>
            <a:endParaRPr lang="en-GB" dirty="0"/>
          </a:p>
        </p:txBody>
      </p:sp>
      <p:sp>
        <p:nvSpPr>
          <p:cNvPr id="27" name="Text Placeholder 3">
            <a:extLst>
              <a:ext uri="{FF2B5EF4-FFF2-40B4-BE49-F238E27FC236}">
                <a16:creationId xmlns:a16="http://schemas.microsoft.com/office/drawing/2014/main" id="{23F7FC6E-DA57-5A44-9802-43EA7353D983}"/>
              </a:ext>
            </a:extLst>
          </p:cNvPr>
          <p:cNvSpPr>
            <a:spLocks noGrp="1"/>
          </p:cNvSpPr>
          <p:nvPr>
            <p:ph type="body" sz="quarter" idx="44" hasCustomPrompt="1"/>
          </p:nvPr>
        </p:nvSpPr>
        <p:spPr>
          <a:xfrm>
            <a:off x="6776543" y="1128568"/>
            <a:ext cx="1094647" cy="446311"/>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Tree>
    <p:extLst>
      <p:ext uri="{BB962C8B-B14F-4D97-AF65-F5344CB8AC3E}">
        <p14:creationId xmlns:p14="http://schemas.microsoft.com/office/powerpoint/2010/main" val="35198592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 Circles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10286999" cy="785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3 Circles Chart</a:t>
            </a:r>
            <a:endParaRPr lang="en-US" dirty="0"/>
          </a:p>
        </p:txBody>
      </p:sp>
      <p:sp>
        <p:nvSpPr>
          <p:cNvPr id="10" name="Slide Number Placeholder 5">
            <a:extLst>
              <a:ext uri="{FF2B5EF4-FFF2-40B4-BE49-F238E27FC236}">
                <a16:creationId xmlns:a16="http://schemas.microsoft.com/office/drawing/2014/main" id="{60533577-04B4-FA44-8552-667B1F4364D1}"/>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4" name="Text Placeholder 2">
            <a:extLst>
              <a:ext uri="{FF2B5EF4-FFF2-40B4-BE49-F238E27FC236}">
                <a16:creationId xmlns:a16="http://schemas.microsoft.com/office/drawing/2014/main" id="{99B937B2-0DC4-DB44-9FB0-C24A86802447}"/>
              </a:ext>
            </a:extLst>
          </p:cNvPr>
          <p:cNvSpPr>
            <a:spLocks noGrp="1"/>
          </p:cNvSpPr>
          <p:nvPr>
            <p:ph type="body" sz="quarter" idx="38" hasCustomPrompt="1"/>
          </p:nvPr>
        </p:nvSpPr>
        <p:spPr>
          <a:xfrm>
            <a:off x="482599" y="1467453"/>
            <a:ext cx="10286999" cy="666147"/>
          </a:xfrm>
        </p:spPr>
        <p:txBody>
          <a:bodyPr>
            <a:no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br>
              <a:rPr lang="en-GB" dirty="0"/>
            </a:b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endParaRPr lang="en-GB" dirty="0"/>
          </a:p>
        </p:txBody>
      </p:sp>
      <p:sp>
        <p:nvSpPr>
          <p:cNvPr id="3" name="Chart Placeholder 2">
            <a:extLst>
              <a:ext uri="{FF2B5EF4-FFF2-40B4-BE49-F238E27FC236}">
                <a16:creationId xmlns:a16="http://schemas.microsoft.com/office/drawing/2014/main" id="{52FD2D86-9A1E-B142-B932-47C255A0865E}"/>
              </a:ext>
            </a:extLst>
          </p:cNvPr>
          <p:cNvSpPr>
            <a:spLocks noGrp="1"/>
          </p:cNvSpPr>
          <p:nvPr>
            <p:ph type="chart" sz="quarter" idx="39"/>
          </p:nvPr>
        </p:nvSpPr>
        <p:spPr>
          <a:xfrm>
            <a:off x="482599" y="2907342"/>
            <a:ext cx="3143931" cy="2816221"/>
          </a:xfrm>
        </p:spPr>
        <p:txBody>
          <a:bodyPr/>
          <a:lstStyle>
            <a:lvl1pPr>
              <a:defRPr baseline="0">
                <a:latin typeface="Arial" panose="020B0604020202020204" pitchFamily="34" charset="0"/>
              </a:defRPr>
            </a:lvl1pPr>
          </a:lstStyle>
          <a:p>
            <a:endParaRPr lang="en-US" dirty="0"/>
          </a:p>
        </p:txBody>
      </p:sp>
      <p:sp>
        <p:nvSpPr>
          <p:cNvPr id="17" name="Text Placeholder 2">
            <a:extLst>
              <a:ext uri="{FF2B5EF4-FFF2-40B4-BE49-F238E27FC236}">
                <a16:creationId xmlns:a16="http://schemas.microsoft.com/office/drawing/2014/main" id="{F460A085-593C-2E41-BF7C-C89177797FC8}"/>
              </a:ext>
            </a:extLst>
          </p:cNvPr>
          <p:cNvSpPr>
            <a:spLocks noGrp="1"/>
          </p:cNvSpPr>
          <p:nvPr>
            <p:ph type="body" sz="quarter" idx="33" hasCustomPrompt="1"/>
          </p:nvPr>
        </p:nvSpPr>
        <p:spPr>
          <a:xfrm>
            <a:off x="482599" y="2383183"/>
            <a:ext cx="2422525" cy="509871"/>
          </a:xfrm>
        </p:spPr>
        <p:txBody>
          <a:bodyPr anchor="ct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a:t>
            </a:r>
          </a:p>
        </p:txBody>
      </p:sp>
      <p:sp>
        <p:nvSpPr>
          <p:cNvPr id="30" name="Content Placeholder 2">
            <a:extLst>
              <a:ext uri="{FF2B5EF4-FFF2-40B4-BE49-F238E27FC236}">
                <a16:creationId xmlns:a16="http://schemas.microsoft.com/office/drawing/2014/main" id="{94F08805-B618-C547-89D3-936E7D9D98CA}"/>
              </a:ext>
            </a:extLst>
          </p:cNvPr>
          <p:cNvSpPr>
            <a:spLocks noGrp="1"/>
          </p:cNvSpPr>
          <p:nvPr>
            <p:ph idx="50" hasCustomPrompt="1"/>
          </p:nvPr>
        </p:nvSpPr>
        <p:spPr>
          <a:xfrm>
            <a:off x="2610488" y="5066908"/>
            <a:ext cx="1381706" cy="365125"/>
          </a:xfrm>
        </p:spPr>
        <p:txBody>
          <a:bodyPr>
            <a:noAutofit/>
          </a:bodyPr>
          <a:lstStyle>
            <a:lvl1pPr marL="0" indent="0" algn="r">
              <a:lnSpc>
                <a:spcPct val="100000"/>
              </a:lnSpc>
              <a:buNone/>
              <a:defRPr sz="2000">
                <a:solidFill>
                  <a:srgbClr val="002C6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234</a:t>
            </a:r>
          </a:p>
        </p:txBody>
      </p:sp>
      <p:sp>
        <p:nvSpPr>
          <p:cNvPr id="31" name="Text Placeholder 2">
            <a:extLst>
              <a:ext uri="{FF2B5EF4-FFF2-40B4-BE49-F238E27FC236}">
                <a16:creationId xmlns:a16="http://schemas.microsoft.com/office/drawing/2014/main" id="{D756D275-788D-2A43-9951-581B9AD6AB21}"/>
              </a:ext>
            </a:extLst>
          </p:cNvPr>
          <p:cNvSpPr>
            <a:spLocks noGrp="1"/>
          </p:cNvSpPr>
          <p:nvPr>
            <p:ph type="body" sz="quarter" idx="51" hasCustomPrompt="1"/>
          </p:nvPr>
        </p:nvSpPr>
        <p:spPr>
          <a:xfrm>
            <a:off x="2610488" y="5392956"/>
            <a:ext cx="1381706" cy="365119"/>
          </a:xfrm>
        </p:spPr>
        <p:txBody>
          <a:bodyPr/>
          <a:lstStyle>
            <a:lvl1pPr marL="0" marR="0" indent="0" algn="r" defTabSz="914400" rtl="0" eaLnBrk="1" fontAlgn="auto" latinLnBrk="0" hangingPunct="1">
              <a:lnSpc>
                <a:spcPct val="100000"/>
              </a:lnSpc>
              <a:spcBef>
                <a:spcPts val="1000"/>
              </a:spcBef>
              <a:spcAft>
                <a:spcPts val="0"/>
              </a:spcAft>
              <a:buClr>
                <a:srgbClr val="1F9848"/>
              </a:buClr>
              <a:buSzPct val="100000"/>
              <a:buFont typeface="System Font Regular"/>
              <a:buNone/>
              <a:tabLst/>
              <a:defRPr>
                <a:solidFill>
                  <a:srgbClr val="C1C1C1"/>
                </a:solidFill>
              </a:defRPr>
            </a:lvl1pPr>
          </a:lstStyle>
          <a:p>
            <a:pPr lvl="0"/>
            <a:r>
              <a:rPr lang="en-GB" dirty="0" err="1"/>
              <a:t>Nibh</a:t>
            </a:r>
            <a:r>
              <a:rPr lang="en-GB" dirty="0"/>
              <a:t> </a:t>
            </a:r>
            <a:r>
              <a:rPr lang="en-GB" dirty="0" err="1"/>
              <a:t>euismod</a:t>
            </a:r>
            <a:endParaRPr lang="en-GB" dirty="0"/>
          </a:p>
        </p:txBody>
      </p:sp>
      <p:sp>
        <p:nvSpPr>
          <p:cNvPr id="34" name="Chart Placeholder 2">
            <a:extLst>
              <a:ext uri="{FF2B5EF4-FFF2-40B4-BE49-F238E27FC236}">
                <a16:creationId xmlns:a16="http://schemas.microsoft.com/office/drawing/2014/main" id="{1EEEC995-E9E4-384A-8F35-EAD4CB682073}"/>
              </a:ext>
            </a:extLst>
          </p:cNvPr>
          <p:cNvSpPr>
            <a:spLocks noGrp="1"/>
          </p:cNvSpPr>
          <p:nvPr>
            <p:ph type="chart" sz="quarter" idx="52"/>
          </p:nvPr>
        </p:nvSpPr>
        <p:spPr>
          <a:xfrm>
            <a:off x="8153399" y="2907342"/>
            <a:ext cx="3143931" cy="2816221"/>
          </a:xfrm>
        </p:spPr>
        <p:txBody>
          <a:bodyPr/>
          <a:lstStyle>
            <a:lvl1pPr>
              <a:defRPr baseline="0">
                <a:latin typeface="Arial" panose="020B0604020202020204" pitchFamily="34" charset="0"/>
              </a:defRPr>
            </a:lvl1pPr>
          </a:lstStyle>
          <a:p>
            <a:endParaRPr lang="en-US" dirty="0"/>
          </a:p>
        </p:txBody>
      </p:sp>
      <p:sp>
        <p:nvSpPr>
          <p:cNvPr id="35" name="Text Placeholder 2">
            <a:extLst>
              <a:ext uri="{FF2B5EF4-FFF2-40B4-BE49-F238E27FC236}">
                <a16:creationId xmlns:a16="http://schemas.microsoft.com/office/drawing/2014/main" id="{CDBF5DDB-258A-E943-83BA-9E0AE6D14DA2}"/>
              </a:ext>
            </a:extLst>
          </p:cNvPr>
          <p:cNvSpPr>
            <a:spLocks noGrp="1"/>
          </p:cNvSpPr>
          <p:nvPr>
            <p:ph type="body" sz="quarter" idx="53" hasCustomPrompt="1"/>
          </p:nvPr>
        </p:nvSpPr>
        <p:spPr>
          <a:xfrm>
            <a:off x="8153399" y="2383183"/>
            <a:ext cx="2422525" cy="509871"/>
          </a:xfrm>
        </p:spPr>
        <p:txBody>
          <a:bodyPr anchor="ct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a:t>
            </a:r>
          </a:p>
        </p:txBody>
      </p:sp>
      <p:sp>
        <p:nvSpPr>
          <p:cNvPr id="36" name="Content Placeholder 2">
            <a:extLst>
              <a:ext uri="{FF2B5EF4-FFF2-40B4-BE49-F238E27FC236}">
                <a16:creationId xmlns:a16="http://schemas.microsoft.com/office/drawing/2014/main" id="{B264770E-A77F-2644-93D6-F412E85B01A1}"/>
              </a:ext>
            </a:extLst>
          </p:cNvPr>
          <p:cNvSpPr>
            <a:spLocks noGrp="1"/>
          </p:cNvSpPr>
          <p:nvPr>
            <p:ph idx="54" hasCustomPrompt="1"/>
          </p:nvPr>
        </p:nvSpPr>
        <p:spPr>
          <a:xfrm>
            <a:off x="10281288" y="5066908"/>
            <a:ext cx="1381706" cy="365125"/>
          </a:xfrm>
        </p:spPr>
        <p:txBody>
          <a:bodyPr>
            <a:noAutofit/>
          </a:bodyPr>
          <a:lstStyle>
            <a:lvl1pPr marL="0" indent="0" algn="r">
              <a:lnSpc>
                <a:spcPct val="100000"/>
              </a:lnSpc>
              <a:buNone/>
              <a:defRPr sz="2000">
                <a:solidFill>
                  <a:srgbClr val="002C6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234</a:t>
            </a:r>
          </a:p>
        </p:txBody>
      </p:sp>
      <p:sp>
        <p:nvSpPr>
          <p:cNvPr id="37" name="Text Placeholder 2">
            <a:extLst>
              <a:ext uri="{FF2B5EF4-FFF2-40B4-BE49-F238E27FC236}">
                <a16:creationId xmlns:a16="http://schemas.microsoft.com/office/drawing/2014/main" id="{0C2A8997-FAA5-7849-A07C-390B435A2337}"/>
              </a:ext>
            </a:extLst>
          </p:cNvPr>
          <p:cNvSpPr>
            <a:spLocks noGrp="1"/>
          </p:cNvSpPr>
          <p:nvPr>
            <p:ph type="body" sz="quarter" idx="55" hasCustomPrompt="1"/>
          </p:nvPr>
        </p:nvSpPr>
        <p:spPr>
          <a:xfrm>
            <a:off x="10281288" y="5392956"/>
            <a:ext cx="1381706" cy="365119"/>
          </a:xfrm>
        </p:spPr>
        <p:txBody>
          <a:bodyPr/>
          <a:lstStyle>
            <a:lvl1pPr marL="0" marR="0" indent="0" algn="r" defTabSz="914400" rtl="0" eaLnBrk="1" fontAlgn="auto" latinLnBrk="0" hangingPunct="1">
              <a:lnSpc>
                <a:spcPct val="100000"/>
              </a:lnSpc>
              <a:spcBef>
                <a:spcPts val="1000"/>
              </a:spcBef>
              <a:spcAft>
                <a:spcPts val="0"/>
              </a:spcAft>
              <a:buClr>
                <a:srgbClr val="1F9848"/>
              </a:buClr>
              <a:buSzPct val="100000"/>
              <a:buFont typeface="System Font Regular"/>
              <a:buNone/>
              <a:tabLst/>
              <a:defRPr>
                <a:solidFill>
                  <a:srgbClr val="C1C1C1"/>
                </a:solidFill>
              </a:defRPr>
            </a:lvl1pPr>
          </a:lstStyle>
          <a:p>
            <a:pPr lvl="0"/>
            <a:r>
              <a:rPr lang="en-GB" dirty="0" err="1"/>
              <a:t>Nibh</a:t>
            </a:r>
            <a:r>
              <a:rPr lang="en-GB" dirty="0"/>
              <a:t> </a:t>
            </a:r>
            <a:r>
              <a:rPr lang="en-GB" dirty="0" err="1"/>
              <a:t>euismod</a:t>
            </a:r>
            <a:endParaRPr lang="en-GB" dirty="0"/>
          </a:p>
        </p:txBody>
      </p:sp>
      <p:sp>
        <p:nvSpPr>
          <p:cNvPr id="38" name="Chart Placeholder 2">
            <a:extLst>
              <a:ext uri="{FF2B5EF4-FFF2-40B4-BE49-F238E27FC236}">
                <a16:creationId xmlns:a16="http://schemas.microsoft.com/office/drawing/2014/main" id="{F4C5E7EB-E08F-0A44-AE40-FD0CEA1A8F11}"/>
              </a:ext>
            </a:extLst>
          </p:cNvPr>
          <p:cNvSpPr>
            <a:spLocks noGrp="1"/>
          </p:cNvSpPr>
          <p:nvPr>
            <p:ph type="chart" sz="quarter" idx="56"/>
          </p:nvPr>
        </p:nvSpPr>
        <p:spPr>
          <a:xfrm>
            <a:off x="4317999" y="2907342"/>
            <a:ext cx="3143931" cy="2816221"/>
          </a:xfrm>
        </p:spPr>
        <p:txBody>
          <a:bodyPr/>
          <a:lstStyle>
            <a:lvl1pPr>
              <a:defRPr baseline="0">
                <a:latin typeface="Arial" panose="020B0604020202020204" pitchFamily="34" charset="0"/>
              </a:defRPr>
            </a:lvl1pPr>
          </a:lstStyle>
          <a:p>
            <a:endParaRPr lang="en-US" dirty="0"/>
          </a:p>
        </p:txBody>
      </p:sp>
      <p:sp>
        <p:nvSpPr>
          <p:cNvPr id="39" name="Text Placeholder 2">
            <a:extLst>
              <a:ext uri="{FF2B5EF4-FFF2-40B4-BE49-F238E27FC236}">
                <a16:creationId xmlns:a16="http://schemas.microsoft.com/office/drawing/2014/main" id="{4DF7C7CC-80F4-B140-A23B-52B27B30A7F8}"/>
              </a:ext>
            </a:extLst>
          </p:cNvPr>
          <p:cNvSpPr>
            <a:spLocks noGrp="1"/>
          </p:cNvSpPr>
          <p:nvPr>
            <p:ph type="body" sz="quarter" idx="57" hasCustomPrompt="1"/>
          </p:nvPr>
        </p:nvSpPr>
        <p:spPr>
          <a:xfrm>
            <a:off x="4329416" y="2383183"/>
            <a:ext cx="2422525" cy="509871"/>
          </a:xfrm>
        </p:spPr>
        <p:txBody>
          <a:bodyPr anchor="ctr">
            <a:noAutofit/>
          </a:bodyPr>
          <a:lstStyle>
            <a:lvl1pPr marL="0" indent="0">
              <a:buFont typeface="Arial" panose="020B0604020202020204" pitchFamily="34" charset="0"/>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GB" dirty="0"/>
              <a:t>LOREM IPSUM</a:t>
            </a:r>
          </a:p>
        </p:txBody>
      </p:sp>
      <p:sp>
        <p:nvSpPr>
          <p:cNvPr id="40" name="Content Placeholder 2">
            <a:extLst>
              <a:ext uri="{FF2B5EF4-FFF2-40B4-BE49-F238E27FC236}">
                <a16:creationId xmlns:a16="http://schemas.microsoft.com/office/drawing/2014/main" id="{4FFB5950-9029-F044-943D-C10359CF1EFB}"/>
              </a:ext>
            </a:extLst>
          </p:cNvPr>
          <p:cNvSpPr>
            <a:spLocks noGrp="1"/>
          </p:cNvSpPr>
          <p:nvPr>
            <p:ph idx="58" hasCustomPrompt="1"/>
          </p:nvPr>
        </p:nvSpPr>
        <p:spPr>
          <a:xfrm>
            <a:off x="6585588" y="5066908"/>
            <a:ext cx="1381706" cy="365125"/>
          </a:xfrm>
        </p:spPr>
        <p:txBody>
          <a:bodyPr>
            <a:noAutofit/>
          </a:bodyPr>
          <a:lstStyle>
            <a:lvl1pPr marL="0" indent="0" algn="r">
              <a:lnSpc>
                <a:spcPct val="100000"/>
              </a:lnSpc>
              <a:buNone/>
              <a:defRPr sz="2000">
                <a:solidFill>
                  <a:srgbClr val="002C6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234</a:t>
            </a:r>
          </a:p>
        </p:txBody>
      </p:sp>
      <p:sp>
        <p:nvSpPr>
          <p:cNvPr id="41" name="Text Placeholder 2">
            <a:extLst>
              <a:ext uri="{FF2B5EF4-FFF2-40B4-BE49-F238E27FC236}">
                <a16:creationId xmlns:a16="http://schemas.microsoft.com/office/drawing/2014/main" id="{0ED16BD8-EADC-EF40-A41B-74D028E7DB27}"/>
              </a:ext>
            </a:extLst>
          </p:cNvPr>
          <p:cNvSpPr>
            <a:spLocks noGrp="1"/>
          </p:cNvSpPr>
          <p:nvPr>
            <p:ph type="body" sz="quarter" idx="59" hasCustomPrompt="1"/>
          </p:nvPr>
        </p:nvSpPr>
        <p:spPr>
          <a:xfrm>
            <a:off x="6585588" y="5392956"/>
            <a:ext cx="1381706" cy="365119"/>
          </a:xfrm>
        </p:spPr>
        <p:txBody>
          <a:bodyPr/>
          <a:lstStyle>
            <a:lvl1pPr marL="0" marR="0" indent="0" algn="r" defTabSz="914400" rtl="0" eaLnBrk="1" fontAlgn="auto" latinLnBrk="0" hangingPunct="1">
              <a:lnSpc>
                <a:spcPct val="100000"/>
              </a:lnSpc>
              <a:spcBef>
                <a:spcPts val="1000"/>
              </a:spcBef>
              <a:spcAft>
                <a:spcPts val="0"/>
              </a:spcAft>
              <a:buClr>
                <a:srgbClr val="1F9848"/>
              </a:buClr>
              <a:buSzPct val="100000"/>
              <a:buFont typeface="System Font Regular"/>
              <a:buNone/>
              <a:tabLst/>
              <a:defRPr>
                <a:solidFill>
                  <a:srgbClr val="C1C1C1"/>
                </a:solidFill>
              </a:defRPr>
            </a:lvl1pPr>
          </a:lstStyle>
          <a:p>
            <a:pPr lvl="0"/>
            <a:r>
              <a:rPr lang="en-GB" dirty="0" err="1"/>
              <a:t>Nibh</a:t>
            </a:r>
            <a:r>
              <a:rPr lang="en-GB" dirty="0"/>
              <a:t> </a:t>
            </a:r>
            <a:r>
              <a:rPr lang="en-GB" dirty="0" err="1"/>
              <a:t>euismod</a:t>
            </a:r>
            <a:endParaRPr lang="en-GB" dirty="0"/>
          </a:p>
        </p:txBody>
      </p:sp>
    </p:spTree>
    <p:extLst>
      <p:ext uri="{BB962C8B-B14F-4D97-AF65-F5344CB8AC3E}">
        <p14:creationId xmlns:p14="http://schemas.microsoft.com/office/powerpoint/2010/main" val="10487043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ine Chart">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5"/>
            <a:ext cx="4058403" cy="1704430"/>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Line Chart</a:t>
            </a:r>
            <a:endParaRPr lang="en-US" dirty="0"/>
          </a:p>
        </p:txBody>
      </p:sp>
      <p:sp>
        <p:nvSpPr>
          <p:cNvPr id="15" name="Slide Number Placeholder 5">
            <a:extLst>
              <a:ext uri="{FF2B5EF4-FFF2-40B4-BE49-F238E27FC236}">
                <a16:creationId xmlns:a16="http://schemas.microsoft.com/office/drawing/2014/main" id="{96BE2413-3A6E-4849-96D0-71EF0D4DE4EC}"/>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8" name="Text Placeholder 2">
            <a:extLst>
              <a:ext uri="{FF2B5EF4-FFF2-40B4-BE49-F238E27FC236}">
                <a16:creationId xmlns:a16="http://schemas.microsoft.com/office/drawing/2014/main" id="{53977CF5-7701-A64D-B91B-F6195A632F9C}"/>
              </a:ext>
            </a:extLst>
          </p:cNvPr>
          <p:cNvSpPr>
            <a:spLocks noGrp="1"/>
          </p:cNvSpPr>
          <p:nvPr>
            <p:ph type="body" sz="quarter" idx="40" hasCustomPrompt="1"/>
          </p:nvPr>
        </p:nvSpPr>
        <p:spPr>
          <a:xfrm>
            <a:off x="482600" y="2375412"/>
            <a:ext cx="4058403"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19" name="Text Placeholder 2">
            <a:extLst>
              <a:ext uri="{FF2B5EF4-FFF2-40B4-BE49-F238E27FC236}">
                <a16:creationId xmlns:a16="http://schemas.microsoft.com/office/drawing/2014/main" id="{E1B35ACC-2425-BB44-9B80-55C1C43D62B8}"/>
              </a:ext>
            </a:extLst>
          </p:cNvPr>
          <p:cNvSpPr>
            <a:spLocks noGrp="1"/>
          </p:cNvSpPr>
          <p:nvPr>
            <p:ph type="body" sz="quarter" idx="41" hasCustomPrompt="1"/>
          </p:nvPr>
        </p:nvSpPr>
        <p:spPr>
          <a:xfrm>
            <a:off x="482600" y="3121647"/>
            <a:ext cx="4058403"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2" name="Text Placeholder 3">
            <a:extLst>
              <a:ext uri="{FF2B5EF4-FFF2-40B4-BE49-F238E27FC236}">
                <a16:creationId xmlns:a16="http://schemas.microsoft.com/office/drawing/2014/main" id="{886E3A70-7A1A-D746-B73E-619077644CD9}"/>
              </a:ext>
            </a:extLst>
          </p:cNvPr>
          <p:cNvSpPr>
            <a:spLocks noGrp="1"/>
          </p:cNvSpPr>
          <p:nvPr>
            <p:ph type="body" sz="quarter" idx="26" hasCustomPrompt="1"/>
          </p:nvPr>
        </p:nvSpPr>
        <p:spPr>
          <a:xfrm>
            <a:off x="9216075" y="1128568"/>
            <a:ext cx="1920147" cy="457040"/>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23" name="Text Placeholder 2">
            <a:extLst>
              <a:ext uri="{FF2B5EF4-FFF2-40B4-BE49-F238E27FC236}">
                <a16:creationId xmlns:a16="http://schemas.microsoft.com/office/drawing/2014/main" id="{2D2ABE2E-D067-D44A-B91A-2BBB464CCC43}"/>
              </a:ext>
            </a:extLst>
          </p:cNvPr>
          <p:cNvSpPr>
            <a:spLocks noGrp="1"/>
          </p:cNvSpPr>
          <p:nvPr>
            <p:ph type="body" sz="quarter" idx="42" hasCustomPrompt="1"/>
          </p:nvPr>
        </p:nvSpPr>
        <p:spPr>
          <a:xfrm>
            <a:off x="5400493" y="1117839"/>
            <a:ext cx="1094647"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lt-LT" dirty="0"/>
              <a:t>Indėliai</a:t>
            </a:r>
            <a:endParaRPr lang="en-GB" dirty="0"/>
          </a:p>
        </p:txBody>
      </p:sp>
      <p:sp>
        <p:nvSpPr>
          <p:cNvPr id="24" name="Text Placeholder 3">
            <a:extLst>
              <a:ext uri="{FF2B5EF4-FFF2-40B4-BE49-F238E27FC236}">
                <a16:creationId xmlns:a16="http://schemas.microsoft.com/office/drawing/2014/main" id="{9572787B-52B3-8B48-997F-B52A73C7FCBD}"/>
              </a:ext>
            </a:extLst>
          </p:cNvPr>
          <p:cNvSpPr>
            <a:spLocks noGrp="1"/>
          </p:cNvSpPr>
          <p:nvPr>
            <p:ph type="body" sz="quarter" idx="44" hasCustomPrompt="1"/>
          </p:nvPr>
        </p:nvSpPr>
        <p:spPr>
          <a:xfrm>
            <a:off x="6624051" y="1128568"/>
            <a:ext cx="1094647" cy="457040"/>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27" name="Chart Placeholder 25">
            <a:extLst>
              <a:ext uri="{FF2B5EF4-FFF2-40B4-BE49-F238E27FC236}">
                <a16:creationId xmlns:a16="http://schemas.microsoft.com/office/drawing/2014/main" id="{537898A0-3114-AB4A-B16B-691BEE6B0891}"/>
              </a:ext>
            </a:extLst>
          </p:cNvPr>
          <p:cNvSpPr>
            <a:spLocks noGrp="1"/>
          </p:cNvSpPr>
          <p:nvPr>
            <p:ph type="chart" sz="quarter" idx="45"/>
          </p:nvPr>
        </p:nvSpPr>
        <p:spPr>
          <a:xfrm>
            <a:off x="5400585" y="1663699"/>
            <a:ext cx="5735637" cy="3802731"/>
          </a:xfrm>
        </p:spPr>
        <p:txBody>
          <a:bodyPr/>
          <a:lstStyle/>
          <a:p>
            <a:endParaRPr lang="en-US" dirty="0"/>
          </a:p>
        </p:txBody>
      </p:sp>
    </p:spTree>
    <p:extLst>
      <p:ext uri="{BB962C8B-B14F-4D97-AF65-F5344CB8AC3E}">
        <p14:creationId xmlns:p14="http://schemas.microsoft.com/office/powerpoint/2010/main" val="40231868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lumn Chart 2">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0" name="Title 1">
            <a:extLst>
              <a:ext uri="{FF2B5EF4-FFF2-40B4-BE49-F238E27FC236}">
                <a16:creationId xmlns:a16="http://schemas.microsoft.com/office/drawing/2014/main" id="{37C34F4B-874F-3A49-8A1C-E40520FFCB3E}"/>
              </a:ext>
            </a:extLst>
          </p:cNvPr>
          <p:cNvSpPr>
            <a:spLocks noGrp="1"/>
          </p:cNvSpPr>
          <p:nvPr>
            <p:ph type="ctrTitle" hasCustomPrompt="1"/>
          </p:nvPr>
        </p:nvSpPr>
        <p:spPr>
          <a:xfrm>
            <a:off x="482600" y="494146"/>
            <a:ext cx="4027407" cy="1731860"/>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Column Chart</a:t>
            </a:r>
            <a:endParaRPr lang="en-US" dirty="0"/>
          </a:p>
        </p:txBody>
      </p:sp>
      <p:sp>
        <p:nvSpPr>
          <p:cNvPr id="16" name="Slide Number Placeholder 5">
            <a:extLst>
              <a:ext uri="{FF2B5EF4-FFF2-40B4-BE49-F238E27FC236}">
                <a16:creationId xmlns:a16="http://schemas.microsoft.com/office/drawing/2014/main" id="{FEABBBE8-9C5D-204D-9070-D30EA196CF11}"/>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9" name="Text Placeholder 2">
            <a:extLst>
              <a:ext uri="{FF2B5EF4-FFF2-40B4-BE49-F238E27FC236}">
                <a16:creationId xmlns:a16="http://schemas.microsoft.com/office/drawing/2014/main" id="{E30ACC09-3079-A64B-B5C0-EBF48DBADF94}"/>
              </a:ext>
            </a:extLst>
          </p:cNvPr>
          <p:cNvSpPr>
            <a:spLocks noGrp="1"/>
          </p:cNvSpPr>
          <p:nvPr>
            <p:ph type="body" sz="quarter" idx="40" hasCustomPrompt="1"/>
          </p:nvPr>
        </p:nvSpPr>
        <p:spPr>
          <a:xfrm>
            <a:off x="482600" y="2375412"/>
            <a:ext cx="4027407"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20" name="Text Placeholder 2">
            <a:extLst>
              <a:ext uri="{FF2B5EF4-FFF2-40B4-BE49-F238E27FC236}">
                <a16:creationId xmlns:a16="http://schemas.microsoft.com/office/drawing/2014/main" id="{FB3AEC02-F487-8F44-A1DB-699829885E1B}"/>
              </a:ext>
            </a:extLst>
          </p:cNvPr>
          <p:cNvSpPr>
            <a:spLocks noGrp="1"/>
          </p:cNvSpPr>
          <p:nvPr>
            <p:ph type="body" sz="quarter" idx="41" hasCustomPrompt="1"/>
          </p:nvPr>
        </p:nvSpPr>
        <p:spPr>
          <a:xfrm>
            <a:off x="482600" y="3121647"/>
            <a:ext cx="4027407"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1" name="Text Placeholder 2">
            <a:extLst>
              <a:ext uri="{FF2B5EF4-FFF2-40B4-BE49-F238E27FC236}">
                <a16:creationId xmlns:a16="http://schemas.microsoft.com/office/drawing/2014/main" id="{ED6538F7-15E7-C442-85FF-B2FD8F8EA624}"/>
              </a:ext>
            </a:extLst>
          </p:cNvPr>
          <p:cNvSpPr>
            <a:spLocks noGrp="1"/>
          </p:cNvSpPr>
          <p:nvPr>
            <p:ph type="body" sz="quarter" idx="42" hasCustomPrompt="1"/>
          </p:nvPr>
        </p:nvSpPr>
        <p:spPr>
          <a:xfrm>
            <a:off x="5432333" y="1117839"/>
            <a:ext cx="1247303"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err="1"/>
              <a:t>Paskolos</a:t>
            </a:r>
            <a:endParaRPr lang="en-GB" dirty="0"/>
          </a:p>
        </p:txBody>
      </p:sp>
      <p:sp>
        <p:nvSpPr>
          <p:cNvPr id="22" name="Text Placeholder 3">
            <a:extLst>
              <a:ext uri="{FF2B5EF4-FFF2-40B4-BE49-F238E27FC236}">
                <a16:creationId xmlns:a16="http://schemas.microsoft.com/office/drawing/2014/main" id="{46242273-2791-1044-94AE-20ED6046E86B}"/>
              </a:ext>
            </a:extLst>
          </p:cNvPr>
          <p:cNvSpPr>
            <a:spLocks noGrp="1"/>
          </p:cNvSpPr>
          <p:nvPr>
            <p:ph type="body" sz="quarter" idx="44" hasCustomPrompt="1"/>
          </p:nvPr>
        </p:nvSpPr>
        <p:spPr>
          <a:xfrm>
            <a:off x="6881828" y="1128568"/>
            <a:ext cx="1094647" cy="457040"/>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24" name="Text Placeholder 3">
            <a:extLst>
              <a:ext uri="{FF2B5EF4-FFF2-40B4-BE49-F238E27FC236}">
                <a16:creationId xmlns:a16="http://schemas.microsoft.com/office/drawing/2014/main" id="{92C44A8C-D0A7-FD4A-A765-1151B63A43C9}"/>
              </a:ext>
            </a:extLst>
          </p:cNvPr>
          <p:cNvSpPr>
            <a:spLocks noGrp="1"/>
          </p:cNvSpPr>
          <p:nvPr>
            <p:ph type="body" sz="quarter" idx="26" hasCustomPrompt="1"/>
          </p:nvPr>
        </p:nvSpPr>
        <p:spPr>
          <a:xfrm>
            <a:off x="9171625" y="1128568"/>
            <a:ext cx="1920147" cy="457039"/>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25" name="Chart Placeholder 25">
            <a:extLst>
              <a:ext uri="{FF2B5EF4-FFF2-40B4-BE49-F238E27FC236}">
                <a16:creationId xmlns:a16="http://schemas.microsoft.com/office/drawing/2014/main" id="{3371C4E6-70C2-734A-999B-15B89D6494BB}"/>
              </a:ext>
            </a:extLst>
          </p:cNvPr>
          <p:cNvSpPr>
            <a:spLocks noGrp="1"/>
          </p:cNvSpPr>
          <p:nvPr>
            <p:ph type="chart" sz="quarter" idx="45"/>
          </p:nvPr>
        </p:nvSpPr>
        <p:spPr>
          <a:xfrm>
            <a:off x="5400585" y="1663699"/>
            <a:ext cx="5735637" cy="3802731"/>
          </a:xfrm>
        </p:spPr>
        <p:txBody>
          <a:bodyPr/>
          <a:lstStyle>
            <a:lvl1pPr>
              <a:defRPr baseline="0"/>
            </a:lvl1pPr>
          </a:lstStyle>
          <a:p>
            <a:endParaRPr lang="en-US" dirty="0"/>
          </a:p>
        </p:txBody>
      </p:sp>
    </p:spTree>
    <p:extLst>
      <p:ext uri="{BB962C8B-B14F-4D97-AF65-F5344CB8AC3E}">
        <p14:creationId xmlns:p14="http://schemas.microsoft.com/office/powerpoint/2010/main" val="11455338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imple Tabl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0" name="Title 1">
            <a:extLst>
              <a:ext uri="{FF2B5EF4-FFF2-40B4-BE49-F238E27FC236}">
                <a16:creationId xmlns:a16="http://schemas.microsoft.com/office/drawing/2014/main" id="{DF03F4DC-2BD5-FF46-8F7C-09D57A83589D}"/>
              </a:ext>
            </a:extLst>
          </p:cNvPr>
          <p:cNvSpPr>
            <a:spLocks noGrp="1"/>
          </p:cNvSpPr>
          <p:nvPr>
            <p:ph type="ctrTitle" hasCustomPrompt="1"/>
          </p:nvPr>
        </p:nvSpPr>
        <p:spPr>
          <a:xfrm>
            <a:off x="482600" y="494145"/>
            <a:ext cx="4280469" cy="1704430"/>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Simple Table</a:t>
            </a:r>
            <a:endParaRPr lang="en-US" dirty="0"/>
          </a:p>
        </p:txBody>
      </p:sp>
      <p:sp>
        <p:nvSpPr>
          <p:cNvPr id="15" name="Slide Number Placeholder 5">
            <a:extLst>
              <a:ext uri="{FF2B5EF4-FFF2-40B4-BE49-F238E27FC236}">
                <a16:creationId xmlns:a16="http://schemas.microsoft.com/office/drawing/2014/main" id="{F849747C-86BF-EA4B-A7A5-57DF3AE72B42}"/>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8" name="Text Placeholder 2">
            <a:extLst>
              <a:ext uri="{FF2B5EF4-FFF2-40B4-BE49-F238E27FC236}">
                <a16:creationId xmlns:a16="http://schemas.microsoft.com/office/drawing/2014/main" id="{05D9A679-B166-3747-9175-14F7D60FF1D4}"/>
              </a:ext>
            </a:extLst>
          </p:cNvPr>
          <p:cNvSpPr>
            <a:spLocks noGrp="1"/>
          </p:cNvSpPr>
          <p:nvPr>
            <p:ph type="body" sz="quarter" idx="40" hasCustomPrompt="1"/>
          </p:nvPr>
        </p:nvSpPr>
        <p:spPr>
          <a:xfrm>
            <a:off x="482600" y="2375412"/>
            <a:ext cx="4280469"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19" name="Text Placeholder 2">
            <a:extLst>
              <a:ext uri="{FF2B5EF4-FFF2-40B4-BE49-F238E27FC236}">
                <a16:creationId xmlns:a16="http://schemas.microsoft.com/office/drawing/2014/main" id="{858DA461-D057-0D40-B80B-5244B36AB1E3}"/>
              </a:ext>
            </a:extLst>
          </p:cNvPr>
          <p:cNvSpPr>
            <a:spLocks noGrp="1"/>
          </p:cNvSpPr>
          <p:nvPr>
            <p:ph type="body" sz="quarter" idx="41" hasCustomPrompt="1"/>
          </p:nvPr>
        </p:nvSpPr>
        <p:spPr>
          <a:xfrm>
            <a:off x="482600" y="3121647"/>
            <a:ext cx="4280469"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0" name="Text Placeholder 2">
            <a:extLst>
              <a:ext uri="{FF2B5EF4-FFF2-40B4-BE49-F238E27FC236}">
                <a16:creationId xmlns:a16="http://schemas.microsoft.com/office/drawing/2014/main" id="{B37171BF-D5A1-204E-A27F-F98478E437A3}"/>
              </a:ext>
            </a:extLst>
          </p:cNvPr>
          <p:cNvSpPr>
            <a:spLocks noGrp="1"/>
          </p:cNvSpPr>
          <p:nvPr>
            <p:ph type="body" sz="quarter" idx="42" hasCustomPrompt="1"/>
          </p:nvPr>
        </p:nvSpPr>
        <p:spPr>
          <a:xfrm>
            <a:off x="5400585" y="1117839"/>
            <a:ext cx="1747929"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err="1"/>
              <a:t>Rinkos</a:t>
            </a:r>
            <a:r>
              <a:rPr lang="en-GB" dirty="0"/>
              <a:t> </a:t>
            </a:r>
            <a:r>
              <a:rPr lang="en-GB" dirty="0" err="1"/>
              <a:t>dalis</a:t>
            </a:r>
            <a:endParaRPr lang="en-GB" dirty="0"/>
          </a:p>
        </p:txBody>
      </p:sp>
      <p:sp>
        <p:nvSpPr>
          <p:cNvPr id="21" name="Table Placeholder 2">
            <a:extLst>
              <a:ext uri="{FF2B5EF4-FFF2-40B4-BE49-F238E27FC236}">
                <a16:creationId xmlns:a16="http://schemas.microsoft.com/office/drawing/2014/main" id="{B8D4F47F-4850-7943-AF8C-CDE381A56969}"/>
              </a:ext>
            </a:extLst>
          </p:cNvPr>
          <p:cNvSpPr>
            <a:spLocks noGrp="1"/>
          </p:cNvSpPr>
          <p:nvPr>
            <p:ph type="tbl" sz="quarter" idx="43"/>
          </p:nvPr>
        </p:nvSpPr>
        <p:spPr>
          <a:xfrm>
            <a:off x="5400585" y="1663700"/>
            <a:ext cx="5314951" cy="3802063"/>
          </a:xfrm>
        </p:spPr>
        <p:txBody>
          <a:bodyPr/>
          <a:lstStyle/>
          <a:p>
            <a:endParaRPr lang="en-US" dirty="0"/>
          </a:p>
        </p:txBody>
      </p:sp>
      <p:sp>
        <p:nvSpPr>
          <p:cNvPr id="23" name="Text Placeholder 3">
            <a:extLst>
              <a:ext uri="{FF2B5EF4-FFF2-40B4-BE49-F238E27FC236}">
                <a16:creationId xmlns:a16="http://schemas.microsoft.com/office/drawing/2014/main" id="{8C2D68C5-4559-3543-BEEF-B495431B807A}"/>
              </a:ext>
            </a:extLst>
          </p:cNvPr>
          <p:cNvSpPr>
            <a:spLocks noGrp="1"/>
          </p:cNvSpPr>
          <p:nvPr>
            <p:ph type="body" sz="quarter" idx="44" hasCustomPrompt="1"/>
          </p:nvPr>
        </p:nvSpPr>
        <p:spPr>
          <a:xfrm>
            <a:off x="7273067" y="1128568"/>
            <a:ext cx="1094647" cy="457040"/>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25" name="Text Placeholder 3">
            <a:extLst>
              <a:ext uri="{FF2B5EF4-FFF2-40B4-BE49-F238E27FC236}">
                <a16:creationId xmlns:a16="http://schemas.microsoft.com/office/drawing/2014/main" id="{EB2A8535-ED7E-B549-AEB8-76C9AF93C29B}"/>
              </a:ext>
            </a:extLst>
          </p:cNvPr>
          <p:cNvSpPr>
            <a:spLocks noGrp="1"/>
          </p:cNvSpPr>
          <p:nvPr>
            <p:ph type="body" sz="quarter" idx="26" hasCustomPrompt="1"/>
          </p:nvPr>
        </p:nvSpPr>
        <p:spPr>
          <a:xfrm>
            <a:off x="8795389" y="1128568"/>
            <a:ext cx="1920147" cy="457040"/>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Tree>
    <p:extLst>
      <p:ext uri="{BB962C8B-B14F-4D97-AF65-F5344CB8AC3E}">
        <p14:creationId xmlns:p14="http://schemas.microsoft.com/office/powerpoint/2010/main" val="38436694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ider Tabl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0" name="Title 1">
            <a:extLst>
              <a:ext uri="{FF2B5EF4-FFF2-40B4-BE49-F238E27FC236}">
                <a16:creationId xmlns:a16="http://schemas.microsoft.com/office/drawing/2014/main" id="{1EDD1654-195B-3C44-A3E0-FDFD8923EF93}"/>
              </a:ext>
            </a:extLst>
          </p:cNvPr>
          <p:cNvSpPr>
            <a:spLocks noGrp="1"/>
          </p:cNvSpPr>
          <p:nvPr>
            <p:ph type="ctrTitle" hasCustomPrompt="1"/>
          </p:nvPr>
        </p:nvSpPr>
        <p:spPr>
          <a:xfrm>
            <a:off x="482600" y="494145"/>
            <a:ext cx="3431031" cy="1704429"/>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Wider Table</a:t>
            </a:r>
            <a:endParaRPr lang="en-US" dirty="0"/>
          </a:p>
        </p:txBody>
      </p:sp>
      <p:sp>
        <p:nvSpPr>
          <p:cNvPr id="15" name="Slide Number Placeholder 5">
            <a:extLst>
              <a:ext uri="{FF2B5EF4-FFF2-40B4-BE49-F238E27FC236}">
                <a16:creationId xmlns:a16="http://schemas.microsoft.com/office/drawing/2014/main" id="{0B202CA1-B26D-1F49-9D2A-743620157C49}"/>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19" name="Text Placeholder 2">
            <a:extLst>
              <a:ext uri="{FF2B5EF4-FFF2-40B4-BE49-F238E27FC236}">
                <a16:creationId xmlns:a16="http://schemas.microsoft.com/office/drawing/2014/main" id="{21C801BC-61F8-8545-A891-73B484BA98FF}"/>
              </a:ext>
            </a:extLst>
          </p:cNvPr>
          <p:cNvSpPr>
            <a:spLocks noGrp="1"/>
          </p:cNvSpPr>
          <p:nvPr>
            <p:ph type="body" sz="quarter" idx="40" hasCustomPrompt="1"/>
          </p:nvPr>
        </p:nvSpPr>
        <p:spPr>
          <a:xfrm>
            <a:off x="482600" y="2375412"/>
            <a:ext cx="3431031" cy="58904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endParaRPr lang="en-GB" dirty="0"/>
          </a:p>
        </p:txBody>
      </p:sp>
      <p:sp>
        <p:nvSpPr>
          <p:cNvPr id="20" name="Text Placeholder 2">
            <a:extLst>
              <a:ext uri="{FF2B5EF4-FFF2-40B4-BE49-F238E27FC236}">
                <a16:creationId xmlns:a16="http://schemas.microsoft.com/office/drawing/2014/main" id="{F33B54D6-42DF-7648-B2B6-3DE8A6243DB2}"/>
              </a:ext>
            </a:extLst>
          </p:cNvPr>
          <p:cNvSpPr>
            <a:spLocks noGrp="1"/>
          </p:cNvSpPr>
          <p:nvPr>
            <p:ph type="body" sz="quarter" idx="41" hasCustomPrompt="1"/>
          </p:nvPr>
        </p:nvSpPr>
        <p:spPr>
          <a:xfrm>
            <a:off x="482600" y="3121647"/>
            <a:ext cx="3431031" cy="2344783"/>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1400"/>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22" name="Text Placeholder 2">
            <a:extLst>
              <a:ext uri="{FF2B5EF4-FFF2-40B4-BE49-F238E27FC236}">
                <a16:creationId xmlns:a16="http://schemas.microsoft.com/office/drawing/2014/main" id="{DB140871-44CA-D840-B2B1-8FD2D9C774DC}"/>
              </a:ext>
            </a:extLst>
          </p:cNvPr>
          <p:cNvSpPr>
            <a:spLocks noGrp="1"/>
          </p:cNvSpPr>
          <p:nvPr>
            <p:ph type="body" sz="quarter" idx="42" hasCustomPrompt="1"/>
          </p:nvPr>
        </p:nvSpPr>
        <p:spPr>
          <a:xfrm>
            <a:off x="4851400" y="1117839"/>
            <a:ext cx="2567431" cy="457040"/>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err="1"/>
              <a:t>Pagrindiniai</a:t>
            </a:r>
            <a:r>
              <a:rPr lang="en-GB" dirty="0"/>
              <a:t> </a:t>
            </a:r>
            <a:r>
              <a:rPr lang="en-GB" dirty="0" err="1"/>
              <a:t>rodikliai</a:t>
            </a:r>
            <a:endParaRPr lang="en-GB" dirty="0"/>
          </a:p>
        </p:txBody>
      </p:sp>
      <p:sp>
        <p:nvSpPr>
          <p:cNvPr id="3" name="Table Placeholder 2">
            <a:extLst>
              <a:ext uri="{FF2B5EF4-FFF2-40B4-BE49-F238E27FC236}">
                <a16:creationId xmlns:a16="http://schemas.microsoft.com/office/drawing/2014/main" id="{F9D3AE07-1DEE-D04A-BA4C-DA40D10CBAF9}"/>
              </a:ext>
            </a:extLst>
          </p:cNvPr>
          <p:cNvSpPr>
            <a:spLocks noGrp="1"/>
          </p:cNvSpPr>
          <p:nvPr>
            <p:ph type="tbl" sz="quarter" idx="43"/>
          </p:nvPr>
        </p:nvSpPr>
        <p:spPr>
          <a:xfrm>
            <a:off x="4851400" y="1663700"/>
            <a:ext cx="6756400" cy="3802063"/>
          </a:xfrm>
        </p:spPr>
        <p:txBody>
          <a:bodyPr/>
          <a:lstStyle/>
          <a:p>
            <a:endParaRPr lang="en-US" dirty="0"/>
          </a:p>
        </p:txBody>
      </p:sp>
      <p:sp>
        <p:nvSpPr>
          <p:cNvPr id="24" name="Text Placeholder 3">
            <a:extLst>
              <a:ext uri="{FF2B5EF4-FFF2-40B4-BE49-F238E27FC236}">
                <a16:creationId xmlns:a16="http://schemas.microsoft.com/office/drawing/2014/main" id="{4A53E6DE-7CD9-C848-81DE-81779B038E32}"/>
              </a:ext>
            </a:extLst>
          </p:cNvPr>
          <p:cNvSpPr>
            <a:spLocks noGrp="1"/>
          </p:cNvSpPr>
          <p:nvPr>
            <p:ph type="body" sz="quarter" idx="26" hasCustomPrompt="1"/>
          </p:nvPr>
        </p:nvSpPr>
        <p:spPr>
          <a:xfrm>
            <a:off x="9687653" y="1128568"/>
            <a:ext cx="1920147" cy="457040"/>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25" name="Text Placeholder 3">
            <a:extLst>
              <a:ext uri="{FF2B5EF4-FFF2-40B4-BE49-F238E27FC236}">
                <a16:creationId xmlns:a16="http://schemas.microsoft.com/office/drawing/2014/main" id="{11F2AB92-9389-6041-86F7-EC87D9884932}"/>
              </a:ext>
            </a:extLst>
          </p:cNvPr>
          <p:cNvSpPr>
            <a:spLocks noGrp="1"/>
          </p:cNvSpPr>
          <p:nvPr>
            <p:ph type="body" sz="quarter" idx="44" hasCustomPrompt="1"/>
          </p:nvPr>
        </p:nvSpPr>
        <p:spPr>
          <a:xfrm>
            <a:off x="7579453" y="1128568"/>
            <a:ext cx="1094647" cy="457040"/>
          </a:xfrm>
        </p:spPr>
        <p:txBody>
          <a:bodyPr anchor="ctr">
            <a:noAutofit/>
          </a:bodyPr>
          <a:lstStyle>
            <a:lvl1pPr marL="0" indent="0" algn="l">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Tree>
    <p:extLst>
      <p:ext uri="{BB962C8B-B14F-4D97-AF65-F5344CB8AC3E}">
        <p14:creationId xmlns:p14="http://schemas.microsoft.com/office/powerpoint/2010/main" val="24216995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Part Slid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59691"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11" name="Title 1">
            <a:extLst>
              <a:ext uri="{FF2B5EF4-FFF2-40B4-BE49-F238E27FC236}">
                <a16:creationId xmlns:a16="http://schemas.microsoft.com/office/drawing/2014/main" id="{A7F32266-6903-924F-A2E9-BCA50A4751AA}"/>
              </a:ext>
            </a:extLst>
          </p:cNvPr>
          <p:cNvSpPr>
            <a:spLocks noGrp="1"/>
          </p:cNvSpPr>
          <p:nvPr>
            <p:ph type="ctrTitle" hasCustomPrompt="1"/>
          </p:nvPr>
        </p:nvSpPr>
        <p:spPr>
          <a:xfrm>
            <a:off x="482600" y="494146"/>
            <a:ext cx="5207181" cy="1328552"/>
          </a:xfrm>
        </p:spPr>
        <p:txBody>
          <a:bodyPr anchor="t" anchorCtr="0">
            <a:normAutofit/>
          </a:bodyPr>
          <a:lstStyle>
            <a:lvl1pPr algn="l">
              <a:defRPr sz="4000" b="0" i="0">
                <a:solidFill>
                  <a:srgbClr val="002C63"/>
                </a:solidFill>
                <a:latin typeface="Arial" panose="020B0604020202020204" pitchFamily="34" charset="0"/>
              </a:defRPr>
            </a:lvl1pPr>
          </a:lstStyle>
          <a:p>
            <a:r>
              <a:rPr lang="en-GB" dirty="0"/>
              <a:t>Headline For</a:t>
            </a:r>
            <a:br>
              <a:rPr lang="en-GB" dirty="0"/>
            </a:br>
            <a:r>
              <a:rPr lang="en-GB" dirty="0"/>
              <a:t>This Slide</a:t>
            </a:r>
            <a:endParaRPr lang="en-US" dirty="0"/>
          </a:p>
        </p:txBody>
      </p:sp>
      <p:cxnSp>
        <p:nvCxnSpPr>
          <p:cNvPr id="3" name="Straight Connector 2">
            <a:extLst>
              <a:ext uri="{FF2B5EF4-FFF2-40B4-BE49-F238E27FC236}">
                <a16:creationId xmlns:a16="http://schemas.microsoft.com/office/drawing/2014/main" id="{EDB7A301-9388-9B40-AEFF-FF91F7CC879D}"/>
              </a:ext>
            </a:extLst>
          </p:cNvPr>
          <p:cNvCxnSpPr>
            <a:cxnSpLocks/>
          </p:cNvCxnSpPr>
          <p:nvPr userDrawn="1"/>
        </p:nvCxnSpPr>
        <p:spPr>
          <a:xfrm flipH="1">
            <a:off x="6092916" y="494145"/>
            <a:ext cx="6169" cy="5984808"/>
          </a:xfrm>
          <a:prstGeom prst="line">
            <a:avLst/>
          </a:prstGeom>
          <a:ln w="6350">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E8787BE-8440-8348-9121-98132259A49D}"/>
              </a:ext>
            </a:extLst>
          </p:cNvPr>
          <p:cNvCxnSpPr/>
          <p:nvPr userDrawn="1"/>
        </p:nvCxnSpPr>
        <p:spPr>
          <a:xfrm>
            <a:off x="482600" y="3429000"/>
            <a:ext cx="11226800" cy="0"/>
          </a:xfrm>
          <a:prstGeom prst="line">
            <a:avLst/>
          </a:prstGeom>
          <a:ln w="6350">
            <a:solidFill>
              <a:srgbClr val="CBCBCB"/>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958C5CDB-607C-1744-B1C3-2F1343914C83}"/>
              </a:ext>
            </a:extLst>
          </p:cNvPr>
          <p:cNvSpPr>
            <a:spLocks noGrp="1"/>
          </p:cNvSpPr>
          <p:nvPr>
            <p:ph idx="18" hasCustomPrompt="1"/>
          </p:nvPr>
        </p:nvSpPr>
        <p:spPr>
          <a:xfrm>
            <a:off x="6257751" y="494147"/>
            <a:ext cx="3727337" cy="365124"/>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PAGRINDINIAI RODIKLIAI</a:t>
            </a:r>
          </a:p>
        </p:txBody>
      </p:sp>
      <p:sp>
        <p:nvSpPr>
          <p:cNvPr id="18" name="Content Placeholder 2">
            <a:extLst>
              <a:ext uri="{FF2B5EF4-FFF2-40B4-BE49-F238E27FC236}">
                <a16:creationId xmlns:a16="http://schemas.microsoft.com/office/drawing/2014/main" id="{23D4FCA7-A237-9040-A26F-28A38AD4F4C5}"/>
              </a:ext>
            </a:extLst>
          </p:cNvPr>
          <p:cNvSpPr>
            <a:spLocks noGrp="1"/>
          </p:cNvSpPr>
          <p:nvPr>
            <p:ph idx="19" hasCustomPrompt="1"/>
          </p:nvPr>
        </p:nvSpPr>
        <p:spPr>
          <a:xfrm>
            <a:off x="6257751" y="3549067"/>
            <a:ext cx="3727337" cy="365124"/>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err="1"/>
              <a:t>Kiekis</a:t>
            </a:r>
            <a:endParaRPr lang="en-GB" dirty="0"/>
          </a:p>
        </p:txBody>
      </p:sp>
      <p:sp>
        <p:nvSpPr>
          <p:cNvPr id="22" name="Content Placeholder 2">
            <a:extLst>
              <a:ext uri="{FF2B5EF4-FFF2-40B4-BE49-F238E27FC236}">
                <a16:creationId xmlns:a16="http://schemas.microsoft.com/office/drawing/2014/main" id="{B8ADBB1E-A0EB-7F4D-90D4-356F0E563397}"/>
              </a:ext>
            </a:extLst>
          </p:cNvPr>
          <p:cNvSpPr>
            <a:spLocks noGrp="1"/>
          </p:cNvSpPr>
          <p:nvPr>
            <p:ph idx="22" hasCustomPrompt="1"/>
          </p:nvPr>
        </p:nvSpPr>
        <p:spPr>
          <a:xfrm>
            <a:off x="482600" y="3549067"/>
            <a:ext cx="3727337" cy="365124"/>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err="1"/>
              <a:t>Laisvos</a:t>
            </a:r>
            <a:r>
              <a:rPr lang="en-GB" dirty="0"/>
              <a:t> </a:t>
            </a:r>
            <a:r>
              <a:rPr lang="en-GB" dirty="0" err="1"/>
              <a:t>akcijos</a:t>
            </a:r>
            <a:endParaRPr lang="en-GB" dirty="0"/>
          </a:p>
        </p:txBody>
      </p:sp>
      <p:sp>
        <p:nvSpPr>
          <p:cNvPr id="24" name="Slide Number Placeholder 5">
            <a:extLst>
              <a:ext uri="{FF2B5EF4-FFF2-40B4-BE49-F238E27FC236}">
                <a16:creationId xmlns:a16="http://schemas.microsoft.com/office/drawing/2014/main" id="{BC044FB0-51D0-AA4E-AA01-E99208CF338B}"/>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5" name="Chart Placeholder 28">
            <a:extLst>
              <a:ext uri="{FF2B5EF4-FFF2-40B4-BE49-F238E27FC236}">
                <a16:creationId xmlns:a16="http://schemas.microsoft.com/office/drawing/2014/main" id="{A22916FF-9310-B441-A5C9-B5EF65F915BF}"/>
              </a:ext>
            </a:extLst>
          </p:cNvPr>
          <p:cNvSpPr>
            <a:spLocks noGrp="1"/>
          </p:cNvSpPr>
          <p:nvPr>
            <p:ph type="chart" sz="quarter" idx="33"/>
          </p:nvPr>
        </p:nvSpPr>
        <p:spPr>
          <a:xfrm>
            <a:off x="6257751" y="3914192"/>
            <a:ext cx="3944135" cy="2084526"/>
          </a:xfrm>
        </p:spPr>
        <p:txBody>
          <a:bodyPr/>
          <a:lstStyle/>
          <a:p>
            <a:endParaRPr lang="en-US" dirty="0"/>
          </a:p>
        </p:txBody>
      </p:sp>
      <p:sp>
        <p:nvSpPr>
          <p:cNvPr id="29" name="Content Placeholder 2">
            <a:extLst>
              <a:ext uri="{FF2B5EF4-FFF2-40B4-BE49-F238E27FC236}">
                <a16:creationId xmlns:a16="http://schemas.microsoft.com/office/drawing/2014/main" id="{A8991AB2-4F2A-A74A-8859-E69D003FE00D}"/>
              </a:ext>
            </a:extLst>
          </p:cNvPr>
          <p:cNvSpPr>
            <a:spLocks noGrp="1"/>
          </p:cNvSpPr>
          <p:nvPr>
            <p:ph idx="35" hasCustomPrompt="1"/>
          </p:nvPr>
        </p:nvSpPr>
        <p:spPr>
          <a:xfrm>
            <a:off x="10360408" y="3541989"/>
            <a:ext cx="1342822" cy="365119"/>
          </a:xfrm>
        </p:spPr>
        <p:txBody>
          <a:bodyPr>
            <a:noAutofit/>
          </a:bodyPr>
          <a:lstStyle>
            <a:lvl1pPr marL="0" indent="0" algn="r">
              <a:lnSpc>
                <a:spcPct val="100000"/>
              </a:lnSpc>
              <a:buNone/>
              <a:defRPr sz="2000">
                <a:solidFill>
                  <a:srgbClr val="002C6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234</a:t>
            </a:r>
          </a:p>
        </p:txBody>
      </p:sp>
      <p:sp>
        <p:nvSpPr>
          <p:cNvPr id="30" name="Chart Placeholder 28">
            <a:extLst>
              <a:ext uri="{FF2B5EF4-FFF2-40B4-BE49-F238E27FC236}">
                <a16:creationId xmlns:a16="http://schemas.microsoft.com/office/drawing/2014/main" id="{49305AF3-0F28-1B44-8005-84DBD28BF925}"/>
              </a:ext>
            </a:extLst>
          </p:cNvPr>
          <p:cNvSpPr>
            <a:spLocks noGrp="1"/>
          </p:cNvSpPr>
          <p:nvPr>
            <p:ph type="chart" sz="quarter" idx="36"/>
          </p:nvPr>
        </p:nvSpPr>
        <p:spPr>
          <a:xfrm>
            <a:off x="6306461" y="987241"/>
            <a:ext cx="5402938" cy="2321692"/>
          </a:xfrm>
        </p:spPr>
        <p:txBody>
          <a:bodyPr/>
          <a:lstStyle/>
          <a:p>
            <a:endParaRPr lang="en-US" dirty="0"/>
          </a:p>
        </p:txBody>
      </p:sp>
      <p:sp>
        <p:nvSpPr>
          <p:cNvPr id="33" name="Text Placeholder 2">
            <a:extLst>
              <a:ext uri="{FF2B5EF4-FFF2-40B4-BE49-F238E27FC236}">
                <a16:creationId xmlns:a16="http://schemas.microsoft.com/office/drawing/2014/main" id="{8A87F183-4B41-A34B-913F-A13F5E41AC0C}"/>
              </a:ext>
            </a:extLst>
          </p:cNvPr>
          <p:cNvSpPr>
            <a:spLocks noGrp="1"/>
          </p:cNvSpPr>
          <p:nvPr>
            <p:ph type="body" sz="quarter" idx="38" hasCustomPrompt="1"/>
          </p:nvPr>
        </p:nvSpPr>
        <p:spPr>
          <a:xfrm>
            <a:off x="2887580" y="4037172"/>
            <a:ext cx="2861668" cy="1961546"/>
          </a:xfrm>
        </p:spPr>
        <p:txBody>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a:lvl1pPr>
          </a:lstStyle>
          <a:p>
            <a:pPr lvl="0"/>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p>
          <a:p>
            <a:pPr lvl="0"/>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a:t>
            </a:r>
            <a:r>
              <a:rPr lang="en-GB" dirty="0" err="1"/>
              <a:t>laoreet</a:t>
            </a:r>
            <a:r>
              <a:rPr lang="en-GB" dirty="0"/>
              <a:t> dolore magna </a:t>
            </a:r>
            <a:r>
              <a:rPr lang="en-GB" dirty="0" err="1"/>
              <a:t>aliquam</a:t>
            </a:r>
            <a:r>
              <a:rPr lang="en-GB" dirty="0"/>
              <a:t> </a:t>
            </a:r>
            <a:r>
              <a:rPr lang="en-GB" dirty="0" err="1"/>
              <a:t>erat</a:t>
            </a:r>
            <a:r>
              <a:rPr lang="en-GB" dirty="0"/>
              <a:t> </a:t>
            </a:r>
            <a:r>
              <a:rPr lang="en-GB" dirty="0" err="1"/>
              <a:t>volutpat</a:t>
            </a:r>
            <a:r>
              <a:rPr lang="en-GB" dirty="0"/>
              <a:t>.</a:t>
            </a:r>
          </a:p>
        </p:txBody>
      </p:sp>
      <p:sp>
        <p:nvSpPr>
          <p:cNvPr id="34" name="Text Placeholder 2">
            <a:extLst>
              <a:ext uri="{FF2B5EF4-FFF2-40B4-BE49-F238E27FC236}">
                <a16:creationId xmlns:a16="http://schemas.microsoft.com/office/drawing/2014/main" id="{A909C0E3-BF4D-094E-A317-6BEA23529D47}"/>
              </a:ext>
            </a:extLst>
          </p:cNvPr>
          <p:cNvSpPr>
            <a:spLocks noGrp="1"/>
          </p:cNvSpPr>
          <p:nvPr>
            <p:ph type="body" sz="quarter" idx="39" hasCustomPrompt="1"/>
          </p:nvPr>
        </p:nvSpPr>
        <p:spPr>
          <a:xfrm>
            <a:off x="459691" y="4037171"/>
            <a:ext cx="2269223" cy="1961547"/>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7000"/>
            </a:lvl1pPr>
          </a:lstStyle>
          <a:p>
            <a:pPr lvl="0"/>
            <a:r>
              <a:rPr lang="en-GB" dirty="0"/>
              <a:t>24%</a:t>
            </a:r>
          </a:p>
        </p:txBody>
      </p:sp>
      <p:sp>
        <p:nvSpPr>
          <p:cNvPr id="35" name="Text Placeholder 2">
            <a:extLst>
              <a:ext uri="{FF2B5EF4-FFF2-40B4-BE49-F238E27FC236}">
                <a16:creationId xmlns:a16="http://schemas.microsoft.com/office/drawing/2014/main" id="{D24CF00F-91E0-3842-A46B-0382D5041E56}"/>
              </a:ext>
            </a:extLst>
          </p:cNvPr>
          <p:cNvSpPr>
            <a:spLocks noGrp="1"/>
          </p:cNvSpPr>
          <p:nvPr>
            <p:ph type="body" sz="quarter" idx="40" hasCustomPrompt="1"/>
          </p:nvPr>
        </p:nvSpPr>
        <p:spPr>
          <a:xfrm>
            <a:off x="487753" y="1998164"/>
            <a:ext cx="4267263" cy="1315725"/>
          </a:xfrm>
        </p:spPr>
        <p:txBody>
          <a:bodyPr>
            <a:normAutofit/>
          </a:bodyPr>
          <a:lstStyle>
            <a:lvl1pPr marL="0" marR="0" indent="0" algn="l" defTabSz="914400" rtl="0" eaLnBrk="1" fontAlgn="auto" latinLnBrk="0" hangingPunct="1">
              <a:lnSpc>
                <a:spcPct val="100000"/>
              </a:lnSpc>
              <a:spcBef>
                <a:spcPts val="1000"/>
              </a:spcBef>
              <a:spcAft>
                <a:spcPts val="0"/>
              </a:spcAft>
              <a:buClr>
                <a:srgbClr val="1F9848"/>
              </a:buClr>
              <a:buSzPct val="100000"/>
              <a:buFont typeface="System Font Regular"/>
              <a:buNone/>
              <a:tabLst/>
              <a:defRPr sz="2000"/>
            </a:lvl1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a:t>
            </a:r>
            <a:r>
              <a:rPr lang="en-GB" dirty="0"/>
              <a:t>.</a:t>
            </a:r>
          </a:p>
        </p:txBody>
      </p:sp>
      <p:sp>
        <p:nvSpPr>
          <p:cNvPr id="37" name="Text Placeholder 2">
            <a:extLst>
              <a:ext uri="{FF2B5EF4-FFF2-40B4-BE49-F238E27FC236}">
                <a16:creationId xmlns:a16="http://schemas.microsoft.com/office/drawing/2014/main" id="{1B09DD5B-15ED-2445-9B6C-59DFCAE054F9}"/>
              </a:ext>
            </a:extLst>
          </p:cNvPr>
          <p:cNvSpPr>
            <a:spLocks noGrp="1"/>
          </p:cNvSpPr>
          <p:nvPr>
            <p:ph type="body" sz="quarter" idx="42" hasCustomPrompt="1"/>
          </p:nvPr>
        </p:nvSpPr>
        <p:spPr>
          <a:xfrm>
            <a:off x="10360408" y="3914191"/>
            <a:ext cx="1342822" cy="2084526"/>
          </a:xfrm>
        </p:spPr>
        <p:txBody>
          <a:bodyPr/>
          <a:lstStyle>
            <a:lvl1pPr marL="0" marR="0" indent="0" algn="r" defTabSz="914400" rtl="0" eaLnBrk="1" fontAlgn="auto" latinLnBrk="0" hangingPunct="1">
              <a:lnSpc>
                <a:spcPct val="100000"/>
              </a:lnSpc>
              <a:spcBef>
                <a:spcPts val="1000"/>
              </a:spcBef>
              <a:spcAft>
                <a:spcPts val="0"/>
              </a:spcAft>
              <a:buClr>
                <a:srgbClr val="1F9848"/>
              </a:buClr>
              <a:buSzPct val="100000"/>
              <a:buFont typeface="System Font Regular"/>
              <a:buNone/>
              <a:tabLst/>
              <a:defRPr>
                <a:solidFill>
                  <a:srgbClr val="C1C1C1"/>
                </a:solidFill>
              </a:defRPr>
            </a:lvl1pPr>
          </a:lstStyle>
          <a:p>
            <a:pPr lvl="0"/>
            <a:r>
              <a:rPr lang="en-GB" dirty="0" err="1"/>
              <a:t>Nibh</a:t>
            </a:r>
            <a:r>
              <a:rPr lang="en-GB" dirty="0"/>
              <a:t> </a:t>
            </a:r>
            <a:r>
              <a:rPr lang="en-GB" dirty="0" err="1"/>
              <a:t>euismod</a:t>
            </a:r>
            <a:endParaRPr lang="en-GB" dirty="0"/>
          </a:p>
        </p:txBody>
      </p:sp>
    </p:spTree>
    <p:extLst>
      <p:ext uri="{BB962C8B-B14F-4D97-AF65-F5344CB8AC3E}">
        <p14:creationId xmlns:p14="http://schemas.microsoft.com/office/powerpoint/2010/main" val="9347149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 Part  Slid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cxnSp>
        <p:nvCxnSpPr>
          <p:cNvPr id="10" name="Straight Connector 9">
            <a:extLst>
              <a:ext uri="{FF2B5EF4-FFF2-40B4-BE49-F238E27FC236}">
                <a16:creationId xmlns:a16="http://schemas.microsoft.com/office/drawing/2014/main" id="{C6A25E42-01BB-6647-A9BF-3A4CBC772BA3}"/>
              </a:ext>
            </a:extLst>
          </p:cNvPr>
          <p:cNvCxnSpPr/>
          <p:nvPr userDrawn="1"/>
        </p:nvCxnSpPr>
        <p:spPr>
          <a:xfrm>
            <a:off x="454366" y="3429000"/>
            <a:ext cx="11226800" cy="0"/>
          </a:xfrm>
          <a:prstGeom prst="line">
            <a:avLst/>
          </a:prstGeom>
          <a:ln w="6350">
            <a:solidFill>
              <a:srgbClr val="CBCBCB"/>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AEF7B545-55FD-AE44-9031-9634CE721F67}"/>
              </a:ext>
            </a:extLst>
          </p:cNvPr>
          <p:cNvSpPr>
            <a:spLocks noGrp="1"/>
          </p:cNvSpPr>
          <p:nvPr>
            <p:ph type="body" sz="quarter" idx="21" hasCustomPrompt="1"/>
          </p:nvPr>
        </p:nvSpPr>
        <p:spPr>
          <a:xfrm>
            <a:off x="454024" y="4036741"/>
            <a:ext cx="11226799" cy="1961547"/>
          </a:xfrm>
        </p:spPr>
        <p:txBody>
          <a:bodyPr/>
          <a:lstStyle>
            <a:lvl1pPr marL="228600" marR="0" indent="-228600" algn="l" defTabSz="914400" rtl="0" eaLnBrk="1" fontAlgn="auto" latinLnBrk="0" hangingPunct="1">
              <a:lnSpc>
                <a:spcPct val="100000"/>
              </a:lnSpc>
              <a:spcBef>
                <a:spcPts val="1000"/>
              </a:spcBef>
              <a:spcAft>
                <a:spcPts val="0"/>
              </a:spcAft>
              <a:buClr>
                <a:srgbClr val="1F9848"/>
              </a:buClr>
              <a:buSzPct val="100000"/>
              <a:buFont typeface="System Font Regular"/>
              <a:buChar char="●"/>
              <a:tabLst/>
              <a:defRPr/>
            </a:lvl1pPr>
          </a:lstStyle>
          <a:p>
            <a:pPr lvl="0"/>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endParaRPr lang="en-GB" dirty="0"/>
          </a:p>
          <a:p>
            <a:pPr marL="228600" marR="0" lvl="0" indent="-228600" algn="l" defTabSz="914400" rtl="0" eaLnBrk="1" fontAlgn="auto" latinLnBrk="0" hangingPunct="1">
              <a:lnSpc>
                <a:spcPct val="100000"/>
              </a:lnSpc>
              <a:spcBef>
                <a:spcPts val="1000"/>
              </a:spcBef>
              <a:spcAft>
                <a:spcPts val="0"/>
              </a:spcAft>
              <a:buClr>
                <a:srgbClr val="1F9848"/>
              </a:buClr>
              <a:buSzPct val="100000"/>
              <a:buFont typeface="System Font Regular"/>
              <a:buChar char="●"/>
              <a:tabLst/>
              <a:defRPr/>
            </a:pPr>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endParaRPr lang="en-GB" dirty="0"/>
          </a:p>
          <a:p>
            <a:pPr marL="228600" marR="0" lvl="0" indent="-228600" algn="l" defTabSz="914400" rtl="0" eaLnBrk="1" fontAlgn="auto" latinLnBrk="0" hangingPunct="1">
              <a:lnSpc>
                <a:spcPct val="100000"/>
              </a:lnSpc>
              <a:spcBef>
                <a:spcPts val="1000"/>
              </a:spcBef>
              <a:spcAft>
                <a:spcPts val="0"/>
              </a:spcAft>
              <a:buClr>
                <a:srgbClr val="1F9848"/>
              </a:buClr>
              <a:buSzPct val="100000"/>
              <a:buFont typeface="System Font Regular"/>
              <a:buChar char="●"/>
              <a:tabLst/>
              <a:defRPr/>
            </a:pPr>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endParaRPr lang="en-GB" dirty="0"/>
          </a:p>
          <a:p>
            <a:pPr marL="228600" marR="0" lvl="0" indent="-228600" algn="l" defTabSz="914400" rtl="0" eaLnBrk="1" fontAlgn="auto" latinLnBrk="0" hangingPunct="1">
              <a:lnSpc>
                <a:spcPct val="100000"/>
              </a:lnSpc>
              <a:spcBef>
                <a:spcPts val="1000"/>
              </a:spcBef>
              <a:spcAft>
                <a:spcPts val="0"/>
              </a:spcAft>
              <a:buClr>
                <a:srgbClr val="1F9848"/>
              </a:buClr>
              <a:buSzPct val="100000"/>
              <a:buFont typeface="System Font Regular"/>
              <a:buChar char="●"/>
              <a:tabLst/>
              <a:defRPr/>
            </a:pPr>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t>
            </a:r>
            <a:r>
              <a:rPr lang="en-GB" dirty="0" err="1"/>
              <a:t>sed</a:t>
            </a:r>
            <a:r>
              <a:rPr lang="en-GB" dirty="0"/>
              <a:t> </a:t>
            </a:r>
            <a:r>
              <a:rPr lang="en-GB" dirty="0" err="1"/>
              <a:t>diam</a:t>
            </a:r>
            <a:r>
              <a:rPr lang="en-GB" dirty="0"/>
              <a:t> </a:t>
            </a:r>
            <a:r>
              <a:rPr lang="en-GB" dirty="0" err="1"/>
              <a:t>nonummy</a:t>
            </a:r>
            <a:r>
              <a:rPr lang="en-GB" dirty="0"/>
              <a:t> </a:t>
            </a:r>
            <a:r>
              <a:rPr lang="en-GB" dirty="0" err="1"/>
              <a:t>nibh</a:t>
            </a:r>
            <a:r>
              <a:rPr lang="en-GB" dirty="0"/>
              <a:t> </a:t>
            </a:r>
            <a:r>
              <a:rPr lang="en-GB" dirty="0" err="1"/>
              <a:t>euismod</a:t>
            </a:r>
            <a:r>
              <a:rPr lang="en-GB" dirty="0"/>
              <a:t> </a:t>
            </a:r>
            <a:r>
              <a:rPr lang="en-GB" dirty="0" err="1"/>
              <a:t>tincidunt</a:t>
            </a:r>
            <a:r>
              <a:rPr lang="en-GB" dirty="0"/>
              <a:t> </a:t>
            </a:r>
            <a:r>
              <a:rPr lang="en-GB" dirty="0" err="1"/>
              <a:t>ut.</a:t>
            </a:r>
            <a:r>
              <a:rPr lang="en-GB" dirty="0"/>
              <a:t> Lorem ipsum </a:t>
            </a:r>
            <a:r>
              <a:rPr lang="en-GB" dirty="0" err="1"/>
              <a:t>dolor</a:t>
            </a:r>
            <a:r>
              <a:rPr lang="en-GB" dirty="0"/>
              <a:t> sit </a:t>
            </a:r>
            <a:r>
              <a:rPr lang="en-GB" dirty="0" err="1"/>
              <a:t>amet</a:t>
            </a:r>
            <a:endParaRPr lang="en-GB" dirty="0"/>
          </a:p>
          <a:p>
            <a:pPr lvl="0"/>
            <a:endParaRPr lang="en-GB" dirty="0"/>
          </a:p>
        </p:txBody>
      </p:sp>
      <p:sp>
        <p:nvSpPr>
          <p:cNvPr id="17" name="Content Placeholder 2">
            <a:extLst>
              <a:ext uri="{FF2B5EF4-FFF2-40B4-BE49-F238E27FC236}">
                <a16:creationId xmlns:a16="http://schemas.microsoft.com/office/drawing/2014/main" id="{39B6D556-7C12-A94F-9C4F-46DF102A99F6}"/>
              </a:ext>
            </a:extLst>
          </p:cNvPr>
          <p:cNvSpPr>
            <a:spLocks noGrp="1"/>
          </p:cNvSpPr>
          <p:nvPr>
            <p:ph idx="18" hasCustomPrompt="1"/>
          </p:nvPr>
        </p:nvSpPr>
        <p:spPr>
          <a:xfrm>
            <a:off x="6397993" y="494147"/>
            <a:ext cx="2074798" cy="365124"/>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INDĖLIŲ PORTFELIS*</a:t>
            </a:r>
          </a:p>
        </p:txBody>
      </p:sp>
      <p:sp>
        <p:nvSpPr>
          <p:cNvPr id="20" name="Slide Number Placeholder 5">
            <a:extLst>
              <a:ext uri="{FF2B5EF4-FFF2-40B4-BE49-F238E27FC236}">
                <a16:creationId xmlns:a16="http://schemas.microsoft.com/office/drawing/2014/main" id="{FAFC0729-E113-EF46-8A11-1591FB8E24B6}"/>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sp>
        <p:nvSpPr>
          <p:cNvPr id="21" name="Chart Placeholder 28">
            <a:extLst>
              <a:ext uri="{FF2B5EF4-FFF2-40B4-BE49-F238E27FC236}">
                <a16:creationId xmlns:a16="http://schemas.microsoft.com/office/drawing/2014/main" id="{1C1D36F1-6F11-3C48-811E-1E93FDC3467D}"/>
              </a:ext>
            </a:extLst>
          </p:cNvPr>
          <p:cNvSpPr>
            <a:spLocks noGrp="1"/>
          </p:cNvSpPr>
          <p:nvPr>
            <p:ph type="chart" sz="quarter" idx="33"/>
          </p:nvPr>
        </p:nvSpPr>
        <p:spPr>
          <a:xfrm>
            <a:off x="454025" y="987241"/>
            <a:ext cx="5305606" cy="2277445"/>
          </a:xfrm>
        </p:spPr>
        <p:txBody>
          <a:bodyPr/>
          <a:lstStyle>
            <a:lvl1pPr>
              <a:defRPr baseline="0">
                <a:latin typeface="Arial" panose="020B0604020202020204" pitchFamily="34" charset="0"/>
              </a:defRPr>
            </a:lvl1pPr>
          </a:lstStyle>
          <a:p>
            <a:endParaRPr lang="en-US" dirty="0"/>
          </a:p>
        </p:txBody>
      </p:sp>
      <p:sp>
        <p:nvSpPr>
          <p:cNvPr id="26" name="Content Placeholder 2">
            <a:extLst>
              <a:ext uri="{FF2B5EF4-FFF2-40B4-BE49-F238E27FC236}">
                <a16:creationId xmlns:a16="http://schemas.microsoft.com/office/drawing/2014/main" id="{A2730645-2346-C04B-A876-6861F5F46494}"/>
              </a:ext>
            </a:extLst>
          </p:cNvPr>
          <p:cNvSpPr>
            <a:spLocks noGrp="1"/>
          </p:cNvSpPr>
          <p:nvPr>
            <p:ph idx="24" hasCustomPrompt="1"/>
          </p:nvPr>
        </p:nvSpPr>
        <p:spPr>
          <a:xfrm>
            <a:off x="454025" y="494578"/>
            <a:ext cx="2268223" cy="365125"/>
          </a:xfrm>
        </p:spPr>
        <p:txBody>
          <a:bodyPr anchor="t">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PASKOLŲ PORTFELIS*</a:t>
            </a:r>
          </a:p>
        </p:txBody>
      </p:sp>
      <p:sp>
        <p:nvSpPr>
          <p:cNvPr id="27" name="Text Placeholder 3">
            <a:extLst>
              <a:ext uri="{FF2B5EF4-FFF2-40B4-BE49-F238E27FC236}">
                <a16:creationId xmlns:a16="http://schemas.microsoft.com/office/drawing/2014/main" id="{09583FA0-90B7-2A4A-A2EF-360883EC57F7}"/>
              </a:ext>
            </a:extLst>
          </p:cNvPr>
          <p:cNvSpPr>
            <a:spLocks noGrp="1"/>
          </p:cNvSpPr>
          <p:nvPr>
            <p:ph type="body" sz="quarter" idx="25" hasCustomPrompt="1"/>
          </p:nvPr>
        </p:nvSpPr>
        <p:spPr>
          <a:xfrm>
            <a:off x="2722249" y="494146"/>
            <a:ext cx="973451" cy="365125"/>
          </a:xfrm>
        </p:spPr>
        <p:txBody>
          <a:bodyPr anchor="ctr">
            <a:noAutofit/>
          </a:bodyPr>
          <a:lstStyle>
            <a:lvl1pPr marL="0" indent="0">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28" name="Text Placeholder 3">
            <a:extLst>
              <a:ext uri="{FF2B5EF4-FFF2-40B4-BE49-F238E27FC236}">
                <a16:creationId xmlns:a16="http://schemas.microsoft.com/office/drawing/2014/main" id="{7C7111C5-87A7-6A44-AF00-D7AB898236DE}"/>
              </a:ext>
            </a:extLst>
          </p:cNvPr>
          <p:cNvSpPr>
            <a:spLocks noGrp="1"/>
          </p:cNvSpPr>
          <p:nvPr>
            <p:ph type="body" sz="quarter" idx="26" hasCustomPrompt="1"/>
          </p:nvPr>
        </p:nvSpPr>
        <p:spPr>
          <a:xfrm>
            <a:off x="3839484" y="494146"/>
            <a:ext cx="1920147" cy="365125"/>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29" name="Chart Placeholder 28">
            <a:extLst>
              <a:ext uri="{FF2B5EF4-FFF2-40B4-BE49-F238E27FC236}">
                <a16:creationId xmlns:a16="http://schemas.microsoft.com/office/drawing/2014/main" id="{C6D4AD6C-39E2-C448-929C-EA2079F7BDE6}"/>
              </a:ext>
            </a:extLst>
          </p:cNvPr>
          <p:cNvSpPr>
            <a:spLocks noGrp="1"/>
          </p:cNvSpPr>
          <p:nvPr>
            <p:ph type="chart" sz="quarter" idx="34"/>
          </p:nvPr>
        </p:nvSpPr>
        <p:spPr>
          <a:xfrm>
            <a:off x="6375217" y="987241"/>
            <a:ext cx="5305606" cy="2903795"/>
          </a:xfrm>
        </p:spPr>
        <p:txBody>
          <a:bodyPr/>
          <a:lstStyle>
            <a:lvl1pPr>
              <a:defRPr baseline="0">
                <a:latin typeface="Arial" panose="020B0604020202020204" pitchFamily="34" charset="0"/>
              </a:defRPr>
            </a:lvl1pPr>
          </a:lstStyle>
          <a:p>
            <a:endParaRPr lang="en-US" dirty="0"/>
          </a:p>
        </p:txBody>
      </p:sp>
      <p:sp>
        <p:nvSpPr>
          <p:cNvPr id="32" name="Content Placeholder 2">
            <a:extLst>
              <a:ext uri="{FF2B5EF4-FFF2-40B4-BE49-F238E27FC236}">
                <a16:creationId xmlns:a16="http://schemas.microsoft.com/office/drawing/2014/main" id="{C36C7D59-4C50-DA40-9B8F-E1B2A90B47BB}"/>
              </a:ext>
            </a:extLst>
          </p:cNvPr>
          <p:cNvSpPr>
            <a:spLocks noGrp="1"/>
          </p:cNvSpPr>
          <p:nvPr>
            <p:ph idx="22" hasCustomPrompt="1"/>
          </p:nvPr>
        </p:nvSpPr>
        <p:spPr>
          <a:xfrm>
            <a:off x="482600" y="3549067"/>
            <a:ext cx="3727337" cy="365124"/>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err="1"/>
              <a:t>Laisvos</a:t>
            </a:r>
            <a:r>
              <a:rPr lang="en-GB" dirty="0"/>
              <a:t> </a:t>
            </a:r>
            <a:r>
              <a:rPr lang="en-GB" dirty="0" err="1"/>
              <a:t>akcijos</a:t>
            </a:r>
            <a:endParaRPr lang="en-GB" dirty="0"/>
          </a:p>
        </p:txBody>
      </p:sp>
      <p:sp>
        <p:nvSpPr>
          <p:cNvPr id="22" name="Text Placeholder 3">
            <a:extLst>
              <a:ext uri="{FF2B5EF4-FFF2-40B4-BE49-F238E27FC236}">
                <a16:creationId xmlns:a16="http://schemas.microsoft.com/office/drawing/2014/main" id="{C5D7296F-90D5-FB44-A95F-EC3E12B80FAB}"/>
              </a:ext>
            </a:extLst>
          </p:cNvPr>
          <p:cNvSpPr>
            <a:spLocks noGrp="1"/>
          </p:cNvSpPr>
          <p:nvPr>
            <p:ph type="body" sz="quarter" idx="35" hasCustomPrompt="1"/>
          </p:nvPr>
        </p:nvSpPr>
        <p:spPr>
          <a:xfrm>
            <a:off x="8387844" y="494146"/>
            <a:ext cx="973451" cy="365125"/>
          </a:xfrm>
        </p:spPr>
        <p:txBody>
          <a:bodyPr anchor="ctr">
            <a:noAutofit/>
          </a:bodyPr>
          <a:lstStyle>
            <a:lvl1pPr marL="0" indent="0">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23" name="Text Placeholder 3">
            <a:extLst>
              <a:ext uri="{FF2B5EF4-FFF2-40B4-BE49-F238E27FC236}">
                <a16:creationId xmlns:a16="http://schemas.microsoft.com/office/drawing/2014/main" id="{369585E1-C0AF-104D-9CF1-258A7660B929}"/>
              </a:ext>
            </a:extLst>
          </p:cNvPr>
          <p:cNvSpPr>
            <a:spLocks noGrp="1"/>
          </p:cNvSpPr>
          <p:nvPr>
            <p:ph type="body" sz="quarter" idx="36" hasCustomPrompt="1"/>
          </p:nvPr>
        </p:nvSpPr>
        <p:spPr>
          <a:xfrm>
            <a:off x="9389165" y="494146"/>
            <a:ext cx="1843419" cy="365125"/>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Tree>
    <p:extLst>
      <p:ext uri="{BB962C8B-B14F-4D97-AF65-F5344CB8AC3E}">
        <p14:creationId xmlns:p14="http://schemas.microsoft.com/office/powerpoint/2010/main" val="10803076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 Part Slide">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5E0234-F16A-2B48-B3E0-93280D924EAA}"/>
              </a:ext>
            </a:extLst>
          </p:cNvPr>
          <p:cNvPicPr>
            <a:picLocks noChangeAspect="1"/>
          </p:cNvPicPr>
          <p:nvPr userDrawn="1"/>
        </p:nvPicPr>
        <p:blipFill>
          <a:blip r:embed="rId2"/>
          <a:stretch>
            <a:fillRect/>
          </a:stretch>
        </p:blipFill>
        <p:spPr>
          <a:xfrm>
            <a:off x="10102850" y="6143990"/>
            <a:ext cx="1606550" cy="304800"/>
          </a:xfrm>
          <a:prstGeom prst="rect">
            <a:avLst/>
          </a:prstGeom>
        </p:spPr>
      </p:pic>
      <p:sp>
        <p:nvSpPr>
          <p:cNvPr id="9" name="Footer Placeholder 10">
            <a:extLst>
              <a:ext uri="{FF2B5EF4-FFF2-40B4-BE49-F238E27FC236}">
                <a16:creationId xmlns:a16="http://schemas.microsoft.com/office/drawing/2014/main" id="{CB965F29-4219-F24D-9626-819533A013C7}"/>
              </a:ext>
            </a:extLst>
          </p:cNvPr>
          <p:cNvSpPr>
            <a:spLocks noGrp="1"/>
          </p:cNvSpPr>
          <p:nvPr>
            <p:ph type="ftr" sz="quarter" idx="11"/>
          </p:nvPr>
        </p:nvSpPr>
        <p:spPr>
          <a:xfrm>
            <a:off x="482600" y="6113828"/>
            <a:ext cx="2984995" cy="365125"/>
          </a:xfrm>
        </p:spPr>
        <p:txBody>
          <a:bodyPr/>
          <a:lstStyle>
            <a:lvl1pPr>
              <a:defRPr b="0" i="0">
                <a:latin typeface="Arial" panose="020B0604020202020204" pitchFamily="34" charset="0"/>
              </a:defRPr>
            </a:lvl1pPr>
          </a:lstStyle>
          <a:p>
            <a:r>
              <a:rPr lang="lt-LT" dirty="0"/>
              <a:t>Šiaulių banko pristatymas NASDAQ</a:t>
            </a:r>
            <a:endParaRPr lang="en-US" dirty="0"/>
          </a:p>
        </p:txBody>
      </p:sp>
      <p:sp>
        <p:nvSpPr>
          <p:cNvPr id="7" name="Slide Number Placeholder 5">
            <a:extLst>
              <a:ext uri="{FF2B5EF4-FFF2-40B4-BE49-F238E27FC236}">
                <a16:creationId xmlns:a16="http://schemas.microsoft.com/office/drawing/2014/main" id="{47C0F96F-B62D-AE44-B32A-D3B19543EF7B}"/>
              </a:ext>
            </a:extLst>
          </p:cNvPr>
          <p:cNvSpPr txBox="1">
            <a:spLocks/>
          </p:cNvSpPr>
          <p:nvPr userDrawn="1"/>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b="0" i="0" smtClean="0">
                <a:latin typeface="Arial" panose="020B0604020202020204" pitchFamily="34" charset="0"/>
              </a:rPr>
              <a:pPr/>
              <a:t>‹#›</a:t>
            </a:fld>
            <a:endParaRPr lang="en-US" sz="1400" b="0" i="0" dirty="0">
              <a:latin typeface="Arial" panose="020B0604020202020204" pitchFamily="34" charset="0"/>
            </a:endParaRPr>
          </a:p>
        </p:txBody>
      </p:sp>
      <p:cxnSp>
        <p:nvCxnSpPr>
          <p:cNvPr id="10" name="Straight Connector 9">
            <a:extLst>
              <a:ext uri="{FF2B5EF4-FFF2-40B4-BE49-F238E27FC236}">
                <a16:creationId xmlns:a16="http://schemas.microsoft.com/office/drawing/2014/main" id="{96B4CC68-CCF4-0E40-BFB9-A8C2CE444E19}"/>
              </a:ext>
            </a:extLst>
          </p:cNvPr>
          <p:cNvCxnSpPr>
            <a:cxnSpLocks/>
          </p:cNvCxnSpPr>
          <p:nvPr userDrawn="1"/>
        </p:nvCxnSpPr>
        <p:spPr>
          <a:xfrm>
            <a:off x="6092916" y="3429000"/>
            <a:ext cx="5068706" cy="0"/>
          </a:xfrm>
          <a:prstGeom prst="line">
            <a:avLst/>
          </a:prstGeom>
          <a:ln w="6350">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100D7C-A013-2741-913E-84D44A6AD22C}"/>
              </a:ext>
            </a:extLst>
          </p:cNvPr>
          <p:cNvCxnSpPr>
            <a:cxnSpLocks/>
          </p:cNvCxnSpPr>
          <p:nvPr userDrawn="1"/>
        </p:nvCxnSpPr>
        <p:spPr>
          <a:xfrm flipH="1">
            <a:off x="6092916" y="494145"/>
            <a:ext cx="6169" cy="5984808"/>
          </a:xfrm>
          <a:prstGeom prst="line">
            <a:avLst/>
          </a:prstGeom>
          <a:ln w="6350">
            <a:solidFill>
              <a:srgbClr val="CBCBCB"/>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1B8CBFA1-2D99-FD47-A913-4E219F2DFD98}"/>
              </a:ext>
            </a:extLst>
          </p:cNvPr>
          <p:cNvSpPr>
            <a:spLocks noGrp="1"/>
          </p:cNvSpPr>
          <p:nvPr>
            <p:ph idx="22" hasCustomPrompt="1"/>
          </p:nvPr>
        </p:nvSpPr>
        <p:spPr>
          <a:xfrm>
            <a:off x="454026" y="494145"/>
            <a:ext cx="1635126" cy="365125"/>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TIKSLINĖ KAINA</a:t>
            </a:r>
          </a:p>
        </p:txBody>
      </p:sp>
      <p:sp>
        <p:nvSpPr>
          <p:cNvPr id="4" name="Text Placeholder 3">
            <a:extLst>
              <a:ext uri="{FF2B5EF4-FFF2-40B4-BE49-F238E27FC236}">
                <a16:creationId xmlns:a16="http://schemas.microsoft.com/office/drawing/2014/main" id="{9321D442-3E60-F44B-BBF6-8B0794713FEF}"/>
              </a:ext>
            </a:extLst>
          </p:cNvPr>
          <p:cNvSpPr>
            <a:spLocks noGrp="1"/>
          </p:cNvSpPr>
          <p:nvPr>
            <p:ph type="body" sz="quarter" idx="23" hasCustomPrompt="1"/>
          </p:nvPr>
        </p:nvSpPr>
        <p:spPr>
          <a:xfrm>
            <a:off x="2221760" y="494145"/>
            <a:ext cx="973451" cy="365125"/>
          </a:xfrm>
        </p:spPr>
        <p:txBody>
          <a:bodyPr anchor="ctr">
            <a:noAutofit/>
          </a:bodyPr>
          <a:lstStyle>
            <a:lvl1pPr marL="0" indent="0">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16" name="Content Placeholder 2">
            <a:extLst>
              <a:ext uri="{FF2B5EF4-FFF2-40B4-BE49-F238E27FC236}">
                <a16:creationId xmlns:a16="http://schemas.microsoft.com/office/drawing/2014/main" id="{2B3299BE-3C10-A34B-9E32-6A77C36E932E}"/>
              </a:ext>
            </a:extLst>
          </p:cNvPr>
          <p:cNvSpPr>
            <a:spLocks noGrp="1"/>
          </p:cNvSpPr>
          <p:nvPr>
            <p:ph idx="24" hasCustomPrompt="1"/>
          </p:nvPr>
        </p:nvSpPr>
        <p:spPr>
          <a:xfrm>
            <a:off x="454025" y="2227262"/>
            <a:ext cx="2268223" cy="365125"/>
          </a:xfrm>
        </p:spPr>
        <p:txBody>
          <a:bodyPr anchor="t">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PASKOLŲ PORTFELIS*</a:t>
            </a:r>
          </a:p>
        </p:txBody>
      </p:sp>
      <p:sp>
        <p:nvSpPr>
          <p:cNvPr id="17" name="Text Placeholder 3">
            <a:extLst>
              <a:ext uri="{FF2B5EF4-FFF2-40B4-BE49-F238E27FC236}">
                <a16:creationId xmlns:a16="http://schemas.microsoft.com/office/drawing/2014/main" id="{0C7A31C7-7FD4-E245-B102-E15B417434B2}"/>
              </a:ext>
            </a:extLst>
          </p:cNvPr>
          <p:cNvSpPr>
            <a:spLocks noGrp="1"/>
          </p:cNvSpPr>
          <p:nvPr>
            <p:ph type="body" sz="quarter" idx="25" hasCustomPrompt="1"/>
          </p:nvPr>
        </p:nvSpPr>
        <p:spPr>
          <a:xfrm>
            <a:off x="2722249" y="2226830"/>
            <a:ext cx="973451" cy="365125"/>
          </a:xfrm>
        </p:spPr>
        <p:txBody>
          <a:bodyPr anchor="ctr">
            <a:noAutofit/>
          </a:bodyPr>
          <a:lstStyle>
            <a:lvl1pPr marL="0" indent="0">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2019 - 100%</a:t>
            </a:r>
            <a:endParaRPr lang="en-US" dirty="0"/>
          </a:p>
        </p:txBody>
      </p:sp>
      <p:sp>
        <p:nvSpPr>
          <p:cNvPr id="18" name="Text Placeholder 3">
            <a:extLst>
              <a:ext uri="{FF2B5EF4-FFF2-40B4-BE49-F238E27FC236}">
                <a16:creationId xmlns:a16="http://schemas.microsoft.com/office/drawing/2014/main" id="{E13B89BD-E5BC-C24C-8FFE-2127B10CE174}"/>
              </a:ext>
            </a:extLst>
          </p:cNvPr>
          <p:cNvSpPr>
            <a:spLocks noGrp="1"/>
          </p:cNvSpPr>
          <p:nvPr>
            <p:ph type="body" sz="quarter" idx="26" hasCustomPrompt="1"/>
          </p:nvPr>
        </p:nvSpPr>
        <p:spPr>
          <a:xfrm>
            <a:off x="3839484" y="2226830"/>
            <a:ext cx="1920147" cy="365125"/>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19" name="Text Placeholder 3">
            <a:extLst>
              <a:ext uri="{FF2B5EF4-FFF2-40B4-BE49-F238E27FC236}">
                <a16:creationId xmlns:a16="http://schemas.microsoft.com/office/drawing/2014/main" id="{611D7C8C-0FB2-6A45-86DB-DE1479CA303C}"/>
              </a:ext>
            </a:extLst>
          </p:cNvPr>
          <p:cNvSpPr>
            <a:spLocks noGrp="1"/>
          </p:cNvSpPr>
          <p:nvPr>
            <p:ph type="body" sz="quarter" idx="27" hasCustomPrompt="1"/>
          </p:nvPr>
        </p:nvSpPr>
        <p:spPr>
          <a:xfrm>
            <a:off x="468058" y="938645"/>
            <a:ext cx="1522393" cy="247433"/>
          </a:xfrm>
        </p:spPr>
        <p:txBody>
          <a:bodyPr anchor="t">
            <a:noAutofit/>
          </a:bodyPr>
          <a:lstStyle>
            <a:lvl1pPr marL="0" indent="0">
              <a:buNone/>
              <a:defRPr sz="1050">
                <a:solidFill>
                  <a:srgbClr val="002C63"/>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US" dirty="0"/>
              <a:t>EUR 0.40 - 0.50</a:t>
            </a:r>
          </a:p>
        </p:txBody>
      </p:sp>
      <p:sp>
        <p:nvSpPr>
          <p:cNvPr id="20" name="Text Placeholder 3">
            <a:extLst>
              <a:ext uri="{FF2B5EF4-FFF2-40B4-BE49-F238E27FC236}">
                <a16:creationId xmlns:a16="http://schemas.microsoft.com/office/drawing/2014/main" id="{22379B4D-C68E-434D-A262-2AEBFEBF7BAF}"/>
              </a:ext>
            </a:extLst>
          </p:cNvPr>
          <p:cNvSpPr>
            <a:spLocks noGrp="1"/>
          </p:cNvSpPr>
          <p:nvPr>
            <p:ph type="body" sz="quarter" idx="28" hasCustomPrompt="1"/>
          </p:nvPr>
        </p:nvSpPr>
        <p:spPr>
          <a:xfrm>
            <a:off x="4113074" y="938645"/>
            <a:ext cx="1522393" cy="247433"/>
          </a:xfrm>
        </p:spPr>
        <p:txBody>
          <a:bodyPr anchor="t">
            <a:noAutofit/>
          </a:bodyPr>
          <a:lstStyle>
            <a:lvl1pPr marL="0" indent="0">
              <a:buNone/>
              <a:defRPr sz="1050">
                <a:solidFill>
                  <a:srgbClr val="002C63"/>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US" dirty="0"/>
              <a:t>EUR 0.40 - 0.50</a:t>
            </a:r>
          </a:p>
        </p:txBody>
      </p:sp>
      <p:sp>
        <p:nvSpPr>
          <p:cNvPr id="21" name="Text Placeholder 3">
            <a:extLst>
              <a:ext uri="{FF2B5EF4-FFF2-40B4-BE49-F238E27FC236}">
                <a16:creationId xmlns:a16="http://schemas.microsoft.com/office/drawing/2014/main" id="{3B2792BD-2AA7-A040-BBAD-C08E620BAFCF}"/>
              </a:ext>
            </a:extLst>
          </p:cNvPr>
          <p:cNvSpPr>
            <a:spLocks noGrp="1"/>
          </p:cNvSpPr>
          <p:nvPr>
            <p:ph type="body" sz="quarter" idx="29" hasCustomPrompt="1"/>
          </p:nvPr>
        </p:nvSpPr>
        <p:spPr>
          <a:xfrm>
            <a:off x="2283550" y="938645"/>
            <a:ext cx="1522393" cy="247433"/>
          </a:xfrm>
        </p:spPr>
        <p:txBody>
          <a:bodyPr anchor="t">
            <a:noAutofit/>
          </a:bodyPr>
          <a:lstStyle>
            <a:lvl1pPr marL="0" indent="0">
              <a:buNone/>
              <a:defRPr sz="1050">
                <a:solidFill>
                  <a:srgbClr val="002C63"/>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US" dirty="0"/>
              <a:t>EUR 0.40 - 0.50</a:t>
            </a:r>
          </a:p>
        </p:txBody>
      </p:sp>
      <p:sp>
        <p:nvSpPr>
          <p:cNvPr id="23" name="Picture Placeholder 22">
            <a:extLst>
              <a:ext uri="{FF2B5EF4-FFF2-40B4-BE49-F238E27FC236}">
                <a16:creationId xmlns:a16="http://schemas.microsoft.com/office/drawing/2014/main" id="{38517EF1-DA44-F444-9AD2-8EE6F019EA6B}"/>
              </a:ext>
            </a:extLst>
          </p:cNvPr>
          <p:cNvSpPr>
            <a:spLocks noGrp="1"/>
          </p:cNvSpPr>
          <p:nvPr>
            <p:ph type="pic" sz="quarter" idx="30"/>
          </p:nvPr>
        </p:nvSpPr>
        <p:spPr>
          <a:xfrm>
            <a:off x="454026" y="1265453"/>
            <a:ext cx="1635126" cy="817347"/>
          </a:xfrm>
        </p:spPr>
        <p:txBody>
          <a:bodyPr/>
          <a:lstStyle/>
          <a:p>
            <a:endParaRPr lang="en-US" dirty="0"/>
          </a:p>
        </p:txBody>
      </p:sp>
      <p:sp>
        <p:nvSpPr>
          <p:cNvPr id="26" name="Picture Placeholder 22">
            <a:extLst>
              <a:ext uri="{FF2B5EF4-FFF2-40B4-BE49-F238E27FC236}">
                <a16:creationId xmlns:a16="http://schemas.microsoft.com/office/drawing/2014/main" id="{59C31236-7220-2A42-87A4-B28844E66E87}"/>
              </a:ext>
            </a:extLst>
          </p:cNvPr>
          <p:cNvSpPr>
            <a:spLocks noGrp="1"/>
          </p:cNvSpPr>
          <p:nvPr>
            <p:ph type="pic" sz="quarter" idx="31"/>
          </p:nvPr>
        </p:nvSpPr>
        <p:spPr>
          <a:xfrm>
            <a:off x="2283550" y="1265453"/>
            <a:ext cx="1635126" cy="817347"/>
          </a:xfrm>
        </p:spPr>
        <p:txBody>
          <a:bodyPr/>
          <a:lstStyle/>
          <a:p>
            <a:endParaRPr lang="en-US"/>
          </a:p>
        </p:txBody>
      </p:sp>
      <p:sp>
        <p:nvSpPr>
          <p:cNvPr id="27" name="Picture Placeholder 22">
            <a:extLst>
              <a:ext uri="{FF2B5EF4-FFF2-40B4-BE49-F238E27FC236}">
                <a16:creationId xmlns:a16="http://schemas.microsoft.com/office/drawing/2014/main" id="{FCF7DE10-2C69-034B-A9E8-D64E68DF881D}"/>
              </a:ext>
            </a:extLst>
          </p:cNvPr>
          <p:cNvSpPr>
            <a:spLocks noGrp="1"/>
          </p:cNvSpPr>
          <p:nvPr>
            <p:ph type="pic" sz="quarter" idx="32"/>
          </p:nvPr>
        </p:nvSpPr>
        <p:spPr>
          <a:xfrm>
            <a:off x="4113074" y="1265453"/>
            <a:ext cx="1635126" cy="817347"/>
          </a:xfrm>
        </p:spPr>
        <p:txBody>
          <a:bodyPr/>
          <a:lstStyle/>
          <a:p>
            <a:endParaRPr lang="en-US"/>
          </a:p>
        </p:txBody>
      </p:sp>
      <p:sp>
        <p:nvSpPr>
          <p:cNvPr id="29" name="Chart Placeholder 28">
            <a:extLst>
              <a:ext uri="{FF2B5EF4-FFF2-40B4-BE49-F238E27FC236}">
                <a16:creationId xmlns:a16="http://schemas.microsoft.com/office/drawing/2014/main" id="{2EA761BB-BE58-6A46-96EB-80DA541F81EC}"/>
              </a:ext>
            </a:extLst>
          </p:cNvPr>
          <p:cNvSpPr>
            <a:spLocks noGrp="1"/>
          </p:cNvSpPr>
          <p:nvPr>
            <p:ph type="chart" sz="quarter" idx="33"/>
          </p:nvPr>
        </p:nvSpPr>
        <p:spPr>
          <a:xfrm>
            <a:off x="454025" y="2736417"/>
            <a:ext cx="5305425" cy="3232584"/>
          </a:xfrm>
        </p:spPr>
        <p:txBody>
          <a:bodyPr/>
          <a:lstStyle>
            <a:lvl1pPr>
              <a:defRPr baseline="0">
                <a:latin typeface="Arial" panose="020B0604020202020204" pitchFamily="34" charset="0"/>
              </a:defRPr>
            </a:lvl1pPr>
          </a:lstStyle>
          <a:p>
            <a:endParaRPr lang="en-US" dirty="0"/>
          </a:p>
        </p:txBody>
      </p:sp>
      <p:sp>
        <p:nvSpPr>
          <p:cNvPr id="30" name="Content Placeholder 2">
            <a:extLst>
              <a:ext uri="{FF2B5EF4-FFF2-40B4-BE49-F238E27FC236}">
                <a16:creationId xmlns:a16="http://schemas.microsoft.com/office/drawing/2014/main" id="{F76E6A4F-872F-F449-B5C7-C1038F6B6AE8}"/>
              </a:ext>
            </a:extLst>
          </p:cNvPr>
          <p:cNvSpPr>
            <a:spLocks noGrp="1"/>
          </p:cNvSpPr>
          <p:nvPr>
            <p:ph idx="34" hasCustomPrompt="1"/>
          </p:nvPr>
        </p:nvSpPr>
        <p:spPr>
          <a:xfrm>
            <a:off x="6308725" y="494145"/>
            <a:ext cx="2468061" cy="365125"/>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PAGRINDINIAI RODIKLIAI*</a:t>
            </a:r>
          </a:p>
        </p:txBody>
      </p:sp>
      <p:sp>
        <p:nvSpPr>
          <p:cNvPr id="31" name="Text Placeholder 3">
            <a:extLst>
              <a:ext uri="{FF2B5EF4-FFF2-40B4-BE49-F238E27FC236}">
                <a16:creationId xmlns:a16="http://schemas.microsoft.com/office/drawing/2014/main" id="{87F747CF-BACC-5A4D-928B-0E79BB8618C5}"/>
              </a:ext>
            </a:extLst>
          </p:cNvPr>
          <p:cNvSpPr>
            <a:spLocks noGrp="1"/>
          </p:cNvSpPr>
          <p:nvPr>
            <p:ph type="body" sz="quarter" idx="35" hasCustomPrompt="1"/>
          </p:nvPr>
        </p:nvSpPr>
        <p:spPr>
          <a:xfrm>
            <a:off x="8802959" y="494144"/>
            <a:ext cx="2384836" cy="365125"/>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33" name="Table Placeholder 32">
            <a:extLst>
              <a:ext uri="{FF2B5EF4-FFF2-40B4-BE49-F238E27FC236}">
                <a16:creationId xmlns:a16="http://schemas.microsoft.com/office/drawing/2014/main" id="{BF841850-2729-7F47-B9F3-D891E41E1B0A}"/>
              </a:ext>
            </a:extLst>
          </p:cNvPr>
          <p:cNvSpPr>
            <a:spLocks noGrp="1"/>
          </p:cNvSpPr>
          <p:nvPr>
            <p:ph type="tbl" sz="quarter" idx="36"/>
          </p:nvPr>
        </p:nvSpPr>
        <p:spPr>
          <a:xfrm>
            <a:off x="6308726" y="938646"/>
            <a:ext cx="4872899" cy="2325254"/>
          </a:xfrm>
        </p:spPr>
        <p:txBody>
          <a:bodyPr/>
          <a:lstStyle>
            <a:lvl1pPr>
              <a:defRPr baseline="0">
                <a:latin typeface="Arial" panose="020B0604020202020204" pitchFamily="34" charset="0"/>
              </a:defRPr>
            </a:lvl1pPr>
          </a:lstStyle>
          <a:p>
            <a:endParaRPr lang="en-US" dirty="0"/>
          </a:p>
        </p:txBody>
      </p:sp>
      <p:sp>
        <p:nvSpPr>
          <p:cNvPr id="35" name="Content Placeholder 2">
            <a:extLst>
              <a:ext uri="{FF2B5EF4-FFF2-40B4-BE49-F238E27FC236}">
                <a16:creationId xmlns:a16="http://schemas.microsoft.com/office/drawing/2014/main" id="{C7CEE584-E85C-6E4C-A554-F58C1C94690D}"/>
              </a:ext>
            </a:extLst>
          </p:cNvPr>
          <p:cNvSpPr>
            <a:spLocks noGrp="1"/>
          </p:cNvSpPr>
          <p:nvPr>
            <p:ph idx="37" hasCustomPrompt="1"/>
          </p:nvPr>
        </p:nvSpPr>
        <p:spPr>
          <a:xfrm>
            <a:off x="6308726" y="3510393"/>
            <a:ext cx="944066" cy="365125"/>
          </a:xfrm>
        </p:spPr>
        <p:txBody>
          <a:bodyPr>
            <a:normAutofit/>
          </a:bodyPr>
          <a:lstStyle>
            <a:lvl1pPr marL="0" indent="0" algn="l">
              <a:lnSpc>
                <a:spcPct val="100000"/>
              </a:lnSpc>
              <a:buNone/>
              <a:defRPr sz="1400" cap="all" baseline="0">
                <a:solidFill>
                  <a:srgbClr val="1F9848"/>
                </a:solidFill>
                <a:latin typeface="Arial Bold" panose="020B0704020202020204" pitchFamily="34" charset="0"/>
                <a:cs typeface="Arial Bold" panose="020B07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err="1"/>
              <a:t>Kiekis</a:t>
            </a:r>
            <a:r>
              <a:rPr lang="en-GB" dirty="0"/>
              <a:t>*</a:t>
            </a:r>
          </a:p>
        </p:txBody>
      </p:sp>
      <p:sp>
        <p:nvSpPr>
          <p:cNvPr id="38" name="Text Placeholder 3">
            <a:extLst>
              <a:ext uri="{FF2B5EF4-FFF2-40B4-BE49-F238E27FC236}">
                <a16:creationId xmlns:a16="http://schemas.microsoft.com/office/drawing/2014/main" id="{9F661B3E-E125-634E-8ED2-3B124D66B1B7}"/>
              </a:ext>
            </a:extLst>
          </p:cNvPr>
          <p:cNvSpPr>
            <a:spLocks noGrp="1"/>
          </p:cNvSpPr>
          <p:nvPr>
            <p:ph type="body" sz="quarter" idx="38" hasCustomPrompt="1"/>
          </p:nvPr>
        </p:nvSpPr>
        <p:spPr>
          <a:xfrm>
            <a:off x="8776786" y="3510392"/>
            <a:ext cx="2384836" cy="365125"/>
          </a:xfrm>
        </p:spPr>
        <p:txBody>
          <a:bodyPr anchor="ctr">
            <a:noAutofit/>
          </a:bodyPr>
          <a:lstStyle>
            <a:lvl1pPr marL="0" indent="0" algn="r">
              <a:buNone/>
              <a:defRPr sz="1050">
                <a:solidFill>
                  <a:srgbClr val="C1C1C1"/>
                </a:solidFill>
              </a:defRPr>
            </a:lvl1pPr>
            <a:lvl2pPr marL="457200" indent="0">
              <a:buNone/>
              <a:defRPr sz="1000">
                <a:solidFill>
                  <a:srgbClr val="CBCBCB"/>
                </a:solidFill>
              </a:defRPr>
            </a:lvl2pPr>
            <a:lvl3pPr marL="914400" indent="0">
              <a:buNone/>
              <a:defRPr sz="1000">
                <a:solidFill>
                  <a:srgbClr val="CBCBCB"/>
                </a:solidFill>
              </a:defRPr>
            </a:lvl3pPr>
            <a:lvl4pPr marL="1371600" indent="0">
              <a:buNone/>
              <a:defRPr sz="1000">
                <a:solidFill>
                  <a:srgbClr val="CBCBCB"/>
                </a:solidFill>
              </a:defRPr>
            </a:lvl4pPr>
            <a:lvl5pPr marL="1828800" indent="0">
              <a:buNone/>
              <a:defRPr sz="1000">
                <a:solidFill>
                  <a:srgbClr val="CBCBCB"/>
                </a:solidFill>
              </a:defRPr>
            </a:lvl5pPr>
          </a:lstStyle>
          <a:p>
            <a:pPr lvl="0"/>
            <a:r>
              <a:rPr lang="en-GB" dirty="0"/>
              <a:t>* </a:t>
            </a:r>
            <a:r>
              <a:rPr lang="en-GB" dirty="0" err="1"/>
              <a:t>Šaltinis</a:t>
            </a:r>
            <a:r>
              <a:rPr lang="en-GB" dirty="0"/>
              <a:t>: “Lorem </a:t>
            </a:r>
            <a:r>
              <a:rPr lang="en-GB" dirty="0" err="1"/>
              <a:t>Ipssum</a:t>
            </a:r>
            <a:r>
              <a:rPr lang="en-GB" dirty="0"/>
              <a:t>”</a:t>
            </a:r>
            <a:endParaRPr lang="en-US" dirty="0"/>
          </a:p>
        </p:txBody>
      </p:sp>
      <p:sp>
        <p:nvSpPr>
          <p:cNvPr id="39" name="Table Placeholder 32">
            <a:extLst>
              <a:ext uri="{FF2B5EF4-FFF2-40B4-BE49-F238E27FC236}">
                <a16:creationId xmlns:a16="http://schemas.microsoft.com/office/drawing/2014/main" id="{73183048-55D1-CF4C-A330-54CF7E125B7F}"/>
              </a:ext>
            </a:extLst>
          </p:cNvPr>
          <p:cNvSpPr>
            <a:spLocks noGrp="1"/>
          </p:cNvSpPr>
          <p:nvPr>
            <p:ph type="tbl" sz="quarter" idx="39"/>
          </p:nvPr>
        </p:nvSpPr>
        <p:spPr>
          <a:xfrm>
            <a:off x="6308726" y="3956909"/>
            <a:ext cx="4872899" cy="2012092"/>
          </a:xfrm>
        </p:spPr>
        <p:txBody>
          <a:bodyPr/>
          <a:lstStyle>
            <a:lvl1pPr>
              <a:defRPr baseline="0">
                <a:latin typeface="Arial" panose="020B0604020202020204" pitchFamily="34" charset="0"/>
              </a:defRPr>
            </a:lvl1pPr>
          </a:lstStyle>
          <a:p>
            <a:endParaRPr lang="en-US" dirty="0"/>
          </a:p>
        </p:txBody>
      </p:sp>
    </p:spTree>
    <p:extLst>
      <p:ext uri="{BB962C8B-B14F-4D97-AF65-F5344CB8AC3E}">
        <p14:creationId xmlns:p14="http://schemas.microsoft.com/office/powerpoint/2010/main" val="2842135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51FDDC-5B70-4E43-8074-84FF772E3BA6}"/>
              </a:ext>
            </a:extLst>
          </p:cNvPr>
          <p:cNvSpPr>
            <a:spLocks noGrp="1"/>
          </p:cNvSpPr>
          <p:nvPr>
            <p:ph type="title"/>
          </p:nvPr>
        </p:nvSpPr>
        <p:spPr>
          <a:xfrm>
            <a:off x="838200" y="365125"/>
            <a:ext cx="10515600" cy="1325563"/>
          </a:xfrm>
          <a:prstGeom prst="rect">
            <a:avLst/>
          </a:prstGeom>
        </p:spPr>
        <p:txBody>
          <a:bodyPr vert="horz" lIns="91440" tIns="45720" rIns="91440" bIns="45720" rtlCol="0" anchor="t">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A4983C2C-BF69-D24A-8C73-7F9ACE8BD2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4EB4214B-010B-D743-B324-3F1A3B0055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400" b="0" i="0" baseline="0">
                <a:solidFill>
                  <a:srgbClr val="C1C1C1"/>
                </a:solidFill>
                <a:latin typeface="Arial" panose="020B0604020202020204" pitchFamily="34" charset="0"/>
              </a:defRPr>
            </a:lvl1pPr>
          </a:lstStyle>
          <a:p>
            <a:fld id="{8E14A8BE-16BE-AB42-8DA1-17A2EBA2CB60}" type="datetime1">
              <a:rPr lang="en-US" smtClean="0"/>
              <a:pPr/>
              <a:t>11/26/2019</a:t>
            </a:fld>
            <a:endParaRPr lang="en-US" dirty="0"/>
          </a:p>
        </p:txBody>
      </p:sp>
      <p:sp>
        <p:nvSpPr>
          <p:cNvPr id="5" name="Footer Placeholder 4">
            <a:extLst>
              <a:ext uri="{FF2B5EF4-FFF2-40B4-BE49-F238E27FC236}">
                <a16:creationId xmlns:a16="http://schemas.microsoft.com/office/drawing/2014/main" id="{81753B09-12E7-3C49-81C5-ED53CBBB9A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l">
              <a:defRPr sz="1400" b="0" i="0" baseline="0">
                <a:solidFill>
                  <a:srgbClr val="002C63"/>
                </a:solidFill>
                <a:latin typeface="Arial" panose="020B0604020202020204" pitchFamily="34" charset="0"/>
              </a:defRPr>
            </a:lvl1pPr>
          </a:lstStyle>
          <a:p>
            <a:r>
              <a:rPr lang="lt-LT" dirty="0"/>
              <a:t>Šiaulių banko pristatymas NASDAQ</a:t>
            </a:r>
            <a:endParaRPr lang="en-US" dirty="0"/>
          </a:p>
        </p:txBody>
      </p:sp>
      <p:sp>
        <p:nvSpPr>
          <p:cNvPr id="6" name="Slide Number Placeholder 5">
            <a:extLst>
              <a:ext uri="{FF2B5EF4-FFF2-40B4-BE49-F238E27FC236}">
                <a16:creationId xmlns:a16="http://schemas.microsoft.com/office/drawing/2014/main" id="{3FE779AA-EAF3-244F-A450-A105C5A4B7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400" b="0" i="0" baseline="0">
                <a:solidFill>
                  <a:srgbClr val="002C63"/>
                </a:solidFill>
                <a:latin typeface="Arial" panose="020B0604020202020204" pitchFamily="34" charset="0"/>
              </a:defRPr>
            </a:lvl1pPr>
          </a:lstStyle>
          <a:p>
            <a:fld id="{0A4247BC-5709-B745-A186-EFF89DA46501}" type="slidenum">
              <a:rPr lang="en-US" smtClean="0"/>
              <a:pPr/>
              <a:t>‹#›</a:t>
            </a:fld>
            <a:endParaRPr lang="en-US" dirty="0"/>
          </a:p>
        </p:txBody>
      </p:sp>
    </p:spTree>
    <p:extLst>
      <p:ext uri="{BB962C8B-B14F-4D97-AF65-F5344CB8AC3E}">
        <p14:creationId xmlns:p14="http://schemas.microsoft.com/office/powerpoint/2010/main" val="1656911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4"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Lst>
  <p:hf sldNum="0" hdr="0"/>
  <p:txStyles>
    <p:titleStyle>
      <a:lvl1pPr algn="l" defTabSz="914400" rtl="0" eaLnBrk="1" latinLnBrk="0" hangingPunct="1">
        <a:lnSpc>
          <a:spcPct val="90000"/>
        </a:lnSpc>
        <a:spcBef>
          <a:spcPct val="0"/>
        </a:spcBef>
        <a:buNone/>
        <a:defRPr sz="4000" b="0" i="0" kern="1200" baseline="0">
          <a:solidFill>
            <a:srgbClr val="002060"/>
          </a:solidFill>
          <a:latin typeface="Arial" panose="020B0604020202020204" pitchFamily="34" charset="0"/>
          <a:ea typeface="+mj-ea"/>
          <a:cs typeface="+mj-cs"/>
        </a:defRPr>
      </a:lvl1pPr>
    </p:titleStyle>
    <p:bodyStyle>
      <a:lvl1pPr marL="228600" indent="-228600" algn="l" defTabSz="914400" rtl="0" eaLnBrk="1" latinLnBrk="0" hangingPunct="1">
        <a:lnSpc>
          <a:spcPct val="100000"/>
        </a:lnSpc>
        <a:spcBef>
          <a:spcPts val="1000"/>
        </a:spcBef>
        <a:buClr>
          <a:srgbClr val="1F9848"/>
        </a:buClr>
        <a:buSzPct val="100000"/>
        <a:buFont typeface="System Font Regular"/>
        <a:buChar char="●"/>
        <a:defRPr sz="1400" kern="1200" baseline="0">
          <a:solidFill>
            <a:srgbClr val="002C63"/>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Clr>
          <a:srgbClr val="1F9848"/>
        </a:buClr>
        <a:buSzPct val="100000"/>
        <a:buFont typeface="System Font Regular"/>
        <a:buChar char="●"/>
        <a:defRPr sz="1400" kern="1200" baseline="0">
          <a:solidFill>
            <a:srgbClr val="002C63"/>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Clr>
          <a:srgbClr val="1F9848"/>
        </a:buClr>
        <a:buSzPct val="100000"/>
        <a:buFont typeface="System Font Regular"/>
        <a:buChar char="●"/>
        <a:defRPr sz="1400" kern="1200" baseline="0">
          <a:solidFill>
            <a:srgbClr val="002C63"/>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Clr>
          <a:srgbClr val="1F9848"/>
        </a:buClr>
        <a:buSzPct val="100000"/>
        <a:buFont typeface="System Font Regular"/>
        <a:buChar char="●"/>
        <a:defRPr sz="1400" kern="1200" baseline="0">
          <a:solidFill>
            <a:srgbClr val="002C63"/>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Clr>
          <a:srgbClr val="1F9848"/>
        </a:buClr>
        <a:buSzPct val="100000"/>
        <a:buFont typeface="System Font Regular"/>
        <a:buChar char="●"/>
        <a:defRPr sz="1400" kern="1200" baseline="0">
          <a:solidFill>
            <a:srgbClr val="002C63"/>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0" userDrawn="1">
          <p15:clr>
            <a:srgbClr val="F26B43"/>
          </p15:clr>
        </p15:guide>
        <p15:guide id="2" pos="765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sbbroker@sb.lt"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info@sb.lt"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mailto:danute@legisperitus.ltt" TargetMode="External"/><Relationship Id="rId2" Type="http://schemas.openxmlformats.org/officeDocument/2006/relationships/hyperlink" Target="mailto:info@sb.lt" TargetMode="Externa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hyperlink" Target="mailto:lithuania@sorainen.com"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mailto:info@inmedica.lt" TargetMode="External"/><Relationship Id="rId2" Type="http://schemas.openxmlformats.org/officeDocument/2006/relationships/hyperlink" Target="http://www.inmedica.lt/" TargetMode="Externa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chart" Target="../charts/chart4.xml"/></Relationships>
</file>

<file path=ppt/slides/_rels/slide3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8.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image" Target="../media/image4.png"/><Relationship Id="rId1" Type="http://schemas.openxmlformats.org/officeDocument/2006/relationships/slideLayout" Target="../slideLayouts/slideLayout27.xml"/><Relationship Id="rId5" Type="http://schemas.openxmlformats.org/officeDocument/2006/relationships/chart" Target="../charts/chart11.xml"/><Relationship Id="rId4" Type="http://schemas.openxmlformats.org/officeDocument/2006/relationships/chart" Target="../charts/chart10.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danute@legisperitus.ltT" TargetMode="Externa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E5CC7BDC-4499-2F45-9C66-537EA53513A0}"/>
              </a:ext>
            </a:extLst>
          </p:cNvPr>
          <p:cNvSpPr>
            <a:spLocks noGrp="1"/>
          </p:cNvSpPr>
          <p:nvPr>
            <p:ph type="subTitle" idx="1"/>
          </p:nvPr>
        </p:nvSpPr>
        <p:spPr>
          <a:xfrm>
            <a:off x="5645279" y="2542212"/>
            <a:ext cx="7056395" cy="1405905"/>
          </a:xfrm>
        </p:spPr>
        <p:txBody>
          <a:bodyPr>
            <a:normAutofit/>
          </a:bodyPr>
          <a:lstStyle/>
          <a:p>
            <a:r>
              <a:rPr lang="lt-LT" sz="3200" b="1" dirty="0"/>
              <a:t>UAB „InMedica“ </a:t>
            </a:r>
          </a:p>
          <a:p>
            <a:r>
              <a:rPr lang="lt-LT" b="1" dirty="0"/>
              <a:t>obligacijų emisijos informacinis dokumentas</a:t>
            </a:r>
            <a:endParaRPr lang="en-US" b="1"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5B0D163F-C4FC-1E44-9F75-B7F6B9D81A44}"/>
              </a:ext>
            </a:extLst>
          </p:cNvPr>
          <p:cNvPicPr>
            <a:picLocks noChangeAspect="1"/>
          </p:cNvPicPr>
          <p:nvPr/>
        </p:nvPicPr>
        <p:blipFill>
          <a:blip r:embed="rId3"/>
          <a:stretch>
            <a:fillRect/>
          </a:stretch>
        </p:blipFill>
        <p:spPr>
          <a:xfrm>
            <a:off x="5284671" y="6121803"/>
            <a:ext cx="2426670" cy="462983"/>
          </a:xfrm>
          <a:prstGeom prst="rect">
            <a:avLst/>
          </a:prstGeom>
        </p:spPr>
      </p:pic>
      <p:pic>
        <p:nvPicPr>
          <p:cNvPr id="9" name="Picture 8">
            <a:extLst>
              <a:ext uri="{FF2B5EF4-FFF2-40B4-BE49-F238E27FC236}">
                <a16:creationId xmlns:a16="http://schemas.microsoft.com/office/drawing/2014/main" id="{EC4B587B-40E5-4934-B0B9-D4C4050BF383}"/>
              </a:ext>
            </a:extLst>
          </p:cNvPr>
          <p:cNvPicPr>
            <a:picLocks noChangeAspect="1"/>
          </p:cNvPicPr>
          <p:nvPr/>
        </p:nvPicPr>
        <p:blipFill>
          <a:blip r:embed="rId4"/>
          <a:stretch>
            <a:fillRect/>
          </a:stretch>
        </p:blipFill>
        <p:spPr>
          <a:xfrm>
            <a:off x="2820472" y="1506828"/>
            <a:ext cx="2455136" cy="1896414"/>
          </a:xfrm>
          <a:prstGeom prst="rect">
            <a:avLst/>
          </a:prstGeom>
        </p:spPr>
      </p:pic>
    </p:spTree>
    <p:extLst>
      <p:ext uri="{BB962C8B-B14F-4D97-AF65-F5344CB8AC3E}">
        <p14:creationId xmlns:p14="http://schemas.microsoft.com/office/powerpoint/2010/main" val="740175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56FF767-A2B8-9948-8CA8-8325C3449FFE}"/>
              </a:ext>
            </a:extLst>
          </p:cNvPr>
          <p:cNvSpPr>
            <a:spLocks noGrp="1"/>
          </p:cNvSpPr>
          <p:nvPr>
            <p:ph type="body" sz="quarter" idx="14"/>
          </p:nvPr>
        </p:nvSpPr>
        <p:spPr>
          <a:xfrm>
            <a:off x="482602" y="543590"/>
            <a:ext cx="10287000" cy="1016000"/>
          </a:xfrm>
        </p:spPr>
        <p:txBody>
          <a:bodyPr/>
          <a:lstStyle/>
          <a:p>
            <a:r>
              <a:rPr lang="lt-LT" sz="3200" dirty="0"/>
              <a:t>Patvirtinimas dėl informacijos atskleidimo</a:t>
            </a:r>
            <a:endParaRPr lang="en-US" sz="3200" dirty="0"/>
          </a:p>
        </p:txBody>
      </p:sp>
      <p:pic>
        <p:nvPicPr>
          <p:cNvPr id="5" name="Picture 4">
            <a:extLst>
              <a:ext uri="{FF2B5EF4-FFF2-40B4-BE49-F238E27FC236}">
                <a16:creationId xmlns:a16="http://schemas.microsoft.com/office/drawing/2014/main" id="{FF7A5430-332E-4344-9AE7-9F2F588BF5BC}"/>
              </a:ext>
            </a:extLst>
          </p:cNvPr>
          <p:cNvPicPr>
            <a:picLocks noChangeAspect="1"/>
          </p:cNvPicPr>
          <p:nvPr/>
        </p:nvPicPr>
        <p:blipFill>
          <a:blip r:embed="rId2"/>
          <a:stretch>
            <a:fillRect/>
          </a:stretch>
        </p:blipFill>
        <p:spPr>
          <a:xfrm>
            <a:off x="482602" y="5759498"/>
            <a:ext cx="1007162" cy="777960"/>
          </a:xfrm>
          <a:prstGeom prst="rect">
            <a:avLst/>
          </a:prstGeom>
        </p:spPr>
      </p:pic>
      <p:pic>
        <p:nvPicPr>
          <p:cNvPr id="3" name="Picture 2">
            <a:extLst>
              <a:ext uri="{FF2B5EF4-FFF2-40B4-BE49-F238E27FC236}">
                <a16:creationId xmlns:a16="http://schemas.microsoft.com/office/drawing/2014/main" id="{DE68B733-C627-4A33-A9AF-5D3C04041F94}"/>
              </a:ext>
            </a:extLst>
          </p:cNvPr>
          <p:cNvPicPr>
            <a:picLocks noChangeAspect="1"/>
          </p:cNvPicPr>
          <p:nvPr/>
        </p:nvPicPr>
        <p:blipFill>
          <a:blip r:embed="rId3"/>
          <a:stretch>
            <a:fillRect/>
          </a:stretch>
        </p:blipFill>
        <p:spPr>
          <a:xfrm>
            <a:off x="376099" y="2201029"/>
            <a:ext cx="11467558" cy="2310011"/>
          </a:xfrm>
          <a:prstGeom prst="rect">
            <a:avLst/>
          </a:prstGeom>
        </p:spPr>
      </p:pic>
    </p:spTree>
    <p:extLst>
      <p:ext uri="{BB962C8B-B14F-4D97-AF65-F5344CB8AC3E}">
        <p14:creationId xmlns:p14="http://schemas.microsoft.com/office/powerpoint/2010/main" val="2481175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Informacinis dokumentas</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0" y="1279698"/>
            <a:ext cx="11226799" cy="4211514"/>
          </a:xfrm>
        </p:spPr>
        <p:txBody>
          <a:bodyPr/>
          <a:lstStyle/>
          <a:p>
            <a:pPr algn="just">
              <a:spcBef>
                <a:spcPts val="300"/>
              </a:spcBef>
              <a:buClr>
                <a:srgbClr val="0070C0"/>
              </a:buClr>
            </a:pPr>
            <a:r>
              <a:rPr lang="en-US" noProof="1"/>
              <a:t>Šiame informaciniame dokumente  (toliau – </a:t>
            </a:r>
            <a:r>
              <a:rPr lang="en-US" b="1" noProof="1"/>
              <a:t>Informacinis dokumentas</a:t>
            </a:r>
            <a:r>
              <a:rPr lang="en-US" noProof="1"/>
              <a:t>) pateikiama pagrindinė informacija apie UAB „InMedica“ (toliau – </a:t>
            </a:r>
            <a:r>
              <a:rPr lang="en-US" b="1" noProof="1"/>
              <a:t>Bendrovė arba Emitentas</a:t>
            </a:r>
            <a:r>
              <a:rPr lang="en-US" noProof="1"/>
              <a:t>) leidžiamas nematerialias obligacijas (toliau – </a:t>
            </a:r>
            <a:r>
              <a:rPr lang="en-US" b="1" noProof="1"/>
              <a:t>Obligacijos arba Obligacijų emisija</a:t>
            </a:r>
            <a:r>
              <a:rPr lang="en-US" noProof="1"/>
              <a:t>). </a:t>
            </a:r>
          </a:p>
          <a:p>
            <a:pPr algn="just">
              <a:buClr>
                <a:srgbClr val="0070C0"/>
              </a:buClr>
            </a:pPr>
            <a:r>
              <a:rPr lang="en-US" noProof="1"/>
              <a:t>Šis Informacinis dokumentas nėra laikomas vertybinių popierių prospektu, kaip jis apibrėžtas Reglamente Nr. 2017/1129, ir jis nėra patvirtintas Lietuvos banko. </a:t>
            </a:r>
          </a:p>
          <a:p>
            <a:pPr algn="just">
              <a:buClr>
                <a:srgbClr val="0070C0"/>
              </a:buClr>
            </a:pPr>
            <a:r>
              <a:rPr lang="en-US" noProof="1"/>
              <a:t>Obligacijų siūlymo prospektas nerengiamas, vadovaujantis Lietuvos Respublikos vertybinių popierių įstatymo 5 str. 2d. 2p. Šis Informacinis dokumentas parengtas pagal Lietuvos banko valdybos 2019 m. rugsėjo 19 d. nutarimu Nr. 03-173 patvirtintą Informacinio dokumento, privalomo rengti viešai siūlant vidutinio dydžio emisijas ir sudarant vidutinio dydžio sutelktinio finansavimo sandorius, rengimo ir skelbimo tvarkos aprašą, </a:t>
            </a:r>
            <a:r>
              <a:rPr lang="en-US" noProof="1">
                <a:solidFill>
                  <a:schemeClr val="tx1"/>
                </a:solidFill>
              </a:rPr>
              <a:t>bei yra papildytas informacija, reikalinga vadovaujantis AB Nasdaq Vilnius patvirtintomis „Alternatyviosios vertybinių popierių rinkos </a:t>
            </a:r>
            <a:r>
              <a:rPr lang="en-US" i="1" noProof="1">
                <a:solidFill>
                  <a:schemeClr val="tx1"/>
                </a:solidFill>
              </a:rPr>
              <a:t>First North </a:t>
            </a:r>
            <a:r>
              <a:rPr lang="en-US" noProof="1">
                <a:solidFill>
                  <a:schemeClr val="tx1"/>
                </a:solidFill>
              </a:rPr>
              <a:t>Lietuvoje taisyklėmis“ (toliau – </a:t>
            </a:r>
            <a:r>
              <a:rPr lang="en-US" altLang="en-US" b="1" noProof="1">
                <a:solidFill>
                  <a:schemeClr val="tx1"/>
                </a:solidFill>
              </a:rPr>
              <a:t>Nasdaq</a:t>
            </a:r>
            <a:r>
              <a:rPr lang="en-US" altLang="en-US" b="1" i="1" noProof="1">
                <a:solidFill>
                  <a:schemeClr val="tx1"/>
                </a:solidFill>
              </a:rPr>
              <a:t> First North </a:t>
            </a:r>
            <a:r>
              <a:rPr lang="en-US" altLang="en-US" b="1" noProof="1">
                <a:solidFill>
                  <a:schemeClr val="tx1"/>
                </a:solidFill>
              </a:rPr>
              <a:t>rinkos taisyklės</a:t>
            </a:r>
            <a:r>
              <a:rPr lang="en-US" noProof="1">
                <a:solidFill>
                  <a:schemeClr val="tx1"/>
                </a:solidFill>
              </a:rPr>
              <a:t>), taikomomis siekiant įtraukti Obligacijas į prekybą </a:t>
            </a:r>
            <a:r>
              <a:rPr lang="en-US" i="1" noProof="1">
                <a:solidFill>
                  <a:schemeClr val="tx1"/>
                </a:solidFill>
              </a:rPr>
              <a:t>First North </a:t>
            </a:r>
            <a:r>
              <a:rPr lang="en-US" noProof="1">
                <a:solidFill>
                  <a:schemeClr val="tx1"/>
                </a:solidFill>
              </a:rPr>
              <a:t>Lietuvoje rinkoje.</a:t>
            </a:r>
          </a:p>
          <a:p>
            <a:pPr algn="just">
              <a:buClr>
                <a:srgbClr val="0070C0"/>
              </a:buClr>
            </a:pPr>
            <a:r>
              <a:rPr lang="en-US" noProof="1"/>
              <a:t>Investuotojams siūloma atidžiai susipažinti su šiame Informaciniame dokumente pateikiama informacija, rizikos veiksniais, į kuriuos būtina atsižvelgti prieš priimant sprendimą įsigyti Obligacijų. Šis Informacinis dokumentas nėra ir negali būti suprantamas kaip rekomendacija ar patarimas investuoti į Obligacijas. Bendrovė neteikia rekomendacijų ar patarimų dėl Obligacijų įsigijimo. Siekdamas visapusiškai suvokti su Obligacijų įsigijimu susijusius privalumus bei rizikas, kiekvienas potencialus investuotojas turėtų kreiptis į savo finansų, teisės, verslo ar mokesčių konsultantus.</a:t>
            </a:r>
          </a:p>
          <a:p>
            <a:pPr algn="just">
              <a:buClr>
                <a:srgbClr val="0070C0"/>
              </a:buClr>
            </a:pPr>
            <a:r>
              <a:rPr lang="en-US" b="1" noProof="1"/>
              <a:t>„Grupė“ arba „Grupės įmonės“ </a:t>
            </a:r>
            <a:r>
              <a:rPr lang="en-US" noProof="1"/>
              <a:t>šio Informacinio dokumento kontekste suprantama kaip Bendrovė ir Bendrovės kontroliuojami juridiniai asmenys, kurių finansinės ataskaitos yra konsoliduojamos ir įtrauktos į Bendrovės konsoliduotą finansinę ataskaitą.</a:t>
            </a:r>
          </a:p>
          <a:p>
            <a:pPr algn="just"/>
            <a:endParaRPr lang="en-US" noProof="1"/>
          </a:p>
          <a:p>
            <a:endParaRPr lang="en-US" noProof="1"/>
          </a:p>
        </p:txBody>
      </p:sp>
      <p:pic>
        <p:nvPicPr>
          <p:cNvPr id="5" name="Picture 4">
            <a:extLst>
              <a:ext uri="{FF2B5EF4-FFF2-40B4-BE49-F238E27FC236}">
                <a16:creationId xmlns:a16="http://schemas.microsoft.com/office/drawing/2014/main" id="{09939AA0-E36D-4248-9DE9-39D1B99492F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415145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Obligacijų išleidimo pagrindas ir priežastys</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0" y="1323243"/>
            <a:ext cx="11226799" cy="4211514"/>
          </a:xfrm>
        </p:spPr>
        <p:txBody>
          <a:bodyPr/>
          <a:lstStyle/>
          <a:p>
            <a:pPr lvl="0" algn="just" defTabSz="457200" eaLnBrk="0" fontAlgn="base" hangingPunct="0">
              <a:spcBef>
                <a:spcPts val="0"/>
              </a:spcBef>
              <a:defRPr/>
            </a:pPr>
            <a:r>
              <a:rPr lang="en-US" noProof="1"/>
              <a:t>Šiame Informaciniame dokumente pateikiama pagrindinė informacija apie Bendrovę bei jos leidžiamas nematerialias obligacijas.</a:t>
            </a:r>
          </a:p>
          <a:p>
            <a:pPr lvl="0" algn="just" defTabSz="457200" eaLnBrk="0" fontAlgn="base" hangingPunct="0">
              <a:spcBef>
                <a:spcPts val="0"/>
              </a:spcBef>
              <a:defRPr/>
            </a:pPr>
            <a:endParaRPr lang="en-US" noProof="1">
              <a:latin typeface="Calibri (Body)"/>
            </a:endParaRPr>
          </a:p>
          <a:p>
            <a:pPr algn="just" defTabSz="457200" eaLnBrk="0" fontAlgn="base" hangingPunct="0">
              <a:spcBef>
                <a:spcPts val="0"/>
              </a:spcBef>
              <a:defRPr/>
            </a:pPr>
            <a:r>
              <a:rPr lang="en-US" b="1" noProof="1">
                <a:cs typeface="Arial" panose="020B0604020202020204" pitchFamily="34" charset="0"/>
              </a:rPr>
              <a:t>Obligacijų išleidimo pagrindas:</a:t>
            </a:r>
          </a:p>
          <a:p>
            <a:pPr lvl="0" algn="just" defTabSz="457200" eaLnBrk="0" fontAlgn="base" hangingPunct="0">
              <a:spcBef>
                <a:spcPts val="0"/>
              </a:spcBef>
              <a:defRPr/>
            </a:pPr>
            <a:endParaRPr lang="en-US" noProof="1">
              <a:latin typeface="Calibri (Body)"/>
            </a:endParaRPr>
          </a:p>
          <a:p>
            <a:pPr lvl="0" algn="just" defTabSz="457200" eaLnBrk="0" fontAlgn="base" hangingPunct="0">
              <a:spcBef>
                <a:spcPts val="0"/>
              </a:spcBef>
              <a:defRPr/>
            </a:pPr>
            <a:r>
              <a:rPr lang="en-US" noProof="1"/>
              <a:t>Obligacijų emisija leidžiama 2019 m. lapkričio 22 d. Emitento valdybos sprendimo pagrindu.</a:t>
            </a:r>
          </a:p>
          <a:p>
            <a:pPr lvl="0" algn="just" defTabSz="457200" eaLnBrk="0" fontAlgn="base" hangingPunct="0">
              <a:spcBef>
                <a:spcPts val="0"/>
              </a:spcBef>
              <a:defRPr/>
            </a:pPr>
            <a:endParaRPr lang="en-US" noProof="1"/>
          </a:p>
          <a:p>
            <a:pPr lvl="0" algn="just" defTabSz="457200" eaLnBrk="0" fontAlgn="base" hangingPunct="0">
              <a:spcBef>
                <a:spcPts val="0"/>
              </a:spcBef>
              <a:spcAft>
                <a:spcPts val="600"/>
              </a:spcAft>
              <a:defRPr/>
            </a:pPr>
            <a:r>
              <a:rPr lang="en-US" b="1" noProof="1"/>
              <a:t>Obligacijos leidžiamos vadovaujantis:  </a:t>
            </a:r>
          </a:p>
          <a:p>
            <a:pPr marL="742950" lvl="1" indent="-285750" algn="just" defTabSz="457200" eaLnBrk="0" fontAlgn="base" hangingPunct="0">
              <a:spcBef>
                <a:spcPct val="0"/>
              </a:spcBef>
              <a:spcAft>
                <a:spcPct val="0"/>
              </a:spcAft>
              <a:buClr>
                <a:srgbClr val="002C63"/>
              </a:buClr>
              <a:buFont typeface="Arial" panose="020B0604020202020204" pitchFamily="34" charset="0"/>
              <a:buChar char="•"/>
              <a:defRPr/>
            </a:pPr>
            <a:r>
              <a:rPr lang="en-US" sz="1400" noProof="1"/>
              <a:t>Lietuvos Respublikos akcinių bendrovių įstatymu;</a:t>
            </a:r>
          </a:p>
          <a:p>
            <a:pPr marL="742950" lvl="1" indent="-285750" algn="just" defTabSz="457200" eaLnBrk="0" fontAlgn="base" hangingPunct="0">
              <a:spcBef>
                <a:spcPct val="0"/>
              </a:spcBef>
              <a:spcAft>
                <a:spcPct val="0"/>
              </a:spcAft>
              <a:buClr>
                <a:srgbClr val="002C63"/>
              </a:buClr>
              <a:buFont typeface="Arial" panose="020B0604020202020204" pitchFamily="34" charset="0"/>
              <a:buChar char="•"/>
              <a:defRPr/>
            </a:pPr>
            <a:r>
              <a:rPr lang="en-US" sz="1400" noProof="1"/>
              <a:t>Lietuvos Respublikos vertybinių popierių įstatymu;</a:t>
            </a:r>
          </a:p>
          <a:p>
            <a:pPr marL="742950" lvl="1" indent="-285750" algn="just" defTabSz="457200" eaLnBrk="0" fontAlgn="base" hangingPunct="0">
              <a:spcBef>
                <a:spcPct val="0"/>
              </a:spcBef>
              <a:spcAft>
                <a:spcPct val="0"/>
              </a:spcAft>
              <a:buClr>
                <a:srgbClr val="002C63"/>
              </a:buClr>
              <a:buFont typeface="Arial" panose="020B0604020202020204" pitchFamily="34" charset="0"/>
              <a:buChar char="•"/>
              <a:defRPr/>
            </a:pPr>
            <a:r>
              <a:rPr lang="en-US" sz="1400" noProof="1"/>
              <a:t>Lietuvos Respublikos akcinių bendrovių ir uždarųjų akcinių bendrovių obligacijų savininkų interesų gynimo įstatymu.</a:t>
            </a:r>
          </a:p>
          <a:p>
            <a:pPr lvl="1" algn="just" defTabSz="457200" eaLnBrk="0" fontAlgn="base" hangingPunct="0">
              <a:spcBef>
                <a:spcPct val="0"/>
              </a:spcBef>
              <a:spcAft>
                <a:spcPct val="0"/>
              </a:spcAft>
              <a:buClr>
                <a:srgbClr val="E5A665"/>
              </a:buClr>
              <a:buFont typeface="Wingdings" panose="05000000000000000000" pitchFamily="2" charset="2"/>
              <a:buChar char="§"/>
              <a:defRPr/>
            </a:pPr>
            <a:endParaRPr lang="en-US" sz="1400" noProof="1"/>
          </a:p>
          <a:p>
            <a:pPr lvl="0" algn="just" defTabSz="457200" eaLnBrk="0" fontAlgn="base" hangingPunct="0">
              <a:spcBef>
                <a:spcPts val="0"/>
              </a:spcBef>
              <a:defRPr/>
            </a:pPr>
            <a:r>
              <a:rPr lang="en-US" noProof="1"/>
              <a:t>Obligacijos yra išleidžiamos siekiant pritraukti kapitalo, reikalingo: (i) naujų plėtros projektų finansavimui; (ii) pritraukus pakankamai lėšų – anksčiau įsigijimams suteiktų akcininkų paskolų refinansavimui; (iii) išlaikyti diversifikuotus finansavimo šaltinius bei trukmes; (iv) kelti Emitento žinomumą kapitalo rinkoje.</a:t>
            </a:r>
          </a:p>
          <a:p>
            <a:pPr lvl="0" algn="just" defTabSz="457200" eaLnBrk="0" fontAlgn="base" hangingPunct="0">
              <a:spcBef>
                <a:spcPts val="0"/>
              </a:spcBef>
              <a:defRPr/>
            </a:pPr>
            <a:endParaRPr lang="en-US" noProof="1"/>
          </a:p>
          <a:p>
            <a:pPr algn="just" defTabSz="457200" eaLnBrk="0" fontAlgn="base" hangingPunct="0">
              <a:spcBef>
                <a:spcPts val="0"/>
              </a:spcBef>
              <a:defRPr/>
            </a:pPr>
            <a:r>
              <a:rPr lang="en-US" noProof="1">
                <a:solidFill>
                  <a:schemeClr val="tx1"/>
                </a:solidFill>
              </a:rPr>
              <a:t>Obligacijas bus siekiama įtraukti į prekybą </a:t>
            </a:r>
            <a:r>
              <a:rPr lang="en-US" i="1" noProof="1">
                <a:solidFill>
                  <a:schemeClr val="tx1"/>
                </a:solidFill>
              </a:rPr>
              <a:t>Nasdaq First North </a:t>
            </a:r>
            <a:r>
              <a:rPr lang="en-US" noProof="1">
                <a:solidFill>
                  <a:schemeClr val="tx1"/>
                </a:solidFill>
              </a:rPr>
              <a:t>Lietuvoje rinkoje, </a:t>
            </a:r>
            <a:r>
              <a:rPr lang="en-US" altLang="en-US" noProof="1">
                <a:solidFill>
                  <a:schemeClr val="tx1"/>
                </a:solidFill>
              </a:rPr>
              <a:t>siekiant išlaikyti ir didinti Emitento žinomumą kapitalo rinkose bei didinti Bendrovės veiklos skaidrumą.</a:t>
            </a:r>
          </a:p>
          <a:p>
            <a:pPr algn="just" defTabSz="457200" eaLnBrk="0" fontAlgn="base" hangingPunct="0">
              <a:spcBef>
                <a:spcPts val="0"/>
              </a:spcBef>
              <a:defRPr/>
            </a:pPr>
            <a:endParaRPr lang="en-US" altLang="en-US" noProof="1"/>
          </a:p>
          <a:p>
            <a:pPr algn="just" defTabSz="457200" eaLnBrk="0" fontAlgn="base" hangingPunct="0">
              <a:spcBef>
                <a:spcPts val="0"/>
              </a:spcBef>
              <a:defRPr/>
            </a:pPr>
            <a:r>
              <a:rPr lang="en-US" noProof="1"/>
              <a:t>Šis Informacinis dokumentas yra neatsiejama Obligacijų pasirašymo sutarties dalis.</a:t>
            </a:r>
          </a:p>
          <a:p>
            <a:pPr algn="just"/>
            <a:endParaRPr lang="en-US" noProof="1"/>
          </a:p>
          <a:p>
            <a:endParaRPr lang="en-US" noProof="1"/>
          </a:p>
        </p:txBody>
      </p:sp>
      <p:pic>
        <p:nvPicPr>
          <p:cNvPr id="5" name="Picture 4">
            <a:extLst>
              <a:ext uri="{FF2B5EF4-FFF2-40B4-BE49-F238E27FC236}">
                <a16:creationId xmlns:a16="http://schemas.microsoft.com/office/drawing/2014/main" id="{51687F1E-E536-4A00-A42A-BB3514BF1167}"/>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295096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Rizikos, susijusios su išleidžiamomis obligacijomis (1)</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8"/>
          </p:nvPr>
        </p:nvSpPr>
        <p:spPr>
          <a:xfrm>
            <a:off x="524100" y="1160226"/>
            <a:ext cx="11143800" cy="3610201"/>
          </a:xfrm>
        </p:spPr>
        <p:txBody>
          <a:bodyPr/>
          <a:lstStyle/>
          <a:p>
            <a:pPr algn="just">
              <a:buClr>
                <a:srgbClr val="0070C0"/>
              </a:buClr>
            </a:pPr>
            <a:r>
              <a:rPr lang="lt-LT" sz="1400" dirty="0"/>
              <a:t>Šioje dalyje pateikiama informacija apie rizikos veiksnius, susijusius su Emitentu ir siūlomomis Obligacijomis. Šioje dalyje pateikiama informacija apie rizikos veiksnius neturėtų būti laikoma išsamiu ir visus aspektus apimančiu rizikos veiksnių, susijusių su Emitentu ar siūlomais vertybiniais popieriais, aprašymu. Žemiau aprašytos rizikos gali neigiamai paveikti Emitentą ir ekstremaliais atvejais, sukelti Emitento nemokumą bei iš Obligacijų kylančių įsipareigojimų vykdymo pažeidimą.</a:t>
            </a:r>
          </a:p>
          <a:p>
            <a:pPr algn="just">
              <a:buClr>
                <a:srgbClr val="0070C0"/>
              </a:buClr>
            </a:pPr>
            <a:r>
              <a:rPr lang="lt-LT" sz="1400" dirty="0"/>
              <a:t>Investuotojas privalo atkreipti dėmesį, kad šis Informacinis dokumentas nėra laikomas vertybinių popierių prospektu, kaip jis apibrėžtas Reglamente Nr. 2017/1129, ir jis nėra patvirtintas Lietuvos banko. Žemiau yra pateiktos rizikos, susijusios su numatomomis išleisti Obligacijomis:</a:t>
            </a:r>
            <a:endParaRPr lang="en-US" sz="1400" dirty="0"/>
          </a:p>
        </p:txBody>
      </p:sp>
      <p:sp>
        <p:nvSpPr>
          <p:cNvPr id="2" name="Text Placeholder 1">
            <a:extLst>
              <a:ext uri="{FF2B5EF4-FFF2-40B4-BE49-F238E27FC236}">
                <a16:creationId xmlns:a16="http://schemas.microsoft.com/office/drawing/2014/main" id="{1FD224A8-700F-4939-BCC2-2FCCA10FB705}"/>
              </a:ext>
            </a:extLst>
          </p:cNvPr>
          <p:cNvSpPr>
            <a:spLocks noGrp="1"/>
          </p:cNvSpPr>
          <p:nvPr>
            <p:ph type="body" sz="quarter" idx="29"/>
          </p:nvPr>
        </p:nvSpPr>
        <p:spPr>
          <a:xfrm>
            <a:off x="463826" y="3665244"/>
            <a:ext cx="2690977" cy="2195374"/>
          </a:xfrm>
        </p:spPr>
        <p:txBody>
          <a:bodyPr/>
          <a:lstStyle/>
          <a:p>
            <a:pPr algn="just"/>
            <a:r>
              <a:rPr lang="lt-LT" dirty="0"/>
              <a:t>Kadangi nėra pakankamo Obligacijų likvidumo antrinėje rinkoje garantijos, investuotojai gali patirti nuostolių dėl negalėjimo parduoti Obligacijas antrinėje rinkoje arba dėl to, kad bus priverstas parduoti jas nepalankia kaina.</a:t>
            </a:r>
          </a:p>
        </p:txBody>
      </p:sp>
      <p:sp>
        <p:nvSpPr>
          <p:cNvPr id="4" name="Text Placeholder 3">
            <a:extLst>
              <a:ext uri="{FF2B5EF4-FFF2-40B4-BE49-F238E27FC236}">
                <a16:creationId xmlns:a16="http://schemas.microsoft.com/office/drawing/2014/main" id="{F7C46352-FEAC-481E-853C-2E8ACA34B3D3}"/>
              </a:ext>
            </a:extLst>
          </p:cNvPr>
          <p:cNvSpPr>
            <a:spLocks noGrp="1"/>
          </p:cNvSpPr>
          <p:nvPr>
            <p:ph type="body" sz="quarter" idx="30"/>
          </p:nvPr>
        </p:nvSpPr>
        <p:spPr>
          <a:xfrm>
            <a:off x="463826" y="3215043"/>
            <a:ext cx="1858459" cy="427913"/>
          </a:xfrm>
        </p:spPr>
        <p:txBody>
          <a:bodyPr/>
          <a:lstStyle/>
          <a:p>
            <a:r>
              <a:rPr lang="lt-LT" dirty="0"/>
              <a:t>Likvidumo rizika </a:t>
            </a:r>
          </a:p>
          <a:p>
            <a:endParaRPr lang="lt-LT" dirty="0"/>
          </a:p>
        </p:txBody>
      </p:sp>
      <p:sp>
        <p:nvSpPr>
          <p:cNvPr id="8" name="Text Placeholder 7">
            <a:extLst>
              <a:ext uri="{FF2B5EF4-FFF2-40B4-BE49-F238E27FC236}">
                <a16:creationId xmlns:a16="http://schemas.microsoft.com/office/drawing/2014/main" id="{28038A82-25CE-4CBA-9548-69630880CD8D}"/>
              </a:ext>
            </a:extLst>
          </p:cNvPr>
          <p:cNvSpPr>
            <a:spLocks noGrp="1"/>
          </p:cNvSpPr>
          <p:nvPr>
            <p:ph type="body" sz="quarter" idx="31"/>
          </p:nvPr>
        </p:nvSpPr>
        <p:spPr>
          <a:xfrm>
            <a:off x="3478510" y="3665244"/>
            <a:ext cx="2690977" cy="2195374"/>
          </a:xfrm>
        </p:spPr>
        <p:txBody>
          <a:bodyPr/>
          <a:lstStyle/>
          <a:p>
            <a:pPr algn="just"/>
            <a:r>
              <a:rPr lang="lt-LT" dirty="0"/>
              <a:t>Kredito rizika turėtų būti vertinama kaip tikimybė, kad Bendrovė gali tapti nemoki, bankrutuoti, jos veikla gali būti sustabdyta arba nutraukta, ir to rezultatas gali būti, kad Emitentas negalės išpirkti Obligacijų ir (ar) sumokėti susikaupusių palūkanų Obligacijų turėtojams</a:t>
            </a:r>
          </a:p>
          <a:p>
            <a:pPr algn="just"/>
            <a:endParaRPr lang="lt-LT" dirty="0"/>
          </a:p>
        </p:txBody>
      </p:sp>
      <p:sp>
        <p:nvSpPr>
          <p:cNvPr id="9" name="Text Placeholder 8">
            <a:extLst>
              <a:ext uri="{FF2B5EF4-FFF2-40B4-BE49-F238E27FC236}">
                <a16:creationId xmlns:a16="http://schemas.microsoft.com/office/drawing/2014/main" id="{6BD32C90-72A5-4FF5-AC21-C9E850611B9E}"/>
              </a:ext>
            </a:extLst>
          </p:cNvPr>
          <p:cNvSpPr>
            <a:spLocks noGrp="1"/>
          </p:cNvSpPr>
          <p:nvPr>
            <p:ph type="body" sz="quarter" idx="32"/>
          </p:nvPr>
        </p:nvSpPr>
        <p:spPr>
          <a:xfrm>
            <a:off x="3478511" y="3215043"/>
            <a:ext cx="2001164" cy="427913"/>
          </a:xfrm>
        </p:spPr>
        <p:txBody>
          <a:bodyPr/>
          <a:lstStyle/>
          <a:p>
            <a:r>
              <a:rPr lang="lt-LT" dirty="0"/>
              <a:t>Kredito rizika</a:t>
            </a:r>
          </a:p>
        </p:txBody>
      </p:sp>
      <p:sp>
        <p:nvSpPr>
          <p:cNvPr id="10" name="Text Placeholder 9">
            <a:extLst>
              <a:ext uri="{FF2B5EF4-FFF2-40B4-BE49-F238E27FC236}">
                <a16:creationId xmlns:a16="http://schemas.microsoft.com/office/drawing/2014/main" id="{24A254A3-2A83-404E-824F-8B4ECBCB71D3}"/>
              </a:ext>
            </a:extLst>
          </p:cNvPr>
          <p:cNvSpPr>
            <a:spLocks noGrp="1"/>
          </p:cNvSpPr>
          <p:nvPr>
            <p:ph type="body" sz="quarter" idx="33"/>
          </p:nvPr>
        </p:nvSpPr>
        <p:spPr>
          <a:xfrm>
            <a:off x="6336475" y="3665244"/>
            <a:ext cx="2606203" cy="2195374"/>
          </a:xfrm>
        </p:spPr>
        <p:txBody>
          <a:bodyPr/>
          <a:lstStyle/>
          <a:p>
            <a:pPr algn="just"/>
            <a:r>
              <a:rPr lang="lt-LT" dirty="0"/>
              <a:t>Situacija finansų rinkose gali įtakoti Obligacijų vertę. Yra rizika, kad išleistų Obligacijų vertė bei kaina antrinėje rinkoje gali kristi, jei palūkanų normos kils, ar dėl kitų priežasčių.</a:t>
            </a:r>
          </a:p>
          <a:p>
            <a:pPr algn="just"/>
            <a:endParaRPr lang="lt-LT" dirty="0"/>
          </a:p>
        </p:txBody>
      </p:sp>
      <p:sp>
        <p:nvSpPr>
          <p:cNvPr id="11" name="Text Placeholder 10">
            <a:extLst>
              <a:ext uri="{FF2B5EF4-FFF2-40B4-BE49-F238E27FC236}">
                <a16:creationId xmlns:a16="http://schemas.microsoft.com/office/drawing/2014/main" id="{AF097A53-A580-4C8C-809D-127FD58F0EFA}"/>
              </a:ext>
            </a:extLst>
          </p:cNvPr>
          <p:cNvSpPr>
            <a:spLocks noGrp="1"/>
          </p:cNvSpPr>
          <p:nvPr>
            <p:ph type="body" sz="quarter" idx="34"/>
          </p:nvPr>
        </p:nvSpPr>
        <p:spPr>
          <a:xfrm>
            <a:off x="6336475" y="3215043"/>
            <a:ext cx="1748053" cy="427913"/>
          </a:xfrm>
        </p:spPr>
        <p:txBody>
          <a:bodyPr/>
          <a:lstStyle/>
          <a:p>
            <a:r>
              <a:rPr lang="lt-LT" dirty="0"/>
              <a:t>Rinkos</a:t>
            </a:r>
            <a:r>
              <a:rPr lang="en-US" dirty="0"/>
              <a:t> </a:t>
            </a:r>
            <a:r>
              <a:rPr lang="lt-LT" dirty="0"/>
              <a:t>rizika</a:t>
            </a:r>
          </a:p>
          <a:p>
            <a:endParaRPr lang="lt-LT" dirty="0"/>
          </a:p>
        </p:txBody>
      </p:sp>
      <p:sp>
        <p:nvSpPr>
          <p:cNvPr id="12" name="Text Placeholder 11">
            <a:extLst>
              <a:ext uri="{FF2B5EF4-FFF2-40B4-BE49-F238E27FC236}">
                <a16:creationId xmlns:a16="http://schemas.microsoft.com/office/drawing/2014/main" id="{0C22965F-B7F4-41B8-AD81-830B8F9EE3F5}"/>
              </a:ext>
            </a:extLst>
          </p:cNvPr>
          <p:cNvSpPr>
            <a:spLocks noGrp="1"/>
          </p:cNvSpPr>
          <p:nvPr>
            <p:ph type="body" sz="quarter" idx="35"/>
          </p:nvPr>
        </p:nvSpPr>
        <p:spPr>
          <a:xfrm>
            <a:off x="9266385" y="3665244"/>
            <a:ext cx="2606203" cy="2195374"/>
          </a:xfrm>
        </p:spPr>
        <p:txBody>
          <a:bodyPr/>
          <a:lstStyle/>
          <a:p>
            <a:pPr algn="just"/>
            <a:r>
              <a:rPr lang="lt-LT" dirty="0"/>
              <a:t>Tai rizika, kad esant infliacijai, pinigų nuvertėjimas gali būti didesnis nei Obligacijų pajamingumas.</a:t>
            </a:r>
          </a:p>
          <a:p>
            <a:pPr algn="just"/>
            <a:endParaRPr lang="lt-LT" dirty="0"/>
          </a:p>
        </p:txBody>
      </p:sp>
      <p:sp>
        <p:nvSpPr>
          <p:cNvPr id="13" name="Text Placeholder 12">
            <a:extLst>
              <a:ext uri="{FF2B5EF4-FFF2-40B4-BE49-F238E27FC236}">
                <a16:creationId xmlns:a16="http://schemas.microsoft.com/office/drawing/2014/main" id="{D6AFF47A-8F74-46BA-BDA1-00B392B80B55}"/>
              </a:ext>
            </a:extLst>
          </p:cNvPr>
          <p:cNvSpPr>
            <a:spLocks noGrp="1"/>
          </p:cNvSpPr>
          <p:nvPr>
            <p:ph type="body" sz="quarter" idx="36"/>
          </p:nvPr>
        </p:nvSpPr>
        <p:spPr>
          <a:xfrm>
            <a:off x="9266386" y="3215043"/>
            <a:ext cx="1967116" cy="427913"/>
          </a:xfrm>
        </p:spPr>
        <p:txBody>
          <a:bodyPr/>
          <a:lstStyle/>
          <a:p>
            <a:r>
              <a:rPr lang="lt-LT" dirty="0"/>
              <a:t>Infliacijos rizika</a:t>
            </a:r>
          </a:p>
          <a:p>
            <a:endParaRPr lang="lt-LT" dirty="0"/>
          </a:p>
        </p:txBody>
      </p:sp>
      <p:pic>
        <p:nvPicPr>
          <p:cNvPr id="7" name="Picture 6">
            <a:extLst>
              <a:ext uri="{FF2B5EF4-FFF2-40B4-BE49-F238E27FC236}">
                <a16:creationId xmlns:a16="http://schemas.microsoft.com/office/drawing/2014/main" id="{60BDAA3C-F9FB-410C-8274-4D0F1E2EA0F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234029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Rizikos, susijusios su išleidžiamomis obligacijomis (2)</a:t>
            </a:r>
            <a:endParaRPr lang="en-US" sz="3200" dirty="0"/>
          </a:p>
        </p:txBody>
      </p:sp>
      <p:graphicFrame>
        <p:nvGraphicFramePr>
          <p:cNvPr id="7" name="Table 6">
            <a:extLst>
              <a:ext uri="{FF2B5EF4-FFF2-40B4-BE49-F238E27FC236}">
                <a16:creationId xmlns:a16="http://schemas.microsoft.com/office/drawing/2014/main" id="{479467DB-1254-4272-8EB9-C1073EA0A259}"/>
              </a:ext>
            </a:extLst>
          </p:cNvPr>
          <p:cNvGraphicFramePr>
            <a:graphicFrameLocks noGrp="1"/>
          </p:cNvGraphicFramePr>
          <p:nvPr>
            <p:extLst>
              <p:ext uri="{D42A27DB-BD31-4B8C-83A1-F6EECF244321}">
                <p14:modId xmlns:p14="http://schemas.microsoft.com/office/powerpoint/2010/main" val="2105479357"/>
              </p:ext>
            </p:extLst>
          </p:nvPr>
        </p:nvGraphicFramePr>
        <p:xfrm>
          <a:off x="638629" y="1564590"/>
          <a:ext cx="11235692" cy="3728820"/>
        </p:xfrm>
        <a:graphic>
          <a:graphicData uri="http://schemas.openxmlformats.org/drawingml/2006/table">
            <a:tbl>
              <a:tblPr/>
              <a:tblGrid>
                <a:gridCol w="2786742">
                  <a:extLst>
                    <a:ext uri="{9D8B030D-6E8A-4147-A177-3AD203B41FA5}">
                      <a16:colId xmlns:a16="http://schemas.microsoft.com/office/drawing/2014/main" val="3249740155"/>
                    </a:ext>
                  </a:extLst>
                </a:gridCol>
                <a:gridCol w="8448950">
                  <a:extLst>
                    <a:ext uri="{9D8B030D-6E8A-4147-A177-3AD203B41FA5}">
                      <a16:colId xmlns:a16="http://schemas.microsoft.com/office/drawing/2014/main" val="3102451155"/>
                    </a:ext>
                  </a:extLst>
                </a:gridCol>
              </a:tblGrid>
              <a:tr h="242698">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100" b="1" kern="1200" noProof="1">
                          <a:solidFill>
                            <a:srgbClr val="002C63"/>
                          </a:solidFill>
                          <a:latin typeface="Arial" panose="020B0604020202020204" pitchFamily="34" charset="0"/>
                          <a:ea typeface="+mn-ea"/>
                          <a:cs typeface="Arial" panose="020B0604020202020204" pitchFamily="34" charset="0"/>
                        </a:rPr>
                        <a:t>RIZIKA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100" b="1" kern="1200" noProof="1">
                          <a:solidFill>
                            <a:srgbClr val="002C63"/>
                          </a:solidFill>
                          <a:latin typeface="Arial" panose="020B0604020202020204" pitchFamily="34" charset="0"/>
                          <a:ea typeface="+mn-ea"/>
                          <a:cs typeface="Arial" panose="020B0604020202020204" pitchFamily="34" charset="0"/>
                        </a:rPr>
                        <a:t>APRAŠYMAS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970086639"/>
                  </a:ext>
                </a:extLst>
              </a:tr>
              <a:tr h="5799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Listingavimo rizika </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150" kern="1200" noProof="1">
                          <a:solidFill>
                            <a:schemeClr val="tx1"/>
                          </a:solidFill>
                          <a:latin typeface="Arial" panose="020B0604020202020204" pitchFamily="34" charset="0"/>
                          <a:ea typeface="+mj-ea"/>
                          <a:cs typeface="Arial" panose="020B0604020202020204" pitchFamily="34" charset="0"/>
                        </a:rPr>
                        <a:t>Tai rizika, kad dėl įvairių priežasčių Bendrovei gali nepavykti įtraukti Obligacijų į AB Nasdaq Vilnius administruojamos alternatyviosios vertybinių popierių rinkos </a:t>
                      </a:r>
                      <a:r>
                        <a:rPr lang="en-US" sz="1150" i="1" kern="1200" noProof="1">
                          <a:solidFill>
                            <a:schemeClr val="tx1"/>
                          </a:solidFill>
                          <a:latin typeface="Arial" panose="020B0604020202020204" pitchFamily="34" charset="0"/>
                          <a:ea typeface="+mj-ea"/>
                          <a:cs typeface="Arial" panose="020B0604020202020204" pitchFamily="34" charset="0"/>
                        </a:rPr>
                        <a:t>First North </a:t>
                      </a:r>
                      <a:r>
                        <a:rPr lang="en-US" sz="1150" kern="1200" noProof="1">
                          <a:solidFill>
                            <a:schemeClr val="tx1"/>
                          </a:solidFill>
                          <a:latin typeface="Arial" panose="020B0604020202020204" pitchFamily="34" charset="0"/>
                          <a:ea typeface="+mj-ea"/>
                          <a:cs typeface="Arial" panose="020B0604020202020204" pitchFamily="34" charset="0"/>
                        </a:rPr>
                        <a:t>Lietuvoje skolos vertybinių popierių sąrašą, dėl ko gali pasunkėti Obligacijų antrinė apyvarta ir investuotojams, norintiems parduoti jų turimas Obligacijas, gali nepavykti to padaryti iki jų išpirkimo laikotarpio pabaigos.</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42837405"/>
                  </a:ext>
                </a:extLst>
              </a:tr>
              <a:tr h="475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Reinvestavimo rizika</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altLang="en-US" sz="1150" kern="1200" noProof="1">
                          <a:solidFill>
                            <a:srgbClr val="002C63"/>
                          </a:solidFill>
                          <a:latin typeface="Arial" panose="020B0604020202020204" pitchFamily="34" charset="0"/>
                          <a:ea typeface="+mj-ea"/>
                          <a:cs typeface="Arial" panose="020B0604020202020204" pitchFamily="34" charset="0"/>
                        </a:rPr>
                        <a:t>Mažėjant palūkanų normoms rinkoje, už Obligacijas periodiškai gaunamų palūkanų (atkarpos arba kupono) gali nepavykti reinvestuoti į bent jau tokio pat pajamingumo finansines priemones. Dėl šios priežasties yra rizika gauti mažesnę investicijų į šiuos vertybinius popierius grąžą.</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17956536"/>
                  </a:ext>
                </a:extLst>
              </a:tr>
              <a:tr h="5799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Teisinė rizika </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50" kern="1200" noProof="1">
                          <a:solidFill>
                            <a:srgbClr val="002C63"/>
                          </a:solidFill>
                          <a:latin typeface="Arial" panose="020B0604020202020204" pitchFamily="34" charset="0"/>
                          <a:ea typeface="+mj-ea"/>
                          <a:cs typeface="Arial" panose="020B0604020202020204" pitchFamily="34" charset="0"/>
                        </a:rPr>
                        <a:t>Tai galimų nuostolių, kylančių dėl įstatymų, reglamentų ir kitų teisės aktų pakeitimų atsiradimo rizika, o taip pat rizika kylanti dėl naujų teisės aktų įgyvendinimo, dėl kurių gali atsirasti papildomų išlaidų arba sumažėti investicijos grąža; ši rizika taip pat apima galimus pokyčius taikytiname mokesčių vertinime ir mokesčių prie pajamų šaltinio procedūrų pokyčius. Visa tai gali turėti neigiamos įtakos Bendrovės rezultatams.</a:t>
                      </a:r>
                      <a:endParaRPr lang="en-US" sz="1150" kern="1200" noProof="1">
                        <a:solidFill>
                          <a:srgbClr val="002C63"/>
                        </a:solidFill>
                        <a:latin typeface="Arial" panose="020B0604020202020204" pitchFamily="34" charset="0"/>
                        <a:ea typeface="+mj-ea"/>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04472671"/>
                  </a:ext>
                </a:extLst>
              </a:tr>
              <a:tr h="8936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savininkų susirinkimai</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150" kern="1200" noProof="1">
                          <a:solidFill>
                            <a:srgbClr val="002C63"/>
                          </a:solidFill>
                          <a:latin typeface="Arial" panose="020B0604020202020204" pitchFamily="34" charset="0"/>
                          <a:ea typeface="+mj-ea"/>
                          <a:cs typeface="Arial" panose="020B0604020202020204" pitchFamily="34" charset="0"/>
                        </a:rPr>
                        <a:t>Obligacijų emisijai taikomas Lietuvos Respublikos akcinių bendrovių ir uždarųjų akcinių bendrovių obligacijų savininkų interesų gynimo įstatymas. Šis įstatymas numato galimybę spręsti tam tikrus klausimus Obligacijų savininkų susirinkimuose. Tam, kad būtų priimtas Obligacijų savininkų susirinkimo sprendimas nėra reikalaujama, kad susirinkime dalyvautų visi Obligacijų savininkai bei, kad už priimamą sprendimą balsuotų visi Obligacijų savininkai. Atitinkamai, Obligacijų savininkų susirinkimo sprendimai bus taikomi ir galios visų Obligacijų savininkų atžvilgiu, net ir tų, kurie priimant sprendimą nedalyvavo arba balsavo prieš tokį sprendimą.</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35963466"/>
                  </a:ext>
                </a:extLst>
              </a:tr>
            </a:tbl>
          </a:graphicData>
        </a:graphic>
      </p:graphicFrame>
      <p:pic>
        <p:nvPicPr>
          <p:cNvPr id="5" name="Picture 4">
            <a:extLst>
              <a:ext uri="{FF2B5EF4-FFF2-40B4-BE49-F238E27FC236}">
                <a16:creationId xmlns:a16="http://schemas.microsoft.com/office/drawing/2014/main" id="{80B721B5-A650-4144-A236-9C973478F50F}"/>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853332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Rizikos, susijusios su išleidžiamomis obligacijomis (3)</a:t>
            </a:r>
            <a:endParaRPr lang="en-US" sz="3200" dirty="0"/>
          </a:p>
        </p:txBody>
      </p:sp>
      <p:graphicFrame>
        <p:nvGraphicFramePr>
          <p:cNvPr id="7" name="Table 6">
            <a:extLst>
              <a:ext uri="{FF2B5EF4-FFF2-40B4-BE49-F238E27FC236}">
                <a16:creationId xmlns:a16="http://schemas.microsoft.com/office/drawing/2014/main" id="{479467DB-1254-4272-8EB9-C1073EA0A259}"/>
              </a:ext>
            </a:extLst>
          </p:cNvPr>
          <p:cNvGraphicFramePr>
            <a:graphicFrameLocks noGrp="1"/>
          </p:cNvGraphicFramePr>
          <p:nvPr>
            <p:extLst>
              <p:ext uri="{D42A27DB-BD31-4B8C-83A1-F6EECF244321}">
                <p14:modId xmlns:p14="http://schemas.microsoft.com/office/powerpoint/2010/main" val="2106511575"/>
              </p:ext>
            </p:extLst>
          </p:nvPr>
        </p:nvGraphicFramePr>
        <p:xfrm>
          <a:off x="637431" y="1579915"/>
          <a:ext cx="11211132" cy="3445107"/>
        </p:xfrm>
        <a:graphic>
          <a:graphicData uri="http://schemas.openxmlformats.org/drawingml/2006/table">
            <a:tbl>
              <a:tblPr/>
              <a:tblGrid>
                <a:gridCol w="2801228">
                  <a:extLst>
                    <a:ext uri="{9D8B030D-6E8A-4147-A177-3AD203B41FA5}">
                      <a16:colId xmlns:a16="http://schemas.microsoft.com/office/drawing/2014/main" val="3249740155"/>
                    </a:ext>
                  </a:extLst>
                </a:gridCol>
                <a:gridCol w="8409904">
                  <a:extLst>
                    <a:ext uri="{9D8B030D-6E8A-4147-A177-3AD203B41FA5}">
                      <a16:colId xmlns:a16="http://schemas.microsoft.com/office/drawing/2014/main" val="3102451155"/>
                    </a:ext>
                  </a:extLst>
                </a:gridCol>
              </a:tblGrid>
              <a:tr h="346286">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RIZIKA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APRAŠYMAS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970086639"/>
                  </a:ext>
                </a:extLst>
              </a:tr>
              <a:tr h="8735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netinkamumas kai kuriems investuotojams</a:t>
                      </a:r>
                      <a:endParaRPr kumimoji="0" lang="lt-LT" alt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algn="just"/>
                      <a:r>
                        <a:rPr lang="lt-LT" sz="1150" kern="1200" dirty="0">
                          <a:solidFill>
                            <a:srgbClr val="002C63"/>
                          </a:solidFill>
                          <a:latin typeface="Arial" panose="020B0604020202020204" pitchFamily="34" charset="0"/>
                          <a:ea typeface="+mj-ea"/>
                          <a:cs typeface="Arial" panose="020B0604020202020204" pitchFamily="34" charset="0"/>
                        </a:rPr>
                        <a:t>Obligacijos gali būti netinkama investicija kai kuriems investuotojams. Kiekvienas potencialus investuotojas į Obligacijas turi įvertinti šių investicijų tinkamumą jam, atsižvelgiant į su juo susijusias individualias aplinkybes. Potencialus investuotojas neturėtų investuoti į Obligacijas, nebent jis turi asmeninės patirties pats, arba pasitelkęs atitinkamus finansinius patarėjus, kad galėtų įvertinti, koks bus poveikis Obligacijų vertei keičiantis rinkos ir ekonominėms sąlygoms.</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42837405"/>
                  </a:ext>
                </a:extLst>
              </a:tr>
              <a:tr h="16644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išpirkimas nėra papildomai užtikrinamas</a:t>
                      </a:r>
                      <a:endParaRPr kumimoji="0" lang="lt-LT" alt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algn="just"/>
                      <a:r>
                        <a:rPr lang="lt-LT" sz="1150" kern="1200" dirty="0">
                          <a:solidFill>
                            <a:srgbClr val="002C63"/>
                          </a:solidFill>
                          <a:latin typeface="Arial" panose="020B0604020202020204" pitchFamily="34" charset="0"/>
                          <a:ea typeface="+mj-ea"/>
                          <a:cs typeface="Arial" panose="020B0604020202020204" pitchFamily="34" charset="0"/>
                        </a:rPr>
                        <a:t>Niekas kitas, išskyrus Emitentą, neįsipareigoja, kad Obligacijos bus išpirktos ir visos palūkanos sumokėtos. Nėra jokių papildomų laiduotojų ar garantijų davėjų, užtikrinančių ir prisiimančių atsakomybę už Emitento įsipareigojimų, susijusių su Obligacijomis, įvykdymą.</a:t>
                      </a:r>
                    </a:p>
                    <a:p>
                      <a:pPr algn="just"/>
                      <a:r>
                        <a:rPr lang="lt-LT" sz="1150" kern="1200" dirty="0">
                          <a:solidFill>
                            <a:srgbClr val="002C63"/>
                          </a:solidFill>
                          <a:latin typeface="Arial" panose="020B0604020202020204" pitchFamily="34" charset="0"/>
                          <a:ea typeface="+mj-ea"/>
                          <a:cs typeface="Arial" panose="020B0604020202020204" pitchFamily="34" charset="0"/>
                        </a:rPr>
                        <a:t>Obligacijų išpirkimas bei palūkanų sumokėjimas nėra užtikrinami jokiomis papildomomis prievolių įvykdymo užtikrinimo priemonėmis. Todėl Emitento nemokumo atveju, Obligacijų savininkai jokiomis papildomomis prievolių įvykdymo užtikrinimo priemonėmis naudotis negalės. Emitento ar kurios nors jo kontroliuojamos bendrovės nemokumo atveju, jų turtas visų pirma bus skirtas įvykdyti reikalavimus tų kreditorių, kurių reikalavimai yra užtikrinti Emitento ir jo kontroliuojamų bendrovių turto įkeitimu ir (arba) hipoteka. Todėl yra rizika, kad tokiu atveju Bendrovės turto gali nepakakti atsiskaityti su Obligacijų savininkais. </a:t>
                      </a:r>
                      <a:endParaRPr lang="lt-LT" altLang="en-US" sz="1150" kern="1200" dirty="0">
                        <a:solidFill>
                          <a:srgbClr val="002C63"/>
                        </a:solidFill>
                        <a:latin typeface="Arial" panose="020B0604020202020204" pitchFamily="34" charset="0"/>
                        <a:ea typeface="+mj-ea"/>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17956536"/>
                  </a:ext>
                </a:extLst>
              </a:tr>
              <a:tr h="5234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Emitento finansinės būklės pokyčiai</a:t>
                      </a:r>
                      <a:endParaRPr kumimoji="0" lang="lt-LT" alt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50" kern="1200" dirty="0">
                          <a:solidFill>
                            <a:srgbClr val="002C63"/>
                          </a:solidFill>
                          <a:latin typeface="Arial" panose="020B0604020202020204" pitchFamily="34" charset="0"/>
                          <a:ea typeface="+mj-ea"/>
                          <a:cs typeface="Arial" panose="020B0604020202020204" pitchFamily="34" charset="0"/>
                        </a:rPr>
                        <a:t>Bet koks neigiamas Emitento finansinės būklės ar perspektyvų pasikeitimas gali turėti reikšmingą neigiamą poveikį Obligacijų likvidumui ir gali lemti reikšmingą rinkos kainos sumažėjimą.</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04472671"/>
                  </a:ext>
                </a:extLst>
              </a:tr>
            </a:tbl>
          </a:graphicData>
        </a:graphic>
      </p:graphicFrame>
      <p:pic>
        <p:nvPicPr>
          <p:cNvPr id="5" name="Picture 4">
            <a:extLst>
              <a:ext uri="{FF2B5EF4-FFF2-40B4-BE49-F238E27FC236}">
                <a16:creationId xmlns:a16="http://schemas.microsoft.com/office/drawing/2014/main" id="{80B721B5-A650-4144-A236-9C973478F50F}"/>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4002717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Rizikos, susijusios su emitentu (1)</a:t>
            </a:r>
            <a:endParaRPr lang="en-US" sz="3200" dirty="0"/>
          </a:p>
        </p:txBody>
      </p:sp>
      <p:sp>
        <p:nvSpPr>
          <p:cNvPr id="5" name="Text Placeholder 5">
            <a:extLst>
              <a:ext uri="{FF2B5EF4-FFF2-40B4-BE49-F238E27FC236}">
                <a16:creationId xmlns:a16="http://schemas.microsoft.com/office/drawing/2014/main" id="{7CCB2141-FD15-4F70-B9BE-AAF7C0F1DCB2}"/>
              </a:ext>
            </a:extLst>
          </p:cNvPr>
          <p:cNvSpPr txBox="1">
            <a:spLocks/>
          </p:cNvSpPr>
          <p:nvPr/>
        </p:nvSpPr>
        <p:spPr>
          <a:xfrm>
            <a:off x="598512" y="1209772"/>
            <a:ext cx="11226799" cy="524245"/>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just" defTabSz="457200" fontAlgn="base">
              <a:spcBef>
                <a:spcPct val="0"/>
              </a:spcBef>
              <a:spcAft>
                <a:spcPct val="0"/>
              </a:spcAft>
            </a:pPr>
            <a:r>
              <a:rPr lang="lt-LT" dirty="0"/>
              <a:t>Žemiau aprašytos rizikos gali neigiamai paveikti Emitentą ir, ekstremaliais atvejais, sukelti Emitento nemokumą ir prisiimtų pagal Obligacijas įsipareigojimų vykdymo pažeidimą. Pagrindiniai rizikos faktoriai galintys įtakoti Emitento finansinės veiklos rezultatus yra:</a:t>
            </a:r>
            <a:endParaRPr lang="lt-LT" altLang="en-US" dirty="0"/>
          </a:p>
        </p:txBody>
      </p:sp>
      <p:graphicFrame>
        <p:nvGraphicFramePr>
          <p:cNvPr id="8" name="Content Placeholder 6">
            <a:extLst>
              <a:ext uri="{FF2B5EF4-FFF2-40B4-BE49-F238E27FC236}">
                <a16:creationId xmlns:a16="http://schemas.microsoft.com/office/drawing/2014/main" id="{8283AFD0-8BA2-47E0-9508-A5216DF6F643}"/>
              </a:ext>
            </a:extLst>
          </p:cNvPr>
          <p:cNvGraphicFramePr>
            <a:graphicFrameLocks/>
          </p:cNvGraphicFramePr>
          <p:nvPr>
            <p:extLst>
              <p:ext uri="{D42A27DB-BD31-4B8C-83A1-F6EECF244321}">
                <p14:modId xmlns:p14="http://schemas.microsoft.com/office/powerpoint/2010/main" val="3765399624"/>
              </p:ext>
            </p:extLst>
          </p:nvPr>
        </p:nvGraphicFramePr>
        <p:xfrm>
          <a:off x="650028" y="2020180"/>
          <a:ext cx="11226797" cy="3385841"/>
        </p:xfrm>
        <a:graphic>
          <a:graphicData uri="http://schemas.openxmlformats.org/drawingml/2006/table">
            <a:tbl>
              <a:tblPr/>
              <a:tblGrid>
                <a:gridCol w="2899229">
                  <a:extLst>
                    <a:ext uri="{9D8B030D-6E8A-4147-A177-3AD203B41FA5}">
                      <a16:colId xmlns:a16="http://schemas.microsoft.com/office/drawing/2014/main" val="20000"/>
                    </a:ext>
                  </a:extLst>
                </a:gridCol>
                <a:gridCol w="8327568">
                  <a:extLst>
                    <a:ext uri="{9D8B030D-6E8A-4147-A177-3AD203B41FA5}">
                      <a16:colId xmlns:a16="http://schemas.microsoft.com/office/drawing/2014/main" val="20001"/>
                    </a:ext>
                  </a:extLst>
                </a:gridCol>
              </a:tblGrid>
              <a:tr h="38905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RIZIKA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APRAŠYMAS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4603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Kredito rizika </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Tai potencialus nuostolis, galintis atsirasti dėl Emitentui sutartinių įsipareigojimų nevykdymo ar netinkamo jų vykdymo, įvykusio dėl Emitento verslo vykdymo nesėkmės ar kitų faktorių.</a:t>
                      </a:r>
                      <a:endParaRPr lang="lt-LT" altLang="en-US" sz="1100" kern="1200" dirty="0">
                        <a:solidFill>
                          <a:srgbClr val="002C63"/>
                        </a:solidFill>
                        <a:latin typeface="Arial" panose="020B0604020202020204" pitchFamily="34" charset="0"/>
                        <a:ea typeface="+mj-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201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Likvidumo rizika</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Tai galimybė patirti nuostolį arba didesnius kaštus dėl to, kad Emitentas negali laiku įvykdyti su mokėjimu susijusių savo įsipareigojimų.</a:t>
                      </a:r>
                      <a:endParaRPr lang="lt-LT" altLang="en-US" sz="1100" kern="1200" dirty="0">
                        <a:solidFill>
                          <a:srgbClr val="002C63"/>
                        </a:solidFill>
                        <a:latin typeface="Arial" panose="020B0604020202020204" pitchFamily="34" charset="0"/>
                        <a:ea typeface="+mj-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Konkurencijos rizika</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Rizika, kad sustiprėjus konkurencijai būtų paveiktas Emitento pelningumas, ar potencialus nuostolis atsirastų dėl netinkamo reagavimo į konkurentų veiksmus ar aplinkos pokyčius. </a:t>
                      </a:r>
                      <a:endParaRPr lang="lt-LT" altLang="en-US" sz="1100" kern="1200" dirty="0">
                        <a:solidFill>
                          <a:srgbClr val="002C63"/>
                        </a:solidFill>
                        <a:latin typeface="Arial" panose="020B0604020202020204" pitchFamily="34" charset="0"/>
                        <a:ea typeface="+mj-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890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Palūkanų normos rizika</a:t>
                      </a:r>
                      <a:endParaRPr kumimoji="0" lang="lt-LT" altLang="en-US"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Dalis Emitento finansinių įsipareigojimų yra su kintama palūkanų norma. Kylant palūkanų normoms, gali išaugti palūkanų išlaidos už gautas paskolas ir padidinti skolų neaptarnavimo riziką. Ekonominei situacijai pablogėjus gali būti sunku ar brangu gauti finansavimą naujiems investiciniams projektams, įrangos įsigijimui arba refinansuoti besibaigiančias paskolų sutartis, o tai neigiamai paveiktų Emitento rezultatus.</a:t>
                      </a:r>
                      <a:endParaRPr lang="lt-LT" altLang="en-US" sz="1100" kern="1200" dirty="0">
                        <a:solidFill>
                          <a:srgbClr val="002C63"/>
                        </a:solidFill>
                        <a:latin typeface="Arial" panose="020B0604020202020204" pitchFamily="34" charset="0"/>
                        <a:ea typeface="+mj-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890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Ekonominės aplinkos rizika</a:t>
                      </a:r>
                      <a:endParaRPr kumimoji="0" lang="lt-LT" altLang="en-US"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Emitento veikla ir rezultatai priklauso nuo šalies viduje ir tarptautinėje aplinkoje vykstančių ekonominių procesų. Ekonominės veiklos sulėtėjimo sąlygomis gali sumažėti paklausa Emitento paslaugoms ar pacientų mokumas, o tai neigiamai atsilieptų Emitento verslo strategijos įgyvendinimui, veiklos rezultatams. Ekonominio ciklo kilimo metu neigiamai Emitento rezultatus gali paveikti kylantys darbo jėgos kaštai.</a:t>
                      </a:r>
                      <a:endParaRPr lang="lt-LT" altLang="en-US" sz="1100" kern="1200" dirty="0">
                        <a:solidFill>
                          <a:srgbClr val="002C63"/>
                        </a:solidFill>
                        <a:latin typeface="Arial" panose="020B0604020202020204" pitchFamily="34" charset="0"/>
                        <a:ea typeface="+mj-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4740481"/>
                  </a:ext>
                </a:extLst>
              </a:tr>
            </a:tbl>
          </a:graphicData>
        </a:graphic>
      </p:graphicFrame>
      <p:pic>
        <p:nvPicPr>
          <p:cNvPr id="6" name="Picture 5">
            <a:extLst>
              <a:ext uri="{FF2B5EF4-FFF2-40B4-BE49-F238E27FC236}">
                <a16:creationId xmlns:a16="http://schemas.microsoft.com/office/drawing/2014/main" id="{DFBE6D29-B3AA-44F9-B4AC-49E57CD8594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81668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Rizikos, susijusios su emitentu (2)</a:t>
            </a:r>
            <a:endParaRPr lang="en-US" sz="3200" dirty="0"/>
          </a:p>
        </p:txBody>
      </p:sp>
      <p:graphicFrame>
        <p:nvGraphicFramePr>
          <p:cNvPr id="6" name="Content Placeholder 6">
            <a:extLst>
              <a:ext uri="{FF2B5EF4-FFF2-40B4-BE49-F238E27FC236}">
                <a16:creationId xmlns:a16="http://schemas.microsoft.com/office/drawing/2014/main" id="{CD72927E-9B79-404E-A35C-893F045E458C}"/>
              </a:ext>
            </a:extLst>
          </p:cNvPr>
          <p:cNvGraphicFramePr>
            <a:graphicFrameLocks/>
          </p:cNvGraphicFramePr>
          <p:nvPr>
            <p:extLst>
              <p:ext uri="{D42A27DB-BD31-4B8C-83A1-F6EECF244321}">
                <p14:modId xmlns:p14="http://schemas.microsoft.com/office/powerpoint/2010/main" val="3579249030"/>
              </p:ext>
            </p:extLst>
          </p:nvPr>
        </p:nvGraphicFramePr>
        <p:xfrm>
          <a:off x="688485" y="1578098"/>
          <a:ext cx="11201400" cy="3534163"/>
        </p:xfrm>
        <a:graphic>
          <a:graphicData uri="http://schemas.openxmlformats.org/drawingml/2006/table">
            <a:tbl>
              <a:tblPr/>
              <a:tblGrid>
                <a:gridCol w="2685782">
                  <a:extLst>
                    <a:ext uri="{9D8B030D-6E8A-4147-A177-3AD203B41FA5}">
                      <a16:colId xmlns:a16="http://schemas.microsoft.com/office/drawing/2014/main" val="20000"/>
                    </a:ext>
                  </a:extLst>
                </a:gridCol>
                <a:gridCol w="8515618">
                  <a:extLst>
                    <a:ext uri="{9D8B030D-6E8A-4147-A177-3AD203B41FA5}">
                      <a16:colId xmlns:a16="http://schemas.microsoft.com/office/drawing/2014/main" val="20001"/>
                    </a:ext>
                  </a:extLst>
                </a:gridCol>
              </a:tblGrid>
              <a:tr h="38905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RIZIKA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APRAŠYMAS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Tiekėjų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100" kern="1200" dirty="0">
                          <a:solidFill>
                            <a:srgbClr val="002C63"/>
                          </a:solidFill>
                          <a:latin typeface="Arial" panose="020B0604020202020204" pitchFamily="34" charset="0"/>
                          <a:ea typeface="+mn-ea"/>
                          <a:cs typeface="Arial" panose="020B0604020202020204" pitchFamily="34" charset="0"/>
                        </a:rPr>
                        <a:t>Rizika, jog pagrindiniai tiekėjai pakeis bendradarbiavimo sąlygas taip, jog tai pablogintų Emitento konsoliduotus rezultatus.</a:t>
                      </a:r>
                      <a:endParaRPr lang="lt-LT" altLang="en-US" sz="1100" kern="1200" dirty="0">
                        <a:solidFill>
                          <a:srgbClr val="002C63"/>
                        </a:solidFill>
                        <a:latin typeface="Arial" panose="020B0604020202020204" pitchFamily="34" charset="0"/>
                        <a:ea typeface="+mn-ea"/>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1212435"/>
                  </a:ext>
                </a:extLst>
              </a:tr>
              <a:tr h="488018">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Priklausomybė nuo išorinio finansavimo</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Emitento įprastinės veiklos bei investicijų finansavimui reikalingi pakankami resursai. Papildomų resursų gali prireikti ir norint plėsti Emitento veiklą per kitų įmonių įsigijimus. Dėl šių priežasčių nesugebėjimas užtikrinti pakankamai trumpalaikio bei ilgalaikio išorinio finansavimo gali apriboti Emitento plėtros planus ir lemti prastesnius veiklos rezultatus bei mažinti mokumą.</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1897426"/>
                  </a:ext>
                </a:extLst>
              </a:tr>
              <a:tr h="488018">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Nuomos sutarčių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r>
                        <a:rPr lang="lt-LT" sz="1100" kern="1200" dirty="0">
                          <a:solidFill>
                            <a:srgbClr val="002C63"/>
                          </a:solidFill>
                          <a:latin typeface="Arial" panose="020B0604020202020204" pitchFamily="34" charset="0"/>
                          <a:ea typeface="+mj-ea"/>
                          <a:cs typeface="Arial" panose="020B0604020202020204" pitchFamily="34" charset="0"/>
                        </a:rPr>
                        <a:t>Emitento veiklai didelę įtaką daro nuomos sutarčių sąlygos. Pasikeitus šioms sąlygoms arba nepavykus pratęsti nuomos sutarčių gali būti neigiamai paveikta atskirų klinikų veikla, taigi ir bendri Emitento rezultatai.</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Mokestinė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Naujų mokesčių, susijusių su Emitento vykdoma veikla, įvedimas ar mokesčių pakeitimas gali neigiamai paveikti Emitento rezultatus.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08522115"/>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Operacinė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Rizika patirti nuostolių dėl netinkamų arba neįvykdomų Emitento vidaus kontrolės procesų, darbuotojų klaidų ir neteisėtų veiksmų bei programinės įrangos veiklos sutrikimų.</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66851220"/>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Plėtros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n-ea"/>
                          <a:cs typeface="Arial" panose="020B0604020202020204" pitchFamily="34" charset="0"/>
                        </a:rPr>
                        <a:t>Dalis Emitento augimo strategijos yra susijusi su naujų klinikų įsigijimu. Egzistuoja rizika, kad įsigijus naują kliniką nepavyktų sėkmingai sujungti naujos klinikos ir egzistuojančios Emitento veiklos, o tai galėtų neigiamai atsiliepti ne tik naujai įsigytos klinikos, bet ir egzistuojančiai Emitento veiklai.</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48381464"/>
                  </a:ext>
                </a:extLst>
              </a:tr>
            </a:tbl>
          </a:graphicData>
        </a:graphic>
      </p:graphicFrame>
      <p:pic>
        <p:nvPicPr>
          <p:cNvPr id="5" name="Picture 4">
            <a:extLst>
              <a:ext uri="{FF2B5EF4-FFF2-40B4-BE49-F238E27FC236}">
                <a16:creationId xmlns:a16="http://schemas.microsoft.com/office/drawing/2014/main" id="{0E880619-9DEF-4D48-BACA-EC148FB16BA6}"/>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11775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Rizikos, susijusios su emitentu (3)</a:t>
            </a:r>
            <a:endParaRPr lang="en-US" sz="3200" dirty="0"/>
          </a:p>
        </p:txBody>
      </p:sp>
      <p:graphicFrame>
        <p:nvGraphicFramePr>
          <p:cNvPr id="5" name="Content Placeholder 6">
            <a:extLst>
              <a:ext uri="{FF2B5EF4-FFF2-40B4-BE49-F238E27FC236}">
                <a16:creationId xmlns:a16="http://schemas.microsoft.com/office/drawing/2014/main" id="{362A5E74-89B1-470F-B96A-39088F68842E}"/>
              </a:ext>
            </a:extLst>
          </p:cNvPr>
          <p:cNvGraphicFramePr>
            <a:graphicFrameLocks/>
          </p:cNvGraphicFramePr>
          <p:nvPr>
            <p:extLst>
              <p:ext uri="{D42A27DB-BD31-4B8C-83A1-F6EECF244321}">
                <p14:modId xmlns:p14="http://schemas.microsoft.com/office/powerpoint/2010/main" val="637738836"/>
              </p:ext>
            </p:extLst>
          </p:nvPr>
        </p:nvGraphicFramePr>
        <p:xfrm>
          <a:off x="685243" y="1474335"/>
          <a:ext cx="11163320" cy="3278051"/>
        </p:xfrm>
        <a:graphic>
          <a:graphicData uri="http://schemas.openxmlformats.org/drawingml/2006/table">
            <a:tbl>
              <a:tblPr/>
              <a:tblGrid>
                <a:gridCol w="3275517">
                  <a:extLst>
                    <a:ext uri="{9D8B030D-6E8A-4147-A177-3AD203B41FA5}">
                      <a16:colId xmlns:a16="http://schemas.microsoft.com/office/drawing/2014/main" val="20000"/>
                    </a:ext>
                  </a:extLst>
                </a:gridCol>
                <a:gridCol w="7887803">
                  <a:extLst>
                    <a:ext uri="{9D8B030D-6E8A-4147-A177-3AD203B41FA5}">
                      <a16:colId xmlns:a16="http://schemas.microsoft.com/office/drawing/2014/main" val="20001"/>
                    </a:ext>
                  </a:extLst>
                </a:gridCol>
              </a:tblGrid>
              <a:tr h="38905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RIZIKA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APRAŠYMAS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5201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Vadovybės ir žmogiškųjų išteklių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n-ea"/>
                          <a:cs typeface="Arial" panose="020B0604020202020204" pitchFamily="34" charset="0"/>
                        </a:rPr>
                        <a:t>Emitento veiklos rezultatai didele dalimi priklausys nuo Emitento darbuotojų komandos, jos priimtų sprendimų bei ją sudarančių asmenų patirties ir sugebėjimų. Nėra garantijos, kad pavyks išlaikyti visus dabartinius sėkmingam Emitento valdymui svarbius asmenis, taip pat, kad pavyks priimti naujų profesionalių darbuotojų. Sėkmingam Emitento valdymui svarbių asmenų praradimas, galimas jų perėjimas pas Emitento konkurentus, ir negalėjimas pritraukti naujų kvalifikuotų darbuotojų gali turėti didelį neigiamą poveikį Emitento valdymui, veiklai, rezultatams ir finansinei būklei.</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Teisinių ginčų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Yra rizika, kad dėl savo vykdomos veiklos Emitentas gali būti įtrauktas į teisinius ginčus. Emitentui nepalankus tokių ginčų išsprendimas gali neigiamai paveikti jo veiklą ir finansinę padėti, o taip pat pakenkti reputacijai. Visa tai gali turėti įtakos Emitento gebėjimui tinkamai atsiskaityti su Obligacijų savininkais.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41670552"/>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Reguliacinė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Atsižvelgiant į tai, kad reikšminga Emitento pajamų dalis priklauso nuo valstybinio finansavimo (</a:t>
                      </a:r>
                      <a:r>
                        <a:rPr lang="lt-LT" sz="1100" dirty="0">
                          <a:latin typeface="Arial" panose="020B0604020202020204" pitchFamily="34" charset="0"/>
                          <a:ea typeface="MS PGothic" pitchFamily="34" charset="-128"/>
                          <a:cs typeface="Arial" panose="020B0604020202020204" pitchFamily="34" charset="0"/>
                        </a:rPr>
                        <a:t>Privalomo sveikatos draudimo fondo</a:t>
                      </a:r>
                      <a:r>
                        <a:rPr lang="lt-LT" sz="1100" kern="1200" dirty="0">
                          <a:solidFill>
                            <a:srgbClr val="002C63"/>
                          </a:solidFill>
                          <a:latin typeface="Arial" panose="020B0604020202020204" pitchFamily="34" charset="0"/>
                          <a:ea typeface="+mj-ea"/>
                          <a:cs typeface="Arial" panose="020B0604020202020204" pitchFamily="34" charset="0"/>
                        </a:rPr>
                        <a:t>), Emitento veiklą neigiamai gali paveikti reguliuojančiųjų tesės aktų pakeitimai, kas galėtų lemti mažesnių nei planuota pajamų gavimą arba sąnaudų padidėjimą, siekiant atitikti teisės aktus ir (ar) kitus reikalavimus.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36499894"/>
                  </a:ext>
                </a:extLst>
              </a:tr>
              <a:tr h="4880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Vidaus ir tarptautinės politikos rizika</a:t>
                      </a:r>
                    </a:p>
                  </a:txBody>
                  <a:tcPr marL="137160" marR="137160" marT="137160" marB="13716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j-ea"/>
                          <a:cs typeface="Arial" panose="020B0604020202020204" pitchFamily="34" charset="0"/>
                        </a:rPr>
                        <a:t>Dėl priklausomybės nuo valstybinio finansavimo egzistuoja rizika, kad Emitento veiklai gali pradėti trukdyti politiniai sprendimai ar pareiškimai, valstybinių institucijų, skirstančių finansavimą privačioms medicinos įstaigoms, priešiškumas ar diskriminacija. Taip pat egzistuoja rizika, kad Emitento veiklai įtaką gali daryti neramumai šalies viduje, valstybių konfliktai, sukilimai ar karai.</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54865507"/>
                  </a:ext>
                </a:extLst>
              </a:tr>
            </a:tbl>
          </a:graphicData>
        </a:graphic>
      </p:graphicFrame>
      <p:pic>
        <p:nvPicPr>
          <p:cNvPr id="6" name="Picture 5">
            <a:extLst>
              <a:ext uri="{FF2B5EF4-FFF2-40B4-BE49-F238E27FC236}">
                <a16:creationId xmlns:a16="http://schemas.microsoft.com/office/drawing/2014/main" id="{34955B36-359E-4954-AC91-E53795E3D90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962316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Pagrindinės obligacijų sąlygos (1)</a:t>
            </a:r>
            <a:endParaRPr lang="en-US" sz="3200" dirty="0"/>
          </a:p>
        </p:txBody>
      </p:sp>
      <p:graphicFrame>
        <p:nvGraphicFramePr>
          <p:cNvPr id="6" name="Content Placeholder 6">
            <a:extLst>
              <a:ext uri="{FF2B5EF4-FFF2-40B4-BE49-F238E27FC236}">
                <a16:creationId xmlns:a16="http://schemas.microsoft.com/office/drawing/2014/main" id="{DE6F20EF-B472-480F-8C93-E257166F3888}"/>
              </a:ext>
            </a:extLst>
          </p:cNvPr>
          <p:cNvGraphicFramePr>
            <a:graphicFrameLocks/>
          </p:cNvGraphicFramePr>
          <p:nvPr>
            <p:extLst>
              <p:ext uri="{D42A27DB-BD31-4B8C-83A1-F6EECF244321}">
                <p14:modId xmlns:p14="http://schemas.microsoft.com/office/powerpoint/2010/main" val="3411517021"/>
              </p:ext>
            </p:extLst>
          </p:nvPr>
        </p:nvGraphicFramePr>
        <p:xfrm>
          <a:off x="595086" y="1144133"/>
          <a:ext cx="11114312" cy="4361880"/>
        </p:xfrm>
        <a:graphic>
          <a:graphicData uri="http://schemas.openxmlformats.org/drawingml/2006/table">
            <a:tbl>
              <a:tblPr/>
              <a:tblGrid>
                <a:gridCol w="3889828">
                  <a:extLst>
                    <a:ext uri="{9D8B030D-6E8A-4147-A177-3AD203B41FA5}">
                      <a16:colId xmlns:a16="http://schemas.microsoft.com/office/drawing/2014/main" val="20000"/>
                    </a:ext>
                  </a:extLst>
                </a:gridCol>
                <a:gridCol w="7224484">
                  <a:extLst>
                    <a:ext uri="{9D8B030D-6E8A-4147-A177-3AD203B41FA5}">
                      <a16:colId xmlns:a16="http://schemas.microsoft.com/office/drawing/2014/main" val="20001"/>
                    </a:ext>
                  </a:extLst>
                </a:gridCol>
              </a:tblGrid>
              <a:tr h="2507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EMISIJA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PAGRINDINĖS EMISIJOS SĄLYGOS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614122">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Emitentas</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Vertybiniai popieriai</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dirty="0">
                          <a:solidFill>
                            <a:srgbClr val="002C63"/>
                          </a:solidFill>
                          <a:latin typeface="Arial" panose="020B0604020202020204" pitchFamily="34" charset="0"/>
                          <a:ea typeface="MS PGothic" pitchFamily="34" charset="-128"/>
                          <a:cs typeface="Arial" panose="020B0604020202020204" pitchFamily="34" charset="0"/>
                        </a:rPr>
                        <a:t>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AB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InMedica</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p>
                      <a:pPr marL="0" marR="0" lvl="0" indent="0" algn="just" defTabSz="457200" rtl="0" eaLnBrk="1" fontAlgn="base" latinLnBrk="0" hangingPunct="1">
                        <a:lnSpc>
                          <a:spcPct val="100000"/>
                        </a:lnSpc>
                        <a:spcBef>
                          <a:spcPct val="0"/>
                        </a:spcBef>
                        <a:spcAft>
                          <a:spcPct val="0"/>
                        </a:spcAft>
                        <a:buClrTx/>
                        <a:buSzTx/>
                        <a:buFontTx/>
                        <a:buNone/>
                        <a:tabLst/>
                      </a:pPr>
                      <a:endParaRPr lang="lt-LT" sz="1100" kern="1200" dirty="0">
                        <a:solidFill>
                          <a:srgbClr val="002C63"/>
                        </a:solidFill>
                        <a:latin typeface="Arial" panose="020B0604020202020204" pitchFamily="34" charset="0"/>
                        <a:ea typeface="MS PGothic" pitchFamily="34" charset="-128"/>
                        <a:cs typeface="Arial" panose="020B0604020202020204" pitchFamily="34" charset="0"/>
                      </a:endParaRPr>
                    </a:p>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Paprastosios nekonvertuojamosios, fiksuotų palūkanų obligacijos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8576">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Bendras nominalus emisijos dydis</a:t>
                      </a:r>
                    </a:p>
                    <a:p>
                      <a:pPr marL="0" marR="0" lvl="0" indent="0" algn="l" defTabSz="457200" rtl="0" eaLnBrk="1" fontAlgn="base" latinLnBrk="0" hangingPunct="1">
                        <a:lnSpc>
                          <a:spcPct val="100000"/>
                        </a:lnSpc>
                        <a:spcBef>
                          <a:spcPct val="0"/>
                        </a:spcBef>
                        <a:spcAft>
                          <a:spcPct val="0"/>
                        </a:spcAft>
                        <a:buClrTx/>
                        <a:buSzTx/>
                        <a:buFontTx/>
                        <a:buNone/>
                        <a:tabLst/>
                        <a:defRPr/>
                      </a:pPr>
                      <a:endPar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Bendras išleisti numatytas Emitento obligacijų skaičius </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pl-PL" sz="1100" kern="1200" dirty="0">
                          <a:solidFill>
                            <a:srgbClr val="002C63"/>
                          </a:solidFill>
                          <a:latin typeface="Arial" panose="020B0604020202020204" pitchFamily="34" charset="0"/>
                          <a:ea typeface="MS PGothic" pitchFamily="34" charset="-128"/>
                          <a:cs typeface="Arial" panose="020B0604020202020204" pitchFamily="34" charset="0"/>
                        </a:rPr>
                        <a:t>Iki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5</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000 000 Eur</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a:t>
                      </a:r>
                    </a:p>
                    <a:p>
                      <a:pPr marL="0" marR="0" lvl="0" indent="0" algn="just" defTabSz="457200" rtl="0" eaLnBrk="1" fontAlgn="base" latinLnBrk="0" hangingPunct="1">
                        <a:lnSpc>
                          <a:spcPct val="100000"/>
                        </a:lnSpc>
                        <a:spcBef>
                          <a:spcPct val="0"/>
                        </a:spcBef>
                        <a:spcAft>
                          <a:spcPct val="0"/>
                        </a:spcAft>
                        <a:buClrTx/>
                        <a:buSzTx/>
                        <a:buFontTx/>
                        <a:buNone/>
                        <a:tabLst/>
                      </a:pPr>
                      <a:endParaRPr lang="lt-LT" sz="1100" kern="1200" dirty="0">
                        <a:solidFill>
                          <a:srgbClr val="002C63"/>
                        </a:solidFill>
                        <a:latin typeface="Arial" panose="020B0604020202020204" pitchFamily="34" charset="0"/>
                        <a:ea typeface="MS PGothic" pitchFamily="34" charset="-128"/>
                        <a:cs typeface="Arial" panose="020B0604020202020204" pitchFamily="34" charset="0"/>
                      </a:endParaRPr>
                    </a:p>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Iki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5</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0 000 vnt. (imtinai)</a:t>
                      </a:r>
                      <a:endParaRPr lang="pl-PL"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0">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Vienos Obligacijos nominali vertė ir valiuta</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100 Eur</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171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Terminas</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2 metai (73</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1</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dienos)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989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Metinė palūkanų norma ir skaičiavimas</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5</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0 -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6</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0</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proc. Palūkanos skaičiuojamos kas dieną eurais nuo nominalios Obligacijų vertės, atsižvelgiant į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act</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act</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skaičiavimo metodą. </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Palūkanos pradedamos skaičiuoti nuo Obligacijų emisijos galiojimo pradžios dienos ją įskaitant. Apskaičiuojant ir išmokant palūkanas už atitinkamą praėjusį šešių mėnesių laikotarpį, palūkanų mokėjimo diena, kurią tos palūkanos turi būti išmokamos, į skaičiavimą nėra įskaitoma.</a:t>
                      </a:r>
                      <a:endParaRPr lang="lt-LT"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3180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Palūkanų mokėjimo dažnumas</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4 kartus per metus, už praėjusį 3 mėnesių laikotarpį. Palūkanų mokėjimo dienos yra </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2020 m.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kovo 16 d., 2020 m. birželio</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16</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 d</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2020 m. rugsėjo 16 d., 2020 m. gruodžio 16 d., </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202</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1</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 m.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kovo 16 d., 2021 m. birželio</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16</a:t>
                      </a:r>
                      <a:r>
                        <a:rPr lang="de-DE" sz="1100" kern="1200" dirty="0">
                          <a:solidFill>
                            <a:srgbClr val="002C63"/>
                          </a:solidFill>
                          <a:latin typeface="Arial" panose="020B0604020202020204" pitchFamily="34" charset="0"/>
                          <a:ea typeface="MS PGothic" pitchFamily="34" charset="-128"/>
                          <a:cs typeface="Arial" panose="020B0604020202020204" pitchFamily="34" charset="0"/>
                        </a:rPr>
                        <a:t> d</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2021 m. rugsėjo 16 d., 2021 m. gruodžio 16 d. Jei kuri nors iš jų yra ne darbo diena, palūkanos mokamos artimiausią po šios datos einančią darbo dieną.</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7" name="Content Placeholder 2">
            <a:extLst>
              <a:ext uri="{FF2B5EF4-FFF2-40B4-BE49-F238E27FC236}">
                <a16:creationId xmlns:a16="http://schemas.microsoft.com/office/drawing/2014/main" id="{5EFC7A51-8BCE-46D9-A4A7-EB03628CD37B}"/>
              </a:ext>
            </a:extLst>
          </p:cNvPr>
          <p:cNvSpPr txBox="1">
            <a:spLocks/>
          </p:cNvSpPr>
          <p:nvPr/>
        </p:nvSpPr>
        <p:spPr>
          <a:xfrm>
            <a:off x="1676400" y="6110597"/>
            <a:ext cx="10515600" cy="365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850" dirty="0">
                <a:solidFill>
                  <a:srgbClr val="002C63"/>
                </a:solidFill>
                <a:latin typeface="Arial" panose="020B0604020202020204" pitchFamily="34" charset="0"/>
                <a:ea typeface="MS PGothic" pitchFamily="34" charset="-128"/>
                <a:cs typeface="Arial" panose="020B0604020202020204" pitchFamily="34" charset="0"/>
              </a:rPr>
              <a:t>* Palūkanų normos nustatymo tvarka aprašyta toliau OBLIGACIJŲ PASIRAŠYMAS, PASKIRSTYMAS IR APMOKĖJIMAS (2) ir PRIEDE 1                                                                                                                                                                                                      ** Palūkanos apskaičiuojamos, remiantis faktiniu dienų skaičiumi palūkanų periode, už kurį mokamos palūkanos, padalijus jį iš faktinio dienų skaičiaus metuose</a:t>
            </a:r>
          </a:p>
          <a:p>
            <a:pPr marL="0" indent="0">
              <a:buNone/>
            </a:pPr>
            <a:endParaRPr lang="lt-LT" sz="850" dirty="0">
              <a:solidFill>
                <a:srgbClr val="002C63"/>
              </a:solidFill>
              <a:latin typeface="Arial" panose="020B0604020202020204" pitchFamily="34" charset="0"/>
              <a:ea typeface="MS PGothic" pitchFamily="34" charset="-128"/>
              <a:cs typeface="Arial" panose="020B0604020202020204" pitchFamily="34" charset="0"/>
            </a:endParaRPr>
          </a:p>
          <a:p>
            <a:pPr marL="0" indent="0">
              <a:buNone/>
            </a:pPr>
            <a:endParaRPr lang="lt-LT" sz="850" dirty="0">
              <a:solidFill>
                <a:srgbClr val="002C63"/>
              </a:solidFill>
              <a:latin typeface="Arial" panose="020B0604020202020204" pitchFamily="34" charset="0"/>
              <a:ea typeface="MS PGothic" pitchFamily="34" charset="-128"/>
              <a:cs typeface="Arial" panose="020B0604020202020204" pitchFamily="34" charset="0"/>
            </a:endParaRPr>
          </a:p>
          <a:p>
            <a:pPr marL="0" indent="0">
              <a:buFont typeface="Arial" panose="020B0604020202020204" pitchFamily="34" charset="0"/>
              <a:buNone/>
            </a:pPr>
            <a:endParaRPr lang="lt-LT" sz="850" dirty="0">
              <a:solidFill>
                <a:srgbClr val="002C63"/>
              </a:solidFill>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70A5A04-A45F-478E-9EA7-EBF648FC82FA}"/>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32573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t>Pagrindinės obligacijų sąlygos (2)</a:t>
            </a:r>
            <a:endParaRPr lang="en-US" sz="3200" dirty="0"/>
          </a:p>
        </p:txBody>
      </p:sp>
      <p:graphicFrame>
        <p:nvGraphicFramePr>
          <p:cNvPr id="2" name="Table 1">
            <a:extLst>
              <a:ext uri="{FF2B5EF4-FFF2-40B4-BE49-F238E27FC236}">
                <a16:creationId xmlns:a16="http://schemas.microsoft.com/office/drawing/2014/main" id="{D8D69330-30B2-4E83-93EA-669D6C2E00E0}"/>
              </a:ext>
            </a:extLst>
          </p:cNvPr>
          <p:cNvGraphicFramePr>
            <a:graphicFrameLocks noGrp="1"/>
          </p:cNvGraphicFramePr>
          <p:nvPr>
            <p:extLst>
              <p:ext uri="{D42A27DB-BD31-4B8C-83A1-F6EECF244321}">
                <p14:modId xmlns:p14="http://schemas.microsoft.com/office/powerpoint/2010/main" val="643109193"/>
              </p:ext>
            </p:extLst>
          </p:nvPr>
        </p:nvGraphicFramePr>
        <p:xfrm>
          <a:off x="559873" y="1629984"/>
          <a:ext cx="11157857" cy="3856526"/>
        </p:xfrm>
        <a:graphic>
          <a:graphicData uri="http://schemas.openxmlformats.org/drawingml/2006/table">
            <a:tbl>
              <a:tblPr/>
              <a:tblGrid>
                <a:gridCol w="3608178">
                  <a:extLst>
                    <a:ext uri="{9D8B030D-6E8A-4147-A177-3AD203B41FA5}">
                      <a16:colId xmlns:a16="http://schemas.microsoft.com/office/drawing/2014/main" val="2584054657"/>
                    </a:ext>
                  </a:extLst>
                </a:gridCol>
                <a:gridCol w="7549679">
                  <a:extLst>
                    <a:ext uri="{9D8B030D-6E8A-4147-A177-3AD203B41FA5}">
                      <a16:colId xmlns:a16="http://schemas.microsoft.com/office/drawing/2014/main" val="3210446305"/>
                    </a:ext>
                  </a:extLst>
                </a:gridCol>
              </a:tblGrid>
              <a:tr h="376313">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galiojimo pradžios diena</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2019 m. gruodžio 16 d.</a:t>
                      </a:r>
                    </a:p>
                    <a:p>
                      <a:pPr marL="0" marR="0" lvl="0" indent="0" algn="just" defTabSz="457200" rtl="0" eaLnBrk="1" fontAlgn="base" latinLnBrk="0" hangingPunct="1">
                        <a:lnSpc>
                          <a:spcPct val="100000"/>
                        </a:lnSpc>
                        <a:spcBef>
                          <a:spcPct val="0"/>
                        </a:spcBef>
                        <a:spcAft>
                          <a:spcPct val="0"/>
                        </a:spcAft>
                        <a:buClrTx/>
                        <a:buSzTx/>
                        <a:buFontTx/>
                        <a:buNone/>
                        <a:tabLst/>
                        <a:defRPr/>
                      </a:pPr>
                      <a:endParaRPr lang="en-US" sz="1100" kern="1200" noProof="1">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54482174"/>
                  </a:ext>
                </a:extLst>
              </a:tr>
              <a:tr h="3763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išpirkimo data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2021 m. gruodžio 16 d. Obligacijos išperkamos sumokant jų savininkams Obligacijų nominalią vertę. Išpirkimo datą taip pat sumokamos ir Išpirkimo datai priskaičiuotos ir nesumokėtos palūkanos. Teisę gauti Obligacijų nominalią vertę bei priskaičiuotas ir nesumokėtas palūkanas turi asmenys, esantys Obligacijų savininkais, t.y. pagal Obligacijų turėtojų sąrašą, s</a:t>
                      </a:r>
                      <a:r>
                        <a:rPr lang="en-US" altLang="lt-LT" sz="1100" kern="1200" noProof="1">
                          <a:solidFill>
                            <a:srgbClr val="002C63"/>
                          </a:solidFill>
                          <a:latin typeface="Arial" panose="020B0604020202020204" pitchFamily="34" charset="0"/>
                          <a:ea typeface="MS PGothic" pitchFamily="34" charset="-128"/>
                          <a:cs typeface="Arial" panose="020B0604020202020204" pitchFamily="34" charset="0"/>
                        </a:rPr>
                        <a:t>udarytą Nasdaq CSD SE</a:t>
                      </a:r>
                      <a:r>
                        <a:rPr lang="en-US" sz="1100" kern="1200" noProof="1">
                          <a:solidFill>
                            <a:srgbClr val="002C63"/>
                          </a:solidFill>
                          <a:latin typeface="Arial" panose="020B0604020202020204" pitchFamily="34" charset="0"/>
                          <a:ea typeface="MS PGothic" pitchFamily="34" charset="-128"/>
                          <a:cs typeface="Arial" panose="020B0604020202020204" pitchFamily="34" charset="0"/>
                        </a:rPr>
                        <a:t> vieną darbo dieną prieš atitinkamą mokėjimo dieną. </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28420809"/>
                  </a:ext>
                </a:extLst>
              </a:tr>
              <a:tr h="36918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ISIN</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98654054"/>
                  </a:ext>
                </a:extLst>
              </a:tr>
              <a:tr h="36918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Listingavimas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chemeClr val="tx1"/>
                          </a:solidFill>
                          <a:latin typeface="Arial" panose="020B0604020202020204" pitchFamily="34" charset="0"/>
                          <a:ea typeface="MS PGothic" pitchFamily="34" charset="-128"/>
                          <a:cs typeface="Arial" panose="020B0604020202020204" pitchFamily="34" charset="0"/>
                        </a:rPr>
                        <a:t>Ne vėliau nei per 6 (šeši) mėnesius po Obligacijų galiojimo pradžios dienos numatoma kreiptis į AB Nasdaq Vilnius dėl Obligacijų emisijos įtraukimo į AB Nasdaq Vilnius administruojamos daugiašalės prekybos sistemą t.y., į alternatyviąją rinką First North Lietuvoje.</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18018776"/>
                  </a:ext>
                </a:extLst>
              </a:tr>
              <a:tr h="3763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Sertifikuotas patarėjas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chemeClr val="tx1"/>
                          </a:solidFill>
                          <a:latin typeface="Arial" panose="020B0604020202020204" pitchFamily="34" charset="0"/>
                          <a:ea typeface="MS PGothic" pitchFamily="34" charset="-128"/>
                          <a:cs typeface="Arial" panose="020B0604020202020204" pitchFamily="34" charset="0"/>
                        </a:rPr>
                        <a:t>Advokatų kontora Sorainen ir partneriai</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55260906"/>
                  </a:ext>
                </a:extLst>
              </a:tr>
              <a:tr h="3763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Patikėtinis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chemeClr val="tx1"/>
                          </a:solidFill>
                          <a:latin typeface="Arial" panose="020B0604020202020204" pitchFamily="34" charset="0"/>
                          <a:ea typeface="MS PGothic" pitchFamily="34" charset="-128"/>
                          <a:cs typeface="Arial" panose="020B0604020202020204" pitchFamily="34" charset="0"/>
                        </a:rPr>
                        <a:t>UAB Legisperitus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4298780"/>
                  </a:ext>
                </a:extLst>
              </a:tr>
              <a:tr h="54884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platintotas ir sąskaitų tvarkytojas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AB Šiaulių bankas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3194778"/>
                  </a:ext>
                </a:extLst>
              </a:tr>
            </a:tbl>
          </a:graphicData>
        </a:graphic>
      </p:graphicFrame>
      <p:graphicFrame>
        <p:nvGraphicFramePr>
          <p:cNvPr id="6" name="Content Placeholder 6">
            <a:extLst>
              <a:ext uri="{FF2B5EF4-FFF2-40B4-BE49-F238E27FC236}">
                <a16:creationId xmlns:a16="http://schemas.microsoft.com/office/drawing/2014/main" id="{DCA1A68D-1ED5-485E-B1EB-DD6C9281DE97}"/>
              </a:ext>
            </a:extLst>
          </p:cNvPr>
          <p:cNvGraphicFramePr>
            <a:graphicFrameLocks/>
          </p:cNvGraphicFramePr>
          <p:nvPr>
            <p:extLst>
              <p:ext uri="{D42A27DB-BD31-4B8C-83A1-F6EECF244321}">
                <p14:modId xmlns:p14="http://schemas.microsoft.com/office/powerpoint/2010/main" val="2721229415"/>
              </p:ext>
            </p:extLst>
          </p:nvPr>
        </p:nvGraphicFramePr>
        <p:xfrm>
          <a:off x="559874" y="1246344"/>
          <a:ext cx="11157856" cy="383640"/>
        </p:xfrm>
        <a:graphic>
          <a:graphicData uri="http://schemas.openxmlformats.org/drawingml/2006/table">
            <a:tbl>
              <a:tblPr/>
              <a:tblGrid>
                <a:gridCol w="3610872">
                  <a:extLst>
                    <a:ext uri="{9D8B030D-6E8A-4147-A177-3AD203B41FA5}">
                      <a16:colId xmlns:a16="http://schemas.microsoft.com/office/drawing/2014/main" val="20000"/>
                    </a:ext>
                  </a:extLst>
                </a:gridCol>
                <a:gridCol w="7546984">
                  <a:extLst>
                    <a:ext uri="{9D8B030D-6E8A-4147-A177-3AD203B41FA5}">
                      <a16:colId xmlns:a16="http://schemas.microsoft.com/office/drawing/2014/main" val="20001"/>
                    </a:ext>
                  </a:extLst>
                </a:gridCol>
              </a:tblGrid>
              <a:tr h="2507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EMISIJA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PAGRINDINĖS EMISIJOS SĄLYGOS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bl>
          </a:graphicData>
        </a:graphic>
      </p:graphicFrame>
      <p:pic>
        <p:nvPicPr>
          <p:cNvPr id="7" name="Picture 6">
            <a:extLst>
              <a:ext uri="{FF2B5EF4-FFF2-40B4-BE49-F238E27FC236}">
                <a16:creationId xmlns:a16="http://schemas.microsoft.com/office/drawing/2014/main" id="{36086F5F-4938-41AE-B684-8D535B406260}"/>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91092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es-ES" sz="3200" dirty="0">
                <a:cs typeface="Arial" panose="020B0604020202020204" pitchFamily="34" charset="0"/>
              </a:rPr>
              <a:t>Obligacijų pasirašymas</a:t>
            </a:r>
            <a:r>
              <a:rPr lang="lt-LT" sz="3200" dirty="0">
                <a:cs typeface="Arial" panose="020B0604020202020204" pitchFamily="34" charset="0"/>
              </a:rPr>
              <a:t>, paskirstymas</a:t>
            </a:r>
            <a:r>
              <a:rPr lang="es-ES" sz="3200" dirty="0">
                <a:cs typeface="Arial" panose="020B0604020202020204" pitchFamily="34" charset="0"/>
              </a:rPr>
              <a:t> ir apmokėjimas (1)</a:t>
            </a:r>
            <a:endParaRPr lang="en-US" sz="3200" dirty="0">
              <a:cs typeface="Arial" panose="020B0604020202020204" pitchFamily="34" charset="0"/>
            </a:endParaRPr>
          </a:p>
        </p:txBody>
      </p:sp>
      <p:graphicFrame>
        <p:nvGraphicFramePr>
          <p:cNvPr id="4" name="Table 3">
            <a:extLst>
              <a:ext uri="{FF2B5EF4-FFF2-40B4-BE49-F238E27FC236}">
                <a16:creationId xmlns:a16="http://schemas.microsoft.com/office/drawing/2014/main" id="{3DB3BFFB-A031-412F-9126-89EB9DA25739}"/>
              </a:ext>
            </a:extLst>
          </p:cNvPr>
          <p:cNvGraphicFramePr>
            <a:graphicFrameLocks noGrp="1"/>
          </p:cNvGraphicFramePr>
          <p:nvPr>
            <p:extLst>
              <p:ext uri="{D42A27DB-BD31-4B8C-83A1-F6EECF244321}">
                <p14:modId xmlns:p14="http://schemas.microsoft.com/office/powerpoint/2010/main" val="2186033948"/>
              </p:ext>
            </p:extLst>
          </p:nvPr>
        </p:nvGraphicFramePr>
        <p:xfrm>
          <a:off x="624114" y="1741921"/>
          <a:ext cx="11045372" cy="3330240"/>
        </p:xfrm>
        <a:graphic>
          <a:graphicData uri="http://schemas.openxmlformats.org/drawingml/2006/table">
            <a:tbl>
              <a:tblPr/>
              <a:tblGrid>
                <a:gridCol w="3467581">
                  <a:extLst>
                    <a:ext uri="{9D8B030D-6E8A-4147-A177-3AD203B41FA5}">
                      <a16:colId xmlns:a16="http://schemas.microsoft.com/office/drawing/2014/main" val="1010667993"/>
                    </a:ext>
                  </a:extLst>
                </a:gridCol>
                <a:gridCol w="7577791">
                  <a:extLst>
                    <a:ext uri="{9D8B030D-6E8A-4147-A177-3AD203B41FA5}">
                      <a16:colId xmlns:a16="http://schemas.microsoft.com/office/drawing/2014/main" val="2004678075"/>
                    </a:ext>
                  </a:extLst>
                </a:gridCol>
              </a:tblGrid>
              <a:tr h="713433">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platinimas ir pasirašymo sutarčių sudarymas</a:t>
                      </a:r>
                      <a:endParaRPr lang="lt-LT" sz="1050" b="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None/>
                        <a:tabLst/>
                        <a:defRPr/>
                      </a:pP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Obligacijų platinimas suprantamas kaip Obligacijų viešas siūlymas ir Obligacijų pasirašymo sutarčių su Investuotojais sudarymas bei įsigytų Obligacijų investuotojams pateikimas</a:t>
                      </a:r>
                      <a:r>
                        <a:rPr lang="en-US" sz="1100" kern="1200" noProof="0" dirty="0">
                          <a:solidFill>
                            <a:srgbClr val="002C63"/>
                          </a:solidFill>
                          <a:latin typeface="Arial" panose="020B0604020202020204" pitchFamily="34" charset="0"/>
                          <a:ea typeface="MS PGothic" pitchFamily="34" charset="-128"/>
                          <a:cs typeface="Arial" panose="020B0604020202020204" pitchFamily="34" charset="0"/>
                        </a:rPr>
                        <a:t>. Obligacij</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ų platinimui Bendrovė yra pasitelkusi platintoją AB Šiaulių banką. Obligacijų </a:t>
                      </a:r>
                      <a:r>
                        <a:rPr lang="lt-LT" sz="1100" kern="1200" noProof="1">
                          <a:solidFill>
                            <a:srgbClr val="002C63"/>
                          </a:solidFill>
                          <a:latin typeface="Arial" panose="020B0604020202020204" pitchFamily="34" charset="0"/>
                          <a:ea typeface="MS PGothic" pitchFamily="34" charset="-128"/>
                          <a:cs typeface="Arial" panose="020B0604020202020204" pitchFamily="34" charset="0"/>
                        </a:rPr>
                        <a:t>pasirašymo</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 sutartis su Investuotojais Bendrovės vardu sudarinės Platintojas. In</a:t>
                      </a:r>
                      <a:r>
                        <a:rPr lang="en-US" sz="1100" kern="1200" noProof="0" dirty="0">
                          <a:solidFill>
                            <a:srgbClr val="002C63"/>
                          </a:solidFill>
                          <a:latin typeface="Arial" panose="020B0604020202020204" pitchFamily="34" charset="0"/>
                          <a:ea typeface="MS PGothic" pitchFamily="34" charset="-128"/>
                          <a:cs typeface="Arial" panose="020B0604020202020204" pitchFamily="34" charset="0"/>
                        </a:rPr>
                        <a:t>f</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ormacij</a:t>
                      </a:r>
                      <a:r>
                        <a:rPr lang="en-US" sz="1100" kern="1200" noProof="0" dirty="0">
                          <a:solidFill>
                            <a:srgbClr val="002C63"/>
                          </a:solidFill>
                          <a:latin typeface="Arial" panose="020B0604020202020204" pitchFamily="34" charset="0"/>
                          <a:ea typeface="MS PGothic" pitchFamily="34" charset="-128"/>
                          <a:cs typeface="Arial" panose="020B0604020202020204" pitchFamily="34" charset="0"/>
                        </a:rPr>
                        <a:t>a</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 apie platinamą obligacijų emisiją bus teikiama el. </a:t>
                      </a:r>
                      <a:r>
                        <a:rPr lang="en-US" sz="1100" kern="1200" noProof="1">
                          <a:solidFill>
                            <a:srgbClr val="002C63"/>
                          </a:solidFill>
                          <a:latin typeface="Arial" panose="020B0604020202020204" pitchFamily="34" charset="0"/>
                          <a:ea typeface="MS PGothic" pitchFamily="34" charset="-128"/>
                          <a:cs typeface="Arial" panose="020B0604020202020204" pitchFamily="34" charset="0"/>
                        </a:rPr>
                        <a:t>paštu </a:t>
                      </a:r>
                      <a:r>
                        <a:rPr lang="en-US" sz="1100" kern="1200" noProof="1">
                          <a:solidFill>
                            <a:srgbClr val="002C63"/>
                          </a:solidFill>
                          <a:latin typeface="Arial" panose="020B0604020202020204" pitchFamily="34" charset="0"/>
                          <a:ea typeface="MS PGothic" pitchFamily="34" charset="-128"/>
                          <a:cs typeface="Arial" panose="020B0604020202020204" pitchFamily="34" charset="0"/>
                          <a:hlinkClick r:id="rId2"/>
                        </a:rPr>
                        <a:t>sbbroker@sb.lt</a:t>
                      </a:r>
                      <a:r>
                        <a:rPr lang="en-US" sz="1100" kern="1200" noProof="1">
                          <a:solidFill>
                            <a:srgbClr val="002C63"/>
                          </a:solidFill>
                          <a:latin typeface="Arial" panose="020B0604020202020204" pitchFamily="34" charset="0"/>
                          <a:ea typeface="MS PGothic" pitchFamily="34" charset="-128"/>
                          <a:cs typeface="Arial" panose="020B0604020202020204" pitchFamily="34" charset="0"/>
                        </a:rPr>
                        <a:t> arba </a:t>
                      </a:r>
                      <a:r>
                        <a:rPr lang="en-US" sz="1100" kern="1200" noProof="0" dirty="0">
                          <a:solidFill>
                            <a:srgbClr val="002C63"/>
                          </a:solidFill>
                          <a:latin typeface="Arial" panose="020B0604020202020204" pitchFamily="34" charset="0"/>
                          <a:ea typeface="MS PGothic" pitchFamily="34" charset="-128"/>
                          <a:cs typeface="Arial" panose="020B0604020202020204" pitchFamily="34" charset="0"/>
                        </a:rPr>
                        <a:t>telefonais 8 5 2 462 465; 8 5 2 032 266</a:t>
                      </a:r>
                      <a:r>
                        <a:rPr lang="lt-LT" sz="1100" kern="1200" noProof="0" dirty="0">
                          <a:solidFill>
                            <a:srgbClr val="002C63"/>
                          </a:solidFill>
                          <a:latin typeface="Arial" panose="020B0604020202020204" pitchFamily="34" charset="0"/>
                          <a:ea typeface="MS PGothic" pitchFamily="34" charset="-128"/>
                          <a:cs typeface="Arial" panose="020B0604020202020204" pitchFamily="34" charset="0"/>
                        </a:rPr>
                        <a:t>.</a:t>
                      </a:r>
                      <a:endParaRPr lang="lt-LT"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95072902"/>
                  </a:ext>
                </a:extLst>
              </a:tr>
              <a:tr h="3255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platinimo laikotarpis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dirty="0">
                          <a:solidFill>
                            <a:srgbClr val="002C63"/>
                          </a:solidFill>
                          <a:latin typeface="Arial" panose="020B0604020202020204" pitchFamily="34" charset="0"/>
                          <a:ea typeface="MS PGothic" pitchFamily="34" charset="-128"/>
                          <a:cs typeface="Arial" panose="020B0604020202020204" pitchFamily="34" charset="0"/>
                        </a:rPr>
                        <a:t>Obligacij</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ų emisijos platinimo terminas (pirminė obligacijų apyvarta) yra nuo 2019 m. lapkričio</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27</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d.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iki</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2020 m. birželio 12 </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d. (iki 16 val. Lietuvos laiku)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trimis etapais (jei bus toks poreikis): iki 201</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9</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m. gruodžio 13 d.</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(iki 16 val. Lietuvos laiku)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2020 m. kovo 13 d.</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(iki 16 val. Lietuvos laiku)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ir iki 2020 m. birželio 12 d. </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(iki 16 val. Lietuvos laiku)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Atitinkamai, jei iki 2019 m. gruodžio 13 d. nebus išplatintas visas numatytas obligacijų skaičius, tai 2019 m. gruodžio 16 d. išleidus ir užregistravus iki to laiko išplatintą obligacijų skaičių, obligacijų platinimas (pirminė apyvarta) bus vykdoma toliau. Po 2019 m. gruodžio 16 d. vykdomo platinimo metu išplatintos obligacijos bus išleidžiamos ir prijungiamos prie jau išleistų obligacijų 2019 m. gruodžio 16 d. ir su anksčiau išleistomis obligacijomis sudarys tą pačią emisiją ir suteiks Obligacijų savininkams vienodas turtines ir neturtines teises. </a:t>
                      </a:r>
                      <a:endParaRPr lang="pl-PL"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37319497"/>
                  </a:ext>
                </a:extLst>
              </a:tr>
              <a:tr h="801017">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Paskutinė Obligacijų apmokėjimo diena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Pasirašytos obligacijos turės būti pilnai apmokėtos, atitinkamai, iki 201</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9</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m. gruodžio 13 d. (iki 16 val. Lietuvos laiku), 2020 m. kovo 13 d. (iki 16 val. Lietuvos laiku) arba 2020 m. birželio 12 d. (iki 16 val. Lietuvos laiku). Mokėjimas už Obligacijas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turi b</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ūti atliekamas į sąskaitą Nr. LT627189900004910657, atidarytą platinimo tikslais AB Šiaulių bankas, kodas 112025254, buveinė registruota adresu Tilžės g. 149, LT-76348 Šiauliai, Lietuva.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6549561"/>
                  </a:ext>
                </a:extLst>
              </a:tr>
            </a:tbl>
          </a:graphicData>
        </a:graphic>
      </p:graphicFrame>
      <p:graphicFrame>
        <p:nvGraphicFramePr>
          <p:cNvPr id="5" name="Content Placeholder 6">
            <a:extLst>
              <a:ext uri="{FF2B5EF4-FFF2-40B4-BE49-F238E27FC236}">
                <a16:creationId xmlns:a16="http://schemas.microsoft.com/office/drawing/2014/main" id="{4A08EC08-5932-4B5C-B485-F947A166EA2E}"/>
              </a:ext>
            </a:extLst>
          </p:cNvPr>
          <p:cNvGraphicFramePr>
            <a:graphicFrameLocks/>
          </p:cNvGraphicFramePr>
          <p:nvPr>
            <p:extLst>
              <p:ext uri="{D42A27DB-BD31-4B8C-83A1-F6EECF244321}">
                <p14:modId xmlns:p14="http://schemas.microsoft.com/office/powerpoint/2010/main" val="1251928680"/>
              </p:ext>
            </p:extLst>
          </p:nvPr>
        </p:nvGraphicFramePr>
        <p:xfrm>
          <a:off x="624114" y="1364534"/>
          <a:ext cx="11045372" cy="383640"/>
        </p:xfrm>
        <a:graphic>
          <a:graphicData uri="http://schemas.openxmlformats.org/drawingml/2006/table">
            <a:tbl>
              <a:tblPr/>
              <a:tblGrid>
                <a:gridCol w="3574470">
                  <a:extLst>
                    <a:ext uri="{9D8B030D-6E8A-4147-A177-3AD203B41FA5}">
                      <a16:colId xmlns:a16="http://schemas.microsoft.com/office/drawing/2014/main" val="20000"/>
                    </a:ext>
                  </a:extLst>
                </a:gridCol>
                <a:gridCol w="7470902">
                  <a:extLst>
                    <a:ext uri="{9D8B030D-6E8A-4147-A177-3AD203B41FA5}">
                      <a16:colId xmlns:a16="http://schemas.microsoft.com/office/drawing/2014/main" val="20001"/>
                    </a:ext>
                  </a:extLst>
                </a:gridCol>
              </a:tblGrid>
              <a:tr h="2507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EMISIJA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PAGRINDINĖS EMISIJOS SĄLYGOS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4F274B79-9B72-447D-A418-073E751D51CB}"/>
              </a:ext>
            </a:extLst>
          </p:cNvPr>
          <p:cNvPicPr>
            <a:picLocks noChangeAspect="1"/>
          </p:cNvPicPr>
          <p:nvPr/>
        </p:nvPicPr>
        <p:blipFill>
          <a:blip r:embed="rId3"/>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554499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fontScale="90000"/>
          </a:bodyPr>
          <a:lstStyle/>
          <a:p>
            <a:r>
              <a:rPr lang="es-ES" sz="3600" dirty="0">
                <a:cs typeface="Arial" panose="020B0604020202020204" pitchFamily="34" charset="0"/>
              </a:rPr>
              <a:t>Obligacijų pasirašymas</a:t>
            </a:r>
            <a:r>
              <a:rPr lang="lt-LT" sz="3600" dirty="0">
                <a:cs typeface="Arial" panose="020B0604020202020204" pitchFamily="34" charset="0"/>
              </a:rPr>
              <a:t>, paskirstymas</a:t>
            </a:r>
            <a:r>
              <a:rPr lang="es-ES" sz="3600" dirty="0">
                <a:cs typeface="Arial" panose="020B0604020202020204" pitchFamily="34" charset="0"/>
              </a:rPr>
              <a:t> ir apmokėjimas (</a:t>
            </a:r>
            <a:r>
              <a:rPr lang="lt-LT" sz="3600" dirty="0">
                <a:cs typeface="Arial" panose="020B0604020202020204" pitchFamily="34" charset="0"/>
              </a:rPr>
              <a:t>2</a:t>
            </a:r>
            <a:r>
              <a:rPr lang="es-ES" sz="3600" dirty="0">
                <a:cs typeface="Arial" panose="020B0604020202020204" pitchFamily="34" charset="0"/>
              </a:rPr>
              <a:t>)</a:t>
            </a:r>
            <a:endParaRPr lang="en-US" sz="3600" dirty="0">
              <a:cs typeface="Arial" panose="020B0604020202020204" pitchFamily="34" charset="0"/>
            </a:endParaRPr>
          </a:p>
        </p:txBody>
      </p:sp>
      <p:graphicFrame>
        <p:nvGraphicFramePr>
          <p:cNvPr id="6" name="Table 5">
            <a:extLst>
              <a:ext uri="{FF2B5EF4-FFF2-40B4-BE49-F238E27FC236}">
                <a16:creationId xmlns:a16="http://schemas.microsoft.com/office/drawing/2014/main" id="{1B38704A-A1FB-4479-904A-6460DB46A177}"/>
              </a:ext>
            </a:extLst>
          </p:cNvPr>
          <p:cNvGraphicFramePr>
            <a:graphicFrameLocks noGrp="1"/>
          </p:cNvGraphicFramePr>
          <p:nvPr>
            <p:extLst>
              <p:ext uri="{D42A27DB-BD31-4B8C-83A1-F6EECF244321}">
                <p14:modId xmlns:p14="http://schemas.microsoft.com/office/powerpoint/2010/main" val="971876411"/>
              </p:ext>
            </p:extLst>
          </p:nvPr>
        </p:nvGraphicFramePr>
        <p:xfrm>
          <a:off x="622276" y="1695772"/>
          <a:ext cx="11215914" cy="3677490"/>
        </p:xfrm>
        <a:graphic>
          <a:graphicData uri="http://schemas.openxmlformats.org/drawingml/2006/table">
            <a:tbl>
              <a:tblPr/>
              <a:tblGrid>
                <a:gridCol w="3498379">
                  <a:extLst>
                    <a:ext uri="{9D8B030D-6E8A-4147-A177-3AD203B41FA5}">
                      <a16:colId xmlns:a16="http://schemas.microsoft.com/office/drawing/2014/main" val="1010667993"/>
                    </a:ext>
                  </a:extLst>
                </a:gridCol>
                <a:gridCol w="7717535">
                  <a:extLst>
                    <a:ext uri="{9D8B030D-6E8A-4147-A177-3AD203B41FA5}">
                      <a16:colId xmlns:a16="http://schemas.microsoft.com/office/drawing/2014/main" val="2004678075"/>
                    </a:ext>
                  </a:extLst>
                </a:gridCol>
              </a:tblGrid>
              <a:tr h="45804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Mažiausias Obligacijų kiekis, kurį gali įsigyti vienas investuotojas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 vnt.</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5482141"/>
                  </a:ext>
                </a:extLst>
              </a:tr>
              <a:tr h="458043">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Vienos Obligacijos emisijos (pasirašymo) kaina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dirty="0">
                          <a:solidFill>
                            <a:srgbClr val="002C63"/>
                          </a:solidFill>
                          <a:latin typeface="Arial" panose="020B0604020202020204" pitchFamily="34" charset="0"/>
                          <a:ea typeface="MS PGothic" pitchFamily="34" charset="-128"/>
                          <a:cs typeface="Arial" panose="020B0604020202020204" pitchFamily="34" charset="0"/>
                        </a:rPr>
                        <a:t>100 Eur</a:t>
                      </a:r>
                      <a:endParaRPr lang="lt-LT"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38887101"/>
                  </a:ext>
                </a:extLst>
              </a:tr>
              <a:tr h="6233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pasirašymo kaina </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Konkreti Investuotojo mokama suma už pasirašytas Obligacijas apskaičiuojama investuotojo nurodytą maksimalų pasirašomą Obligacijų skaičių padauginant iš vienos Obligacijos emisijos kainos. </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24278881"/>
                  </a:ext>
                </a:extLst>
              </a:tr>
              <a:tr h="623367">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Palūkanų normos (atkarpos) nustatymo tvarka</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Palūkanų normos nustatymo tvarka galioja investuotojams, teikiantiems paraiškas įsigyti Obligacijų iki 2019 m. gruodžio 13 d.:</a:t>
                      </a:r>
                    </a:p>
                    <a:p>
                      <a:pPr marL="171450" marR="0" lvl="0" indent="-17145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Char char="§"/>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Investuotojai, pasirašantys paraiškas už mažiau kaip 50 000 EUR sumą, nedalyvauja palūkanų normos (atkarpos) nustatyme ir laikoma, kad teikia paraiškas įsigyti Obligacijas už 5,0 proc. palūkanų normą;</a:t>
                      </a:r>
                    </a:p>
                    <a:p>
                      <a:pPr marL="171450" marR="0" lvl="0" indent="-17145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Char char="§"/>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Investuotojai, pasirašantys paraiškas už 50 000 EUR ir didesnę sumą, dalyvauja palūkanų normos (atkarpos) nustatyme ir gali teikti paraiškas įsigyti Obligacijas, pasirinkdami palūkanų normą intervale tarp 5,0 proc. ir 6,0 proc.;</a:t>
                      </a:r>
                    </a:p>
                    <a:p>
                      <a:pPr marL="171450" marR="0" lvl="0" indent="-17145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Char char="§"/>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Galutinę palūkanų normą (atkarpą)* visiems investuotojams 2019 m. gruodžio 16 d. nustatys Emitentas, pasitaręs su Obligacijų platintoju, atsižvelgiant į Obligacijų paklausą.</a:t>
                      </a:r>
                    </a:p>
                    <a:p>
                      <a:pPr marL="0" marR="0" lvl="0" indent="0" algn="just" defTabSz="457200" rtl="0" eaLnBrk="1" fontAlgn="base" latinLnBrk="0" hangingPunct="1">
                        <a:lnSpc>
                          <a:spcPct val="100000"/>
                        </a:lnSpc>
                        <a:spcBef>
                          <a:spcPct val="0"/>
                        </a:spcBef>
                        <a:spcAft>
                          <a:spcPct val="0"/>
                        </a:spcAft>
                        <a:buClr>
                          <a:schemeClr val="accent3">
                            <a:lumMod val="75000"/>
                          </a:schemeClr>
                        </a:buClr>
                        <a:buSzTx/>
                        <a:buFont typeface="Wingdings" panose="05000000000000000000" pitchFamily="2" charset="2"/>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Investuotojai, pateikiantys paraiškas įsigyti Obligacijas po 2019 m. gruodžio 16 d. nedalyvauja palūkanų normos (atkarpos) nustatyme ir laikoma, kad teikia paraiškas įsigyti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Obligacijas u</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ž galutinę palūkanų normą (atkarpą), kurią visiems investuotojams 2019 m. gruodžio 16 d. nustatys Emitentas.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89655405"/>
                  </a:ext>
                </a:extLst>
              </a:tr>
            </a:tbl>
          </a:graphicData>
        </a:graphic>
      </p:graphicFrame>
      <p:graphicFrame>
        <p:nvGraphicFramePr>
          <p:cNvPr id="7" name="Content Placeholder 6">
            <a:extLst>
              <a:ext uri="{FF2B5EF4-FFF2-40B4-BE49-F238E27FC236}">
                <a16:creationId xmlns:a16="http://schemas.microsoft.com/office/drawing/2014/main" id="{D501EAE5-91CC-4761-A7CD-09E6F56CB371}"/>
              </a:ext>
            </a:extLst>
          </p:cNvPr>
          <p:cNvGraphicFramePr>
            <a:graphicFrameLocks/>
          </p:cNvGraphicFramePr>
          <p:nvPr>
            <p:extLst>
              <p:ext uri="{D42A27DB-BD31-4B8C-83A1-F6EECF244321}">
                <p14:modId xmlns:p14="http://schemas.microsoft.com/office/powerpoint/2010/main" val="3979087148"/>
              </p:ext>
            </p:extLst>
          </p:nvPr>
        </p:nvGraphicFramePr>
        <p:xfrm>
          <a:off x="611390" y="1312132"/>
          <a:ext cx="11226800" cy="383640"/>
        </p:xfrm>
        <a:graphic>
          <a:graphicData uri="http://schemas.openxmlformats.org/drawingml/2006/table">
            <a:tbl>
              <a:tblPr/>
              <a:tblGrid>
                <a:gridCol w="3504740">
                  <a:extLst>
                    <a:ext uri="{9D8B030D-6E8A-4147-A177-3AD203B41FA5}">
                      <a16:colId xmlns:a16="http://schemas.microsoft.com/office/drawing/2014/main" val="20000"/>
                    </a:ext>
                  </a:extLst>
                </a:gridCol>
                <a:gridCol w="7722060">
                  <a:extLst>
                    <a:ext uri="{9D8B030D-6E8A-4147-A177-3AD203B41FA5}">
                      <a16:colId xmlns:a16="http://schemas.microsoft.com/office/drawing/2014/main" val="20001"/>
                    </a:ext>
                  </a:extLst>
                </a:gridCol>
              </a:tblGrid>
              <a:tr h="2507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EMISIJA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PAGRINDINĖS EMISIJOS SĄLYGOS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bl>
          </a:graphicData>
        </a:graphic>
      </p:graphicFrame>
      <p:sp>
        <p:nvSpPr>
          <p:cNvPr id="8" name="Content Placeholder 2">
            <a:extLst>
              <a:ext uri="{FF2B5EF4-FFF2-40B4-BE49-F238E27FC236}">
                <a16:creationId xmlns:a16="http://schemas.microsoft.com/office/drawing/2014/main" id="{AF61A7F2-1D12-4E81-8B7C-954183E1A174}"/>
              </a:ext>
            </a:extLst>
          </p:cNvPr>
          <p:cNvSpPr txBox="1">
            <a:spLocks/>
          </p:cNvSpPr>
          <p:nvPr/>
        </p:nvSpPr>
        <p:spPr>
          <a:xfrm>
            <a:off x="1676400" y="6185253"/>
            <a:ext cx="10515600" cy="365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850" dirty="0">
                <a:solidFill>
                  <a:srgbClr val="002C63"/>
                </a:solidFill>
                <a:latin typeface="Arial" panose="020B0604020202020204" pitchFamily="34" charset="0"/>
                <a:ea typeface="MS PGothic" pitchFamily="34" charset="-128"/>
                <a:cs typeface="Arial" panose="020B0604020202020204" pitchFamily="34" charset="0"/>
              </a:rPr>
              <a:t>* PRIEDE 1 pateikiamas paraiškų patenkinimo ir palūkanų normos nustatymo pavyzdys                                                                                                                                                                                                 </a:t>
            </a:r>
          </a:p>
          <a:p>
            <a:pPr marL="0" indent="0">
              <a:buFont typeface="Arial" panose="020B0604020202020204" pitchFamily="34" charset="0"/>
              <a:buNone/>
            </a:pPr>
            <a:endParaRPr lang="lt-LT" sz="850" dirty="0">
              <a:solidFill>
                <a:srgbClr val="002C63"/>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B8922F0D-2B4D-421A-89C7-888E58D588EC}"/>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531107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es-ES" sz="3200" dirty="0">
                <a:cs typeface="Arial" panose="020B0604020202020204" pitchFamily="34" charset="0"/>
              </a:rPr>
              <a:t>Obligacijų pasirašymas</a:t>
            </a:r>
            <a:r>
              <a:rPr lang="lt-LT" sz="3200" dirty="0">
                <a:cs typeface="Arial" panose="020B0604020202020204" pitchFamily="34" charset="0"/>
              </a:rPr>
              <a:t>, paskirstymas</a:t>
            </a:r>
            <a:r>
              <a:rPr lang="es-ES" sz="3200" dirty="0">
                <a:cs typeface="Arial" panose="020B0604020202020204" pitchFamily="34" charset="0"/>
              </a:rPr>
              <a:t> ir apmokėjimas (</a:t>
            </a:r>
            <a:r>
              <a:rPr lang="lt-LT" sz="3200" dirty="0">
                <a:cs typeface="Arial" panose="020B0604020202020204" pitchFamily="34" charset="0"/>
              </a:rPr>
              <a:t>3</a:t>
            </a:r>
            <a:r>
              <a:rPr lang="es-ES" sz="3200" dirty="0">
                <a:cs typeface="Arial" panose="020B0604020202020204" pitchFamily="34" charset="0"/>
              </a:rPr>
              <a:t>)</a:t>
            </a:r>
            <a:endParaRPr lang="en-US" sz="3200" dirty="0">
              <a:cs typeface="Arial" panose="020B0604020202020204" pitchFamily="34" charset="0"/>
            </a:endParaRPr>
          </a:p>
        </p:txBody>
      </p:sp>
      <p:graphicFrame>
        <p:nvGraphicFramePr>
          <p:cNvPr id="7" name="Table 6">
            <a:extLst>
              <a:ext uri="{FF2B5EF4-FFF2-40B4-BE49-F238E27FC236}">
                <a16:creationId xmlns:a16="http://schemas.microsoft.com/office/drawing/2014/main" id="{F0BF710C-79EC-4EB2-9A17-3A611BDB56A5}"/>
              </a:ext>
            </a:extLst>
          </p:cNvPr>
          <p:cNvGraphicFramePr>
            <a:graphicFrameLocks noGrp="1"/>
          </p:cNvGraphicFramePr>
          <p:nvPr>
            <p:extLst>
              <p:ext uri="{D42A27DB-BD31-4B8C-83A1-F6EECF244321}">
                <p14:modId xmlns:p14="http://schemas.microsoft.com/office/powerpoint/2010/main" val="529395979"/>
              </p:ext>
            </p:extLst>
          </p:nvPr>
        </p:nvGraphicFramePr>
        <p:xfrm>
          <a:off x="611390" y="1578468"/>
          <a:ext cx="11157857" cy="4151586"/>
        </p:xfrm>
        <a:graphic>
          <a:graphicData uri="http://schemas.openxmlformats.org/drawingml/2006/table">
            <a:tbl>
              <a:tblPr/>
              <a:tblGrid>
                <a:gridCol w="2196204">
                  <a:extLst>
                    <a:ext uri="{9D8B030D-6E8A-4147-A177-3AD203B41FA5}">
                      <a16:colId xmlns:a16="http://schemas.microsoft.com/office/drawing/2014/main" val="20000"/>
                    </a:ext>
                  </a:extLst>
                </a:gridCol>
                <a:gridCol w="8961653">
                  <a:extLst>
                    <a:ext uri="{9D8B030D-6E8A-4147-A177-3AD203B41FA5}">
                      <a16:colId xmlns:a16="http://schemas.microsoft.com/office/drawing/2014/main" val="20001"/>
                    </a:ext>
                  </a:extLst>
                </a:gridCol>
              </a:tblGrid>
              <a:tr h="2233686">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Obligacijų paskirstymo tvarka</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ts val="300"/>
                        </a:spcAft>
                        <a:buClrTx/>
                        <a:buSzTx/>
                        <a:buFontTx/>
                        <a:buNone/>
                        <a:tabLst/>
                      </a:pPr>
                      <a:r>
                        <a:rPr lang="lt-LT" sz="1100" b="0" i="1" kern="1200" dirty="0">
                          <a:solidFill>
                            <a:srgbClr val="002C63"/>
                          </a:solidFill>
                          <a:latin typeface="Arial" panose="020B0604020202020204" pitchFamily="34" charset="0"/>
                          <a:ea typeface="MS PGothic" pitchFamily="34" charset="-128"/>
                          <a:cs typeface="Arial" panose="020B0604020202020204" pitchFamily="34" charset="0"/>
                        </a:rPr>
                        <a:t>Investuotojams, teikiantiems paraiškas įsigyti Obligacijų iki 2019 m. gruodžio </a:t>
                      </a:r>
                      <a:r>
                        <a:rPr lang="en-US" sz="1100" b="0" i="1" kern="1200" dirty="0">
                          <a:solidFill>
                            <a:srgbClr val="002C63"/>
                          </a:solidFill>
                          <a:latin typeface="Arial" panose="020B0604020202020204" pitchFamily="34" charset="0"/>
                          <a:ea typeface="MS PGothic" pitchFamily="34" charset="-128"/>
                          <a:cs typeface="Arial" panose="020B0604020202020204" pitchFamily="34" charset="0"/>
                        </a:rPr>
                        <a:t>13</a:t>
                      </a:r>
                      <a:r>
                        <a:rPr lang="lt-LT" sz="1100" b="0" i="1" kern="1200" dirty="0">
                          <a:solidFill>
                            <a:srgbClr val="002C63"/>
                          </a:solidFill>
                          <a:latin typeface="Arial" panose="020B0604020202020204" pitchFamily="34" charset="0"/>
                          <a:ea typeface="MS PGothic" pitchFamily="34" charset="-128"/>
                          <a:cs typeface="Arial" panose="020B0604020202020204" pitchFamily="34" charset="0"/>
                        </a:rPr>
                        <a:t> d.:</a:t>
                      </a:r>
                    </a:p>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Obligacijos bus paskirstytos, suteikiant prioritetą paraiškose mažiausią palūkanų normą pasirinkusiems Investuotojams. Jei Obligacijų paklausa viršys pasiūlą, tiems Investuotojams, kurių pasirinkta palūkanų norma bus didžiausia patenkinama </a:t>
                      </a:r>
                      <a:r>
                        <a:rPr lang="en-US" sz="1100" kern="1200" noProof="1">
                          <a:solidFill>
                            <a:srgbClr val="002C63"/>
                          </a:solidFill>
                          <a:latin typeface="Arial" panose="020B0604020202020204" pitchFamily="34" charset="0"/>
                          <a:ea typeface="MS PGothic" pitchFamily="34" charset="-128"/>
                          <a:cs typeface="Arial" panose="020B0604020202020204" pitchFamily="34" charset="0"/>
                        </a:rPr>
                        <a:t>palūkanų norma, Obligacijos bus paskirstytos proporcingai paraiškos dydžiui. Emitentui nepaskirsčius Obligacijų investuotojui ir (ar) jei investuotojui paskirtas mažesnis pasirašomų Obligacijų skaičius, likusios lėšos investuotojui grąžinamos į tą pačią sąskaitą, iš kurios buvo atliktas investuotojo apmokėjimas.</a:t>
                      </a:r>
                      <a:endParaRPr lang="lt-LT" sz="1100" kern="1200" noProof="1">
                        <a:solidFill>
                          <a:srgbClr val="002C63"/>
                        </a:solidFill>
                        <a:latin typeface="Arial" panose="020B0604020202020204" pitchFamily="34" charset="0"/>
                        <a:ea typeface="MS PGothic" pitchFamily="34" charset="-128"/>
                        <a:cs typeface="Arial" panose="020B0604020202020204" pitchFamily="34" charset="0"/>
                      </a:endParaRPr>
                    </a:p>
                    <a:p>
                      <a:pPr marL="0" marR="0" lvl="0" indent="0" algn="just" defTabSz="457200" rtl="0" eaLnBrk="1" fontAlgn="base" latinLnBrk="0" hangingPunct="1">
                        <a:lnSpc>
                          <a:spcPct val="100000"/>
                        </a:lnSpc>
                        <a:spcBef>
                          <a:spcPts val="300"/>
                        </a:spcBef>
                        <a:spcAft>
                          <a:spcPts val="300"/>
                        </a:spcAft>
                        <a:buClrTx/>
                        <a:buSzTx/>
                        <a:buFontTx/>
                        <a:buNone/>
                        <a:tabLst/>
                      </a:pPr>
                      <a:r>
                        <a:rPr lang="lt-LT" sz="1100" i="1" kern="1200" dirty="0">
                          <a:solidFill>
                            <a:srgbClr val="002C63"/>
                          </a:solidFill>
                          <a:latin typeface="Arial" panose="020B0604020202020204" pitchFamily="34" charset="0"/>
                          <a:ea typeface="MS PGothic" pitchFamily="34" charset="-128"/>
                          <a:cs typeface="Arial" panose="020B0604020202020204" pitchFamily="34" charset="0"/>
                        </a:rPr>
                        <a:t>Investuotojams, teikiantiems paraiškas įsigyti Obligacijų po 2019 m. gruodžio </a:t>
                      </a:r>
                      <a:r>
                        <a:rPr lang="en-US" sz="1100" i="1" kern="1200" dirty="0">
                          <a:solidFill>
                            <a:srgbClr val="002C63"/>
                          </a:solidFill>
                          <a:latin typeface="Arial" panose="020B0604020202020204" pitchFamily="34" charset="0"/>
                          <a:ea typeface="MS PGothic" pitchFamily="34" charset="-128"/>
                          <a:cs typeface="Arial" panose="020B0604020202020204" pitchFamily="34" charset="0"/>
                        </a:rPr>
                        <a:t>16</a:t>
                      </a:r>
                      <a:r>
                        <a:rPr lang="lt-LT" sz="1100" i="1" kern="1200" dirty="0">
                          <a:solidFill>
                            <a:srgbClr val="002C63"/>
                          </a:solidFill>
                          <a:latin typeface="Arial" panose="020B0604020202020204" pitchFamily="34" charset="0"/>
                          <a:ea typeface="MS PGothic" pitchFamily="34" charset="-128"/>
                          <a:cs typeface="Arial" panose="020B0604020202020204" pitchFamily="34" charset="0"/>
                        </a:rPr>
                        <a:t> d.:</a:t>
                      </a:r>
                    </a:p>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Obligacijos bus paskirstytos, suteikiant prioritetą anksčiausiai paraišką apmokėjusiems investuotojams. Jei Obligacijų paklausa viršys pasiūlą, tiems investuotojams, kurie apmokės paraišką vienu metu, Obligacijos bus paskirstytos proporcingai paraiškos dydžiui. Emitentui nepaskirsčius Obligacijų investuotojui ir (ar) jei investuotojui paskirtas mažesnis pasirašomų Obligacijų skaičius, likusios lėšos investuotojui grąžinamos į tą pačią sąskaitą, iš kurios buvo atliktas investuotojo apmokėjimas ne vėliau kaip atitinkamai 201</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9</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m. gruodžio 16 d., 2020 m. kovo 16 d.</a:t>
                      </a:r>
                      <a:r>
                        <a:rPr lang="pl-PL" sz="1100" kern="1200" dirty="0">
                          <a:solidFill>
                            <a:srgbClr val="002C63"/>
                          </a:solidFill>
                          <a:latin typeface="Arial" panose="020B0604020202020204" pitchFamily="34" charset="0"/>
                          <a:ea typeface="MS PGothic" pitchFamily="34" charset="-128"/>
                          <a:cs typeface="Arial" panose="020B0604020202020204" pitchFamily="34" charset="0"/>
                        </a:rPr>
                        <a:t> </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ir 2020 m. birželio 16 d.</a:t>
                      </a:r>
                      <a:endParaRPr lang="en-US" sz="1100" kern="1200" noProof="1">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6534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Maksimalus obligacijų kiekis</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Didžiausias išleidžiamų Obligacijų skaičius yra 50 000 vnt., tačiau Emitentas nėra įsipareigojęs išleisti šį Obligacijų vienetų skaičių ir savo nuožiūra gali nuspręsti, kad Emitentas išleis mažesnį obligacijų kiekį ir todėl netenkins visų pateiktų paraiškų įsigyti Obligacijas. Investuotojai turės nurodyti norimą įsigyti maksimalų Obligacijų kiekį teikiamoje paraiškoje. Investuotojai patvirtina, kad jie supranta, kad Emitentas savo nuožiūra gali nuspręsti išleisti mažesnį obligacijų kiekį nei nurodytas maksimalus kiekis ir todėl Emitentas gali nepaskirstyti Obligacijų investuotojui ir (ar) investuotojui paskirti mažesnį pasirašomų Obligacijų skaičių.  Atitinkamai, Emitentas turi teisę bet kada nutraukti Obligacijų platinimą iki Obligacijų platinimo periodo pabaigos.</a:t>
                      </a:r>
                      <a:endParaRPr lang="en-US" sz="1100" kern="1200" noProof="1">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27649935"/>
                  </a:ext>
                </a:extLst>
              </a:tr>
              <a:tr h="685677">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Pateiktos paraiškos atsisakymas</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lt-LT" sz="105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Investuotojams suteikiama teisė atsisakyti pateiktos paraiškos iki kiekvieno platinimo laikotarpio pabaigos, atitinkamai, iki 2019 m. gruodžio 13 d. (iki 16 val. Lietuvos laiku), 2020 m. kovo </a:t>
                      </a:r>
                      <a:r>
                        <a:rPr lang="en-US" sz="1100" kern="1200" dirty="0">
                          <a:solidFill>
                            <a:srgbClr val="002C63"/>
                          </a:solidFill>
                          <a:latin typeface="Arial" panose="020B0604020202020204" pitchFamily="34" charset="0"/>
                          <a:ea typeface="MS PGothic" pitchFamily="34" charset="-128"/>
                          <a:cs typeface="Arial" panose="020B0604020202020204" pitchFamily="34" charset="0"/>
                        </a:rPr>
                        <a:t>13</a:t>
                      </a:r>
                      <a:r>
                        <a:rPr lang="lt-LT" sz="1100" kern="1200" dirty="0">
                          <a:solidFill>
                            <a:srgbClr val="002C63"/>
                          </a:solidFill>
                          <a:latin typeface="Arial" panose="020B0604020202020204" pitchFamily="34" charset="0"/>
                          <a:ea typeface="MS PGothic" pitchFamily="34" charset="-128"/>
                          <a:cs typeface="Arial" panose="020B0604020202020204" pitchFamily="34" charset="0"/>
                        </a:rPr>
                        <a:t> d. (iki 16 val. Lietuvos laiku) arba 2020 m. birželio 12 d. (iki 16 val. Lietuvos laiku).</a:t>
                      </a:r>
                      <a:endParaRPr lang="en-US" sz="1100" kern="1200" noProof="1">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47933108"/>
                  </a:ext>
                </a:extLst>
              </a:tr>
            </a:tbl>
          </a:graphicData>
        </a:graphic>
      </p:graphicFrame>
      <p:graphicFrame>
        <p:nvGraphicFramePr>
          <p:cNvPr id="8" name="Content Placeholder 6">
            <a:extLst>
              <a:ext uri="{FF2B5EF4-FFF2-40B4-BE49-F238E27FC236}">
                <a16:creationId xmlns:a16="http://schemas.microsoft.com/office/drawing/2014/main" id="{0990460D-7C43-4348-93F3-446E33242D4D}"/>
              </a:ext>
            </a:extLst>
          </p:cNvPr>
          <p:cNvGraphicFramePr>
            <a:graphicFrameLocks/>
          </p:cNvGraphicFramePr>
          <p:nvPr>
            <p:extLst>
              <p:ext uri="{D42A27DB-BD31-4B8C-83A1-F6EECF244321}">
                <p14:modId xmlns:p14="http://schemas.microsoft.com/office/powerpoint/2010/main" val="1722028602"/>
              </p:ext>
            </p:extLst>
          </p:nvPr>
        </p:nvGraphicFramePr>
        <p:xfrm>
          <a:off x="611389" y="1194828"/>
          <a:ext cx="11157857" cy="383640"/>
        </p:xfrm>
        <a:graphic>
          <a:graphicData uri="http://schemas.openxmlformats.org/drawingml/2006/table">
            <a:tbl>
              <a:tblPr/>
              <a:tblGrid>
                <a:gridCol w="2196205">
                  <a:extLst>
                    <a:ext uri="{9D8B030D-6E8A-4147-A177-3AD203B41FA5}">
                      <a16:colId xmlns:a16="http://schemas.microsoft.com/office/drawing/2014/main" val="20000"/>
                    </a:ext>
                  </a:extLst>
                </a:gridCol>
                <a:gridCol w="8961652">
                  <a:extLst>
                    <a:ext uri="{9D8B030D-6E8A-4147-A177-3AD203B41FA5}">
                      <a16:colId xmlns:a16="http://schemas.microsoft.com/office/drawing/2014/main" val="20001"/>
                    </a:ext>
                  </a:extLst>
                </a:gridCol>
              </a:tblGrid>
              <a:tr h="25071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EMISIJA</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PAGRINDINĖS EMISIJOS SĄLYGOS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EAA1F543-D69D-4539-AC7D-924FC17AE9C5}"/>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496408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Obligacijų turėtojams suteikiamos teisės (1)</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585633" y="1294204"/>
            <a:ext cx="11317512" cy="4211514"/>
          </a:xfrm>
        </p:spPr>
        <p:txBody>
          <a:bodyPr/>
          <a:lstStyle/>
          <a:p>
            <a:pPr lvl="0" algn="just" defTabSz="457200" eaLnBrk="0" fontAlgn="base" hangingPunct="0">
              <a:lnSpc>
                <a:spcPct val="120000"/>
              </a:lnSpc>
              <a:spcBef>
                <a:spcPct val="0"/>
              </a:spcBef>
              <a:spcAft>
                <a:spcPts val="600"/>
              </a:spcAft>
              <a:buClr>
                <a:srgbClr val="0070C0"/>
              </a:buClr>
              <a:defRPr/>
            </a:pPr>
            <a:r>
              <a:rPr lang="en-US" altLang="en-US" sz="1200" noProof="1"/>
              <a:t>Visos išleidžiamos Obligacijos jų turėtojams suteikia vienodas teises, kurias nustato Lietuvos Respublikos akcinių bendrovių įstatymas bei kiti Lietuvos Respublikos teisės aktai.</a:t>
            </a:r>
          </a:p>
          <a:p>
            <a:pPr lvl="0" algn="just" defTabSz="457200" eaLnBrk="0" fontAlgn="base" hangingPunct="0">
              <a:lnSpc>
                <a:spcPct val="120000"/>
              </a:lnSpc>
              <a:spcBef>
                <a:spcPct val="0"/>
              </a:spcBef>
              <a:spcAft>
                <a:spcPct val="0"/>
              </a:spcAft>
              <a:buClr>
                <a:srgbClr val="0070C0"/>
              </a:buClr>
              <a:defRPr/>
            </a:pPr>
            <a:r>
              <a:rPr lang="en-US" altLang="en-US" sz="1200" noProof="1"/>
              <a:t>Kiekvienam Obligacijos turėtojui suteikiamos tokios pagrindinės teisės: </a:t>
            </a:r>
          </a:p>
          <a:p>
            <a:pPr marL="742950" lvl="1" indent="-285750" algn="just" defTabSz="457200" eaLnBrk="0" fontAlgn="base" hangingPunct="0">
              <a:lnSpc>
                <a:spcPct val="120000"/>
              </a:lnSpc>
              <a:spcBef>
                <a:spcPct val="0"/>
              </a:spcBef>
              <a:spcAft>
                <a:spcPct val="0"/>
              </a:spcAft>
              <a:buClr>
                <a:srgbClr val="002C63"/>
              </a:buClr>
              <a:buFont typeface="Arial" panose="020B0604020202020204" pitchFamily="34" charset="0"/>
              <a:buChar char="•"/>
              <a:defRPr/>
            </a:pPr>
            <a:r>
              <a:rPr lang="en-US" altLang="en-US" sz="1200" noProof="1"/>
              <a:t>išlaikius Obligacijas iki Obligacijų išpirkimo dienos, gauti nominalią turimų Obligacijų vertę. </a:t>
            </a:r>
            <a:r>
              <a:rPr lang="en-US" sz="1200" noProof="1"/>
              <a:t>Jeigu obligacijos nėra išperkamos, Obligacijų savininkas turi teisę per 3 metus nuo Obligacijų išpirkimo datos pateikti reikalavimą Emitentui išpirkti Obligacijas. Per šį terminą nepateikus reikalavimo, Obligacijų savininkas praranda tokio reikalavimo teisę;</a:t>
            </a:r>
            <a:endParaRPr lang="en-US" altLang="en-US" sz="1200" noProof="1"/>
          </a:p>
          <a:p>
            <a:pPr marL="742950" lvl="1" indent="-285750" algn="just" defTabSz="457200" eaLnBrk="0" fontAlgn="base" hangingPunct="0">
              <a:lnSpc>
                <a:spcPct val="120000"/>
              </a:lnSpc>
              <a:spcBef>
                <a:spcPct val="0"/>
              </a:spcBef>
              <a:spcAft>
                <a:spcPct val="0"/>
              </a:spcAft>
              <a:buClr>
                <a:srgbClr val="002C63"/>
              </a:buClr>
              <a:buFont typeface="Arial" panose="020B0604020202020204" pitchFamily="34" charset="0"/>
              <a:buChar char="•"/>
              <a:defRPr/>
            </a:pPr>
            <a:r>
              <a:rPr lang="en-US" altLang="en-US" sz="1200" noProof="1"/>
              <a:t>Obligacijų galiojimo laikotarpiu gauti palūkanas, išmokamas palūkanų mokėjimo dienomis;</a:t>
            </a:r>
          </a:p>
          <a:p>
            <a:pPr marL="742950" lvl="1" indent="-285750" algn="just" defTabSz="457200" eaLnBrk="0" fontAlgn="base" hangingPunct="0">
              <a:lnSpc>
                <a:spcPct val="120000"/>
              </a:lnSpc>
              <a:spcBef>
                <a:spcPct val="0"/>
              </a:spcBef>
              <a:spcAft>
                <a:spcPts val="600"/>
              </a:spcAft>
              <a:buClr>
                <a:srgbClr val="002C63"/>
              </a:buClr>
              <a:buFont typeface="Arial" panose="020B0604020202020204" pitchFamily="34" charset="0"/>
              <a:buChar char="•"/>
              <a:defRPr/>
            </a:pPr>
            <a:r>
              <a:rPr lang="en-US" altLang="en-US" sz="1200" noProof="1"/>
              <a:t>parduoti ar kitaip perleisti kito asmens nuosavybėn ir (ar) įkeisti visas ar dalį turimų Obligacijų.</a:t>
            </a:r>
          </a:p>
          <a:p>
            <a:pPr lvl="0" algn="just" defTabSz="457200" eaLnBrk="0" fontAlgn="base" hangingPunct="0">
              <a:lnSpc>
                <a:spcPct val="120000"/>
              </a:lnSpc>
              <a:spcBef>
                <a:spcPct val="0"/>
              </a:spcBef>
              <a:spcAft>
                <a:spcPts val="600"/>
              </a:spcAft>
              <a:buClr>
                <a:srgbClr val="0070C0"/>
              </a:buClr>
              <a:defRPr/>
            </a:pPr>
            <a:r>
              <a:rPr lang="en-US" altLang="en-US" sz="1200" noProof="1"/>
              <a:t>Emitentas, išleidęs Obligacijas, tampa Obligacijos turėtojo skolininku ir prisiima įsipareigojimus investuotojo naudai. Visos Obligacijos ir jų suteikiamos Obligacijų turėtojų teisės laikomos / vertinamos pari passu su kitomis užtikrinimo susitarimu neužtikrintomis ir nesubordinuotomis Emitento prievolėmis jos kitiems kreditoriams. Emitento nemokumo atveju Obligacijos turėtojai turi teisę susigrąžinti savo investicijas tomis pačiomis sąlygomis kaip ir kiti kreditoriai, kurie pagal atitinkamus teisės aktus priskirtini tai pačiai reikalavimų grupei. Nėra jokių sutarčių ar kitų sandorio dokumentų, kurie Obligacijų turėtojų reikalavimus subordinuotų Emitento neužtikrintų įsipareigojimų atžvilgiu ar kad kitų Emitento kreditorių reikalavimai būtų subordinuoti Obligacijų turėtojų reikalavimų atžvilgiu.</a:t>
            </a:r>
          </a:p>
          <a:p>
            <a:endParaRPr lang="en-US" sz="1200" noProof="1"/>
          </a:p>
        </p:txBody>
      </p:sp>
      <p:pic>
        <p:nvPicPr>
          <p:cNvPr id="5" name="Picture 4">
            <a:extLst>
              <a:ext uri="{FF2B5EF4-FFF2-40B4-BE49-F238E27FC236}">
                <a16:creationId xmlns:a16="http://schemas.microsoft.com/office/drawing/2014/main" id="{D9F776BF-E4AE-4653-8A2D-8C631ECACF7C}"/>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556798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Obligacijų turėtojams suteikiamos teisės (2)</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546997" y="1304719"/>
            <a:ext cx="11361056" cy="4211514"/>
          </a:xfrm>
        </p:spPr>
        <p:txBody>
          <a:bodyPr/>
          <a:lstStyle/>
          <a:p>
            <a:pPr lvl="0" algn="just" defTabSz="457200" eaLnBrk="0" fontAlgn="base" hangingPunct="0">
              <a:lnSpc>
                <a:spcPct val="120000"/>
              </a:lnSpc>
              <a:spcBef>
                <a:spcPct val="0"/>
              </a:spcBef>
              <a:spcAft>
                <a:spcPts val="600"/>
              </a:spcAft>
              <a:buClr>
                <a:srgbClr val="0070C0"/>
              </a:buClr>
              <a:defRPr/>
            </a:pPr>
            <a:r>
              <a:rPr lang="en-US" altLang="en-US" sz="1200" noProof="1"/>
              <a:t>Obligacijos negali būti konvertuojamos į Emitento akcijas.</a:t>
            </a:r>
          </a:p>
          <a:p>
            <a:pPr lvl="0" algn="just" defTabSz="457200" eaLnBrk="0" fontAlgn="base" hangingPunct="0">
              <a:lnSpc>
                <a:spcPct val="120000"/>
              </a:lnSpc>
              <a:spcBef>
                <a:spcPct val="0"/>
              </a:spcBef>
              <a:spcAft>
                <a:spcPts val="600"/>
              </a:spcAft>
              <a:buClr>
                <a:srgbClr val="0070C0"/>
              </a:buClr>
              <a:defRPr/>
            </a:pPr>
            <a:r>
              <a:rPr lang="en-US" altLang="en-US" sz="1200" noProof="1">
                <a:solidFill>
                  <a:schemeClr val="tx1"/>
                </a:solidFill>
              </a:rPr>
              <a:t>Obligacijų perleidimui antrinėje rinkoje nėra taikomi jokie apribojimai (pirkimo-pardavimo ar kitokio perleidimo). Emitentui įtraukus Obligacijas į </a:t>
            </a:r>
            <a:r>
              <a:rPr lang="en-US" altLang="en-US" sz="1200" i="1" noProof="1">
                <a:solidFill>
                  <a:schemeClr val="tx1"/>
                </a:solidFill>
              </a:rPr>
              <a:t>First North </a:t>
            </a:r>
            <a:r>
              <a:rPr lang="en-US" altLang="en-US" sz="1200" noProof="1">
                <a:solidFill>
                  <a:schemeClr val="tx1"/>
                </a:solidFill>
              </a:rPr>
              <a:t>Lietuvoje rinkos sąrašą, antrinė apyvarta turi būti vykdoma, laikantis taisyklių, įtvirtintų Lietuvos Respublikos finansinių priemonių rinkų įstatyme bei Nasdaq </a:t>
            </a:r>
            <a:r>
              <a:rPr lang="en-US" altLang="en-US" sz="1200" i="1" noProof="1">
                <a:solidFill>
                  <a:schemeClr val="tx1"/>
                </a:solidFill>
              </a:rPr>
              <a:t>First North </a:t>
            </a:r>
            <a:r>
              <a:rPr lang="en-US" altLang="en-US" sz="1200" noProof="1">
                <a:solidFill>
                  <a:schemeClr val="tx1"/>
                </a:solidFill>
              </a:rPr>
              <a:t>rinkos taisyklėse.</a:t>
            </a:r>
          </a:p>
          <a:p>
            <a:pPr algn="just" defTabSz="457200" eaLnBrk="0" fontAlgn="base" hangingPunct="0">
              <a:lnSpc>
                <a:spcPct val="120000"/>
              </a:lnSpc>
              <a:spcBef>
                <a:spcPct val="0"/>
              </a:spcBef>
              <a:spcAft>
                <a:spcPct val="0"/>
              </a:spcAft>
              <a:buClr>
                <a:srgbClr val="0070C0"/>
              </a:buClr>
              <a:defRPr/>
            </a:pPr>
            <a:r>
              <a:rPr lang="en-US" sz="1200" noProof="1"/>
              <a:t>Bendrovei laiku neišpirkus Obligacijų, visi atsiskaitymai su Obligacijų savininkais atliekami per depozitinę Obligacijų savininkų patikėtinio sąskaitą.</a:t>
            </a:r>
          </a:p>
          <a:p>
            <a:pPr lvl="0" algn="just">
              <a:spcBef>
                <a:spcPts val="300"/>
              </a:spcBef>
              <a:spcAft>
                <a:spcPts val="300"/>
              </a:spcAft>
              <a:buClr>
                <a:srgbClr val="0070C0"/>
              </a:buClr>
            </a:pPr>
            <a:r>
              <a:rPr lang="en-US" sz="1200" noProof="1"/>
              <a:t>Obligacijų savininkai taip pat turi šias Lietuvos Respublikos akcinių bendrovių ir uždarųjų akcinių bendrovių obligacijų savininkų interesų gynimo įstatyme numatytas teises:</a:t>
            </a:r>
          </a:p>
          <a:p>
            <a:pPr marL="285750" lvl="0" indent="-285750" algn="just">
              <a:spcBef>
                <a:spcPts val="300"/>
              </a:spcBef>
              <a:spcAft>
                <a:spcPts val="300"/>
              </a:spcAft>
              <a:buClr>
                <a:srgbClr val="002C63"/>
              </a:buClr>
              <a:buFont typeface="Arial" panose="020B0604020202020204" pitchFamily="34" charset="0"/>
              <a:buChar char="•"/>
            </a:pPr>
            <a:r>
              <a:rPr lang="en-US" sz="1200" noProof="1"/>
              <a:t>dalyvauti ir balsuoti Obligacijų savininkų susirinkimuose; </a:t>
            </a:r>
          </a:p>
          <a:p>
            <a:pPr marL="285750" lvl="0" indent="-285750" algn="just">
              <a:spcBef>
                <a:spcPts val="300"/>
              </a:spcBef>
              <a:spcAft>
                <a:spcPts val="300"/>
              </a:spcAft>
              <a:buClr>
                <a:srgbClr val="002C63"/>
              </a:buClr>
              <a:buFont typeface="Arial" panose="020B0604020202020204" pitchFamily="34" charset="0"/>
              <a:buChar char="•"/>
            </a:pPr>
            <a:r>
              <a:rPr lang="en-US" sz="1200" noProof="1"/>
              <a:t>teisės aktų nustatyta tvarka inicijuoti Obligacijų savininkų susirinkimo sušaukimą ir priimti sprendimą jį sušaukti; </a:t>
            </a:r>
          </a:p>
          <a:p>
            <a:pPr marL="285750" lvl="0" indent="-285750" algn="just">
              <a:spcBef>
                <a:spcPts val="300"/>
              </a:spcBef>
              <a:spcAft>
                <a:spcPts val="300"/>
              </a:spcAft>
              <a:buClr>
                <a:srgbClr val="002C63"/>
              </a:buClr>
              <a:buFont typeface="Arial" panose="020B0604020202020204" pitchFamily="34" charset="0"/>
              <a:buChar char="•"/>
            </a:pPr>
            <a:r>
              <a:rPr lang="en-US" sz="1200" noProof="1"/>
              <a:t>gauti iš Obligacijų savininkų patikėtinio su Obligacijų savininkų interesų gynimu susijusią informaciją apie Bendrovę, jos išleistą Obligacijų emisiją ir kitą su emisija ir Obligacijų savininkų interesų gynimu susijusią informaciją, išskyrus konfidencialią ar Bendrovės komercinę (gamybinę) paslaptį sudarančią informaciją, taip pat išskyrus atvejus, kai prašymas pateikti informaciją nėra pagrįstas; </a:t>
            </a:r>
          </a:p>
          <a:p>
            <a:pPr marL="285750" lvl="0" indent="-285750" algn="just">
              <a:spcBef>
                <a:spcPts val="300"/>
              </a:spcBef>
              <a:spcAft>
                <a:spcPts val="300"/>
              </a:spcAft>
              <a:buClr>
                <a:srgbClr val="002C63"/>
              </a:buClr>
              <a:buFont typeface="Arial" panose="020B0604020202020204" pitchFamily="34" charset="0"/>
              <a:buChar char="•"/>
            </a:pPr>
            <a:r>
              <a:rPr lang="en-US" sz="1200" noProof="1"/>
              <a:t>gauti iš Obligacijų savininkų patikėtinio sutarties dėl Obligacijų savininkų interesų gynimo kopiją.</a:t>
            </a:r>
          </a:p>
        </p:txBody>
      </p:sp>
      <p:pic>
        <p:nvPicPr>
          <p:cNvPr id="5" name="Picture 4">
            <a:extLst>
              <a:ext uri="{FF2B5EF4-FFF2-40B4-BE49-F238E27FC236}">
                <a16:creationId xmlns:a16="http://schemas.microsoft.com/office/drawing/2014/main" id="{E12FD7F1-5676-403F-BDF7-52ABC9E4C0E4}"/>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4170574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t>Obligacijų turėtojams suteikiamos teisės (3)</a:t>
            </a:r>
            <a:endParaRPr lang="en-US" sz="3200" dirty="0"/>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522512" y="1402035"/>
            <a:ext cx="11186886" cy="4211514"/>
          </a:xfrm>
        </p:spPr>
        <p:txBody>
          <a:bodyPr/>
          <a:lstStyle/>
          <a:p>
            <a:pPr algn="just">
              <a:spcBef>
                <a:spcPts val="600"/>
              </a:spcBef>
              <a:spcAft>
                <a:spcPts val="300"/>
              </a:spcAft>
              <a:buClr>
                <a:srgbClr val="0070C0"/>
              </a:buClr>
            </a:pPr>
            <a:r>
              <a:rPr lang="lt-LT" sz="1200" dirty="0"/>
              <a:t>Obligacijų savininkų susirinkimas gali priimti šiuos sprendimus:</a:t>
            </a:r>
            <a:endParaRPr lang="en-US" sz="1200" dirty="0"/>
          </a:p>
          <a:p>
            <a:pPr marL="742950" lvl="1" indent="-285750" algn="just">
              <a:spcBef>
                <a:spcPts val="300"/>
              </a:spcBef>
              <a:spcAft>
                <a:spcPts val="300"/>
              </a:spcAft>
              <a:buClr>
                <a:srgbClr val="002C63"/>
              </a:buClr>
              <a:buFont typeface="Arial" panose="020B0604020202020204" pitchFamily="34" charset="0"/>
              <a:buChar char="•"/>
            </a:pPr>
            <a:r>
              <a:rPr lang="lt-LT" sz="1200" dirty="0"/>
              <a:t>nušalinti Obligacijų savininkų patikėtinį ir paskirti naują, kartu įpareigoti Bendrovę įgyvendinti šį sprendimą;</a:t>
            </a:r>
            <a:endParaRPr lang="en-US" sz="1200" dirty="0"/>
          </a:p>
          <a:p>
            <a:pPr marL="742950" lvl="1" indent="-285750" algn="just">
              <a:spcBef>
                <a:spcPts val="300"/>
              </a:spcBef>
              <a:spcAft>
                <a:spcPts val="300"/>
              </a:spcAft>
              <a:buClr>
                <a:srgbClr val="002C63"/>
              </a:buClr>
              <a:buFont typeface="Arial" panose="020B0604020202020204" pitchFamily="34" charset="0"/>
              <a:buChar char="•"/>
            </a:pPr>
            <a:r>
              <a:rPr lang="lt-LT" sz="1200" dirty="0"/>
              <a:t>nurodyti Obligacijų savininkų patikėtiniui, kad Bendrovės padarytas pažeidimas yra neesminis, todėl nėra būtinybės imtis priemonių ginant obligacijų savininkų teises;</a:t>
            </a:r>
            <a:endParaRPr lang="en-US" sz="1200" dirty="0"/>
          </a:p>
          <a:p>
            <a:pPr marL="742950" lvl="1" indent="-285750" algn="just">
              <a:spcBef>
                <a:spcPts val="300"/>
              </a:spcBef>
              <a:spcAft>
                <a:spcPts val="300"/>
              </a:spcAft>
              <a:buClr>
                <a:srgbClr val="002C63"/>
              </a:buClr>
              <a:buFont typeface="Arial" panose="020B0604020202020204" pitchFamily="34" charset="0"/>
              <a:buChar char="•"/>
            </a:pPr>
            <a:r>
              <a:rPr lang="lt-LT" sz="1200" dirty="0"/>
              <a:t>pritarti Bendrovės siūlomoms prisiimtų, bet neįvykdytų įsipareigojimų Obligacijų savininkams vykdymo priemonėms;</a:t>
            </a:r>
            <a:endParaRPr lang="en-US" sz="1200" dirty="0"/>
          </a:p>
          <a:p>
            <a:pPr marL="742950" lvl="1" indent="-285750" algn="just">
              <a:spcBef>
                <a:spcPts val="300"/>
              </a:spcBef>
              <a:spcAft>
                <a:spcPts val="300"/>
              </a:spcAft>
              <a:buClr>
                <a:srgbClr val="002C63"/>
              </a:buClr>
              <a:buFont typeface="Arial" panose="020B0604020202020204" pitchFamily="34" charset="0"/>
              <a:buChar char="•"/>
            </a:pPr>
            <a:r>
              <a:rPr lang="lt-LT" sz="1200" dirty="0"/>
              <a:t>nustatyti, kokią informaciją periodiškai arba obligacijų savininkų prašymu Obligacijų savininkų patikėtinis privalo teikti Obligacijų savininkų susirinkimams, taip pat šios informacijos pateikimo tvarką;</a:t>
            </a:r>
            <a:endParaRPr lang="en-US" sz="1200" dirty="0"/>
          </a:p>
          <a:p>
            <a:pPr marL="742950" lvl="1" indent="-285750" algn="just">
              <a:spcBef>
                <a:spcPts val="600"/>
              </a:spcBef>
              <a:spcAft>
                <a:spcPts val="600"/>
              </a:spcAft>
              <a:buClr>
                <a:srgbClr val="002C63"/>
              </a:buClr>
              <a:buFont typeface="Arial" panose="020B0604020202020204" pitchFamily="34" charset="0"/>
              <a:buChar char="•"/>
            </a:pPr>
            <a:r>
              <a:rPr lang="lt-LT" sz="1200" dirty="0"/>
              <a:t>Obligacijų savininkų susirinkimas gali spręsti ir kitus su Obligacijų savininkų interesų gynimu susijusius klausimus</a:t>
            </a:r>
            <a:r>
              <a:rPr lang="en-US" sz="1200" dirty="0"/>
              <a:t>.</a:t>
            </a:r>
          </a:p>
          <a:p>
            <a:pPr algn="just">
              <a:spcBef>
                <a:spcPts val="600"/>
              </a:spcBef>
              <a:spcAft>
                <a:spcPts val="600"/>
              </a:spcAft>
              <a:buClr>
                <a:srgbClr val="0070C0"/>
              </a:buClr>
            </a:pPr>
            <a:r>
              <a:rPr lang="lt-LT" sz="1200" dirty="0"/>
              <a:t>Obligacijų savininkų susirinkimo iniciatyvos teisę turi Obligacijų savininkų patikėtinis, Obligacijų savininkai, kuriems priklauso ne mažiau kaip 1/10 balsavimo teisę Obligacijų savininkų susirinkime suteikiančių tos pačios emisijos Obligacijų, ir Bendrovė.</a:t>
            </a:r>
          </a:p>
          <a:p>
            <a:pPr algn="just">
              <a:spcBef>
                <a:spcPts val="600"/>
              </a:spcBef>
              <a:spcAft>
                <a:spcPts val="600"/>
              </a:spcAft>
              <a:buClr>
                <a:srgbClr val="0070C0"/>
              </a:buClr>
            </a:pPr>
            <a:r>
              <a:rPr lang="lt-LT" sz="1200" dirty="0"/>
              <a:t>Obligacijų savininkų patikėtiniui pateikiama paraiška dėl susirinkimo šaukimo, o šis per 5 darbo dienas turi priimti sprendimą sušaukti susirinkimą.</a:t>
            </a:r>
            <a:endParaRPr lang="lt-LT" altLang="en-US" sz="1200" dirty="0"/>
          </a:p>
        </p:txBody>
      </p:sp>
      <p:pic>
        <p:nvPicPr>
          <p:cNvPr id="5" name="Picture 4">
            <a:extLst>
              <a:ext uri="{FF2B5EF4-FFF2-40B4-BE49-F238E27FC236}">
                <a16:creationId xmlns:a16="http://schemas.microsoft.com/office/drawing/2014/main" id="{7E30C9A8-8399-4C97-9B31-FD6A2896ECB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548199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808982" cy="785552"/>
          </a:xfrm>
        </p:spPr>
        <p:txBody>
          <a:bodyPr>
            <a:normAutofit/>
          </a:bodyPr>
          <a:lstStyle/>
          <a:p>
            <a:r>
              <a:rPr lang="lt-LT" sz="3200" dirty="0">
                <a:solidFill>
                  <a:schemeClr val="tx1"/>
                </a:solidFill>
                <a:cs typeface="Arial" panose="020B0604020202020204" pitchFamily="34" charset="0"/>
              </a:rPr>
              <a:t>Papildomi įsipareigojimai obligacijų turėtojams</a:t>
            </a:r>
            <a:endParaRPr lang="en-US" sz="3200" dirty="0">
              <a:solidFill>
                <a:schemeClr val="tx1"/>
              </a:solidFill>
              <a:cs typeface="Arial" panose="020B0604020202020204" pitchFamily="34" charset="0"/>
            </a:endParaRPr>
          </a:p>
        </p:txBody>
      </p:sp>
      <p:graphicFrame>
        <p:nvGraphicFramePr>
          <p:cNvPr id="8" name="Content Placeholder 6">
            <a:extLst>
              <a:ext uri="{FF2B5EF4-FFF2-40B4-BE49-F238E27FC236}">
                <a16:creationId xmlns:a16="http://schemas.microsoft.com/office/drawing/2014/main" id="{7E7135AF-C5B2-42FF-B968-6EDB64A88A6A}"/>
              </a:ext>
            </a:extLst>
          </p:cNvPr>
          <p:cNvGraphicFramePr>
            <a:graphicFrameLocks/>
          </p:cNvGraphicFramePr>
          <p:nvPr>
            <p:extLst>
              <p:ext uri="{D42A27DB-BD31-4B8C-83A1-F6EECF244321}">
                <p14:modId xmlns:p14="http://schemas.microsoft.com/office/powerpoint/2010/main" val="3245674891"/>
              </p:ext>
            </p:extLst>
          </p:nvPr>
        </p:nvGraphicFramePr>
        <p:xfrm>
          <a:off x="482600" y="1372293"/>
          <a:ext cx="11226800" cy="4113413"/>
        </p:xfrm>
        <a:graphic>
          <a:graphicData uri="http://schemas.openxmlformats.org/drawingml/2006/table">
            <a:tbl>
              <a:tblPr/>
              <a:tblGrid>
                <a:gridCol w="3630472">
                  <a:extLst>
                    <a:ext uri="{9D8B030D-6E8A-4147-A177-3AD203B41FA5}">
                      <a16:colId xmlns:a16="http://schemas.microsoft.com/office/drawing/2014/main" val="20000"/>
                    </a:ext>
                  </a:extLst>
                </a:gridCol>
                <a:gridCol w="7596328">
                  <a:extLst>
                    <a:ext uri="{9D8B030D-6E8A-4147-A177-3AD203B41FA5}">
                      <a16:colId xmlns:a16="http://schemas.microsoft.com/office/drawing/2014/main" val="20001"/>
                    </a:ext>
                  </a:extLst>
                </a:gridCol>
              </a:tblGrid>
              <a:tr h="33307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200" b="1" kern="1200" noProof="1">
                          <a:solidFill>
                            <a:srgbClr val="002C63"/>
                          </a:solidFill>
                          <a:latin typeface="Arial" panose="020B0604020202020204" pitchFamily="34" charset="0"/>
                          <a:ea typeface="+mn-ea"/>
                          <a:cs typeface="Arial" panose="020B0604020202020204" pitchFamily="34" charset="0"/>
                        </a:rPr>
                        <a:t>SĄLYGA</a:t>
                      </a:r>
                    </a:p>
                  </a:txBody>
                  <a:tcPr marL="137160" marR="137160" marT="108000" marB="1080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200" b="1" kern="1200" noProof="1">
                          <a:solidFill>
                            <a:srgbClr val="002C63"/>
                          </a:solidFill>
                          <a:latin typeface="Arial" panose="020B0604020202020204" pitchFamily="34" charset="0"/>
                          <a:ea typeface="+mn-ea"/>
                          <a:cs typeface="Arial" panose="020B0604020202020204" pitchFamily="34" charset="0"/>
                        </a:rPr>
                        <a:t>EMITENTO ĮSIPAREIGOJIMAS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1732490">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1. Skolos lygis</a:t>
                      </a:r>
                    </a:p>
                  </a:txBody>
                  <a:tcPr marL="90000" marR="90000" marT="46800" marB="468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algn="just">
                        <a:spcAft>
                          <a:spcPts val="600"/>
                        </a:spcAft>
                        <a:defRPr/>
                      </a:pPr>
                      <a:r>
                        <a:rPr lang="en-US" sz="1150" kern="1200" noProof="1">
                          <a:solidFill>
                            <a:srgbClr val="002C63"/>
                          </a:solidFill>
                          <a:latin typeface="Arial" panose="020B0604020202020204" pitchFamily="34" charset="0"/>
                          <a:ea typeface="MS PGothic" pitchFamily="34" charset="-128"/>
                          <a:cs typeface="Arial" panose="020B0604020202020204" pitchFamily="34" charset="0"/>
                        </a:rPr>
                        <a:t>Užtikrinti, kad iki Obligacijų išpirkimo konsoliduota Grupės grynoji finansinė skola / EBITDA </a:t>
                      </a:r>
                      <a:r>
                        <a:rPr lang="en-US" sz="1150" kern="1200" noProof="1">
                          <a:solidFill>
                            <a:schemeClr val="tx1"/>
                          </a:solidFill>
                          <a:latin typeface="Arial" panose="020B0604020202020204" pitchFamily="34" charset="0"/>
                          <a:ea typeface="MS PGothic" pitchFamily="34" charset="-128"/>
                          <a:cs typeface="Arial" panose="020B0604020202020204" pitchFamily="34" charset="0"/>
                        </a:rPr>
                        <a:t>rodiklis neviršys 5. </a:t>
                      </a:r>
                      <a:r>
                        <a:rPr lang="en-US" sz="1150" kern="1200" noProof="1">
                          <a:solidFill>
                            <a:srgbClr val="002C63"/>
                          </a:solidFill>
                          <a:latin typeface="Arial" panose="020B0604020202020204" pitchFamily="34" charset="0"/>
                          <a:ea typeface="MS PGothic" pitchFamily="34" charset="-128"/>
                          <a:cs typeface="Arial" panose="020B0604020202020204" pitchFamily="34" charset="0"/>
                        </a:rPr>
                        <a:t>Šis rodiklis bus skaičiuojamas kartą metuose pagal prieš tai ėjusių finansinių metų pabaigos duomenis. Šis bendras Grupės finansinės skolos rodiklis nurodomas audituotame Bendrovės metinių finansinių ataskaitų rinkinyje.</a:t>
                      </a:r>
                    </a:p>
                    <a:p>
                      <a:pPr marL="0" marR="0" lvl="0" indent="0" algn="just" defTabSz="914400" rtl="0" eaLnBrk="1" fontAlgn="auto" latinLnBrk="0" hangingPunct="1">
                        <a:lnSpc>
                          <a:spcPct val="100000"/>
                        </a:lnSpc>
                        <a:spcBef>
                          <a:spcPts val="0"/>
                        </a:spcBef>
                        <a:spcAft>
                          <a:spcPts val="600"/>
                        </a:spcAft>
                        <a:buClrTx/>
                        <a:buSzPct val="100000"/>
                        <a:buFontTx/>
                        <a:buNone/>
                        <a:tabLst/>
                        <a:defRPr/>
                      </a:pPr>
                      <a:r>
                        <a:rPr lang="en-US" sz="1150" b="0" kern="1200" noProof="1">
                          <a:solidFill>
                            <a:srgbClr val="002C63"/>
                          </a:solidFill>
                          <a:latin typeface="Arial" panose="020B0604020202020204" pitchFamily="34" charset="0"/>
                          <a:ea typeface="MS PGothic" pitchFamily="34" charset="-128"/>
                          <a:cs typeface="Arial" panose="020B0604020202020204" pitchFamily="34" charset="0"/>
                        </a:rPr>
                        <a:t>„Grupės grynoji finansinė skola“ </a:t>
                      </a:r>
                      <a:r>
                        <a:rPr lang="en-US" sz="1150" kern="1200" noProof="1">
                          <a:solidFill>
                            <a:srgbClr val="002C63"/>
                          </a:solidFill>
                          <a:latin typeface="Arial" panose="020B0604020202020204" pitchFamily="34" charset="0"/>
                          <a:ea typeface="MS PGothic" pitchFamily="34" charset="-128"/>
                          <a:cs typeface="Arial" panose="020B0604020202020204" pitchFamily="34" charset="0"/>
                        </a:rPr>
                        <a:t>suprantama kaip Grupei priklausančių juridinių asmenų finansiniai įsipareigojimai, nurodyti konsoliduotų finansinių ataskaitų finansinių skolų straipsniuose, pagal kredito, akredityvo išleidimo, faktoringo ar kitas panašaus paskolinio pobūdžio sutartis, kurios numato palūkanų mokėjimą už naudojimąsi negrąžinta pinigų suma, atėmus grynuosius pinigus ir jų ekvivalentus.</a:t>
                      </a:r>
                    </a:p>
                    <a:p>
                      <a:pPr algn="just">
                        <a:defRPr/>
                      </a:pPr>
                      <a:r>
                        <a:rPr lang="en-US" sz="1150" b="0" kern="1200" noProof="1">
                          <a:solidFill>
                            <a:srgbClr val="002C63"/>
                          </a:solidFill>
                          <a:latin typeface="Arial" panose="020B0604020202020204" pitchFamily="34" charset="0"/>
                          <a:ea typeface="MS PGothic" pitchFamily="34" charset="-128"/>
                          <a:cs typeface="Arial" panose="020B0604020202020204" pitchFamily="34" charset="0"/>
                        </a:rPr>
                        <a:t>„Grupės EBITDA“ </a:t>
                      </a:r>
                      <a:r>
                        <a:rPr lang="en-US" sz="1150" kern="1200" noProof="1">
                          <a:solidFill>
                            <a:srgbClr val="002C63"/>
                          </a:solidFill>
                          <a:latin typeface="Arial" panose="020B0604020202020204" pitchFamily="34" charset="0"/>
                          <a:ea typeface="MS PGothic" pitchFamily="34" charset="-128"/>
                          <a:cs typeface="Arial" panose="020B0604020202020204" pitchFamily="34" charset="0"/>
                        </a:rPr>
                        <a:t>suprantama kaip Grupei priklausančių juridinių asmenų pelnas prieš palūkanas, mokesčius, nusidėvėjimą ir amortizaciją. </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83573">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 Dividendų išmokėjimas</a:t>
                      </a:r>
                    </a:p>
                  </a:txBody>
                  <a:tcPr marL="90000" marR="90000" marT="46800" marB="468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50" kern="1200" noProof="1">
                          <a:solidFill>
                            <a:srgbClr val="002C63"/>
                          </a:solidFill>
                          <a:latin typeface="Arial" panose="020B0604020202020204" pitchFamily="34" charset="0"/>
                          <a:ea typeface="MS PGothic" pitchFamily="34" charset="-128"/>
                          <a:cs typeface="Arial" panose="020B0604020202020204" pitchFamily="34" charset="0"/>
                        </a:rPr>
                        <a:t>Nepriimti sprendimų akcininkams išmokėti daugiau nei 50% Emitento uždirbto konsoliduoto metinio grynojo pelno, nesant išankstinio 50%* Obligacijų savininkų sutikimo (dukterinių bendrovių dividendai neribojami).</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8357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3. Paskolos susijusioms šalims</a:t>
                      </a:r>
                    </a:p>
                  </a:txBody>
                  <a:tcPr marL="90000" marR="90000" marT="46800" marB="468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50" kern="1200" noProof="1">
                          <a:solidFill>
                            <a:srgbClr val="002C63"/>
                          </a:solidFill>
                          <a:latin typeface="Arial" panose="020B0604020202020204" pitchFamily="34" charset="0"/>
                          <a:ea typeface="MS PGothic" pitchFamily="34" charset="-128"/>
                          <a:cs typeface="Arial" panose="020B0604020202020204" pitchFamily="34" charset="0"/>
                        </a:rPr>
                        <a:t>Per Obligacijų galiojimo laikotarpį Grupės įmonės nesuteiks jokių naujų paskolų, išskyrus paskolas, suteikiamas Grupės kontroliuojamoms įmonėms.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3628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4. Garantijos, laidavimai ir įkeitimai</a:t>
                      </a:r>
                    </a:p>
                  </a:txBody>
                  <a:tcPr marL="90000" marR="90000" marT="46800" marB="468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50" kern="1200" noProof="1">
                          <a:solidFill>
                            <a:srgbClr val="002C63"/>
                          </a:solidFill>
                          <a:latin typeface="Arial" panose="020B0604020202020204" pitchFamily="34" charset="0"/>
                          <a:ea typeface="MS PGothic" pitchFamily="34" charset="-128"/>
                          <a:cs typeface="Arial" panose="020B0604020202020204" pitchFamily="34" charset="0"/>
                        </a:rPr>
                        <a:t>Per Obligacijų galiojimo laikotarpį Grupės įmonės nesuteiks jokių naujų garantijų, laidavimų ir trečiųjų asmenų prievolių įvykdymo užtikrinimo Grupės įmonių turto įkeitimu ar hipoteka ne už Grupės kontroliuojamas įmones, nesant išankstinio 50%* Obligacijų savininkų sutikimo. </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83573">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5. Akcininkų pasikeitimas</a:t>
                      </a:r>
                    </a:p>
                  </a:txBody>
                  <a:tcPr marL="90000" marR="90000" marT="46800" marB="46800" anchor="ctr"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50" kern="1200" noProof="1">
                          <a:solidFill>
                            <a:srgbClr val="002C63"/>
                          </a:solidFill>
                          <a:latin typeface="Arial" panose="020B0604020202020204" pitchFamily="34" charset="0"/>
                          <a:ea typeface="MS PGothic" pitchFamily="34" charset="-128"/>
                          <a:cs typeface="Arial" panose="020B0604020202020204" pitchFamily="34" charset="0"/>
                        </a:rPr>
                        <a:t>UAB „BSGF Sanus“ tiesiogiai ar netiesiogiai valdomas Emitento akcijų paketas tampa mažesnis nei 50%+1 akcija.</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6934779"/>
                  </a:ext>
                </a:extLst>
              </a:tr>
            </a:tbl>
          </a:graphicData>
        </a:graphic>
      </p:graphicFrame>
      <p:pic>
        <p:nvPicPr>
          <p:cNvPr id="6" name="Picture 5">
            <a:extLst>
              <a:ext uri="{FF2B5EF4-FFF2-40B4-BE49-F238E27FC236}">
                <a16:creationId xmlns:a16="http://schemas.microsoft.com/office/drawing/2014/main" id="{F6A781BA-9B5A-482F-A287-B1FEDED8A0A1}"/>
              </a:ext>
            </a:extLst>
          </p:cNvPr>
          <p:cNvPicPr>
            <a:picLocks noChangeAspect="1"/>
          </p:cNvPicPr>
          <p:nvPr/>
        </p:nvPicPr>
        <p:blipFill>
          <a:blip r:embed="rId2"/>
          <a:stretch>
            <a:fillRect/>
          </a:stretch>
        </p:blipFill>
        <p:spPr>
          <a:xfrm>
            <a:off x="482602" y="5759498"/>
            <a:ext cx="1007162" cy="777960"/>
          </a:xfrm>
          <a:prstGeom prst="rect">
            <a:avLst/>
          </a:prstGeom>
        </p:spPr>
      </p:pic>
      <p:sp>
        <p:nvSpPr>
          <p:cNvPr id="5" name="Content Placeholder 2">
            <a:extLst>
              <a:ext uri="{FF2B5EF4-FFF2-40B4-BE49-F238E27FC236}">
                <a16:creationId xmlns:a16="http://schemas.microsoft.com/office/drawing/2014/main" id="{FD1FB9AA-705F-4B2C-8F6F-2A3095FA92D8}"/>
              </a:ext>
            </a:extLst>
          </p:cNvPr>
          <p:cNvSpPr txBox="1">
            <a:spLocks/>
          </p:cNvSpPr>
          <p:nvPr/>
        </p:nvSpPr>
        <p:spPr>
          <a:xfrm>
            <a:off x="1606731" y="6193222"/>
            <a:ext cx="10515600" cy="365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850" dirty="0">
                <a:solidFill>
                  <a:srgbClr val="002C63"/>
                </a:solidFill>
                <a:latin typeface="Arial" panose="020B0604020202020204" pitchFamily="34" charset="0"/>
                <a:ea typeface="MS PGothic" pitchFamily="34" charset="-128"/>
                <a:cs typeface="Arial" panose="020B0604020202020204" pitchFamily="34" charset="0"/>
              </a:rPr>
              <a:t>* Obligacijų savininkų, dalyvavusių balsavime, neįskaičiuojant Obligacijų savininkų-susijusių asmenų</a:t>
            </a:r>
          </a:p>
          <a:p>
            <a:pPr marL="0" indent="0">
              <a:buFont typeface="Arial" panose="020B0604020202020204" pitchFamily="34" charset="0"/>
              <a:buNone/>
            </a:pPr>
            <a:endParaRPr lang="lt-LT" sz="850" dirty="0">
              <a:solidFill>
                <a:srgbClr val="002C6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8767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cs typeface="Arial" panose="020B0604020202020204" pitchFamily="34" charset="0"/>
              </a:rPr>
              <a:t>Obligacijų išpirkimas prieš terminą</a:t>
            </a:r>
            <a:endParaRPr lang="en-US" sz="3200" dirty="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0" y="1279698"/>
            <a:ext cx="11226799" cy="2637986"/>
          </a:xfrm>
        </p:spPr>
        <p:txBody>
          <a:bodyPr/>
          <a:lstStyle/>
          <a:p>
            <a:pPr algn="just" defTabSz="457200" eaLnBrk="0" fontAlgn="base" hangingPunct="0">
              <a:spcBef>
                <a:spcPct val="0"/>
              </a:spcBef>
              <a:spcAft>
                <a:spcPct val="0"/>
              </a:spcAft>
              <a:defRPr/>
            </a:pPr>
            <a:r>
              <a:rPr lang="lt-LT" sz="1200" dirty="0"/>
              <a:t>Obligacijų savininkų susirinkimas turi teisę žemiau numatyta tvarka priimti sprendimą, kad Obligacijos būtų išpirktos anksčiau nustatytos jų Išpirkimo datos</a:t>
            </a:r>
            <a:r>
              <a:rPr lang="lt-LT" altLang="lt-LT" sz="1200" dirty="0"/>
              <a:t>, įvykus bet kuriam iš šių įvykių: </a:t>
            </a:r>
          </a:p>
          <a:p>
            <a:pPr marL="525463" indent="-342900" algn="just" fontAlgn="base">
              <a:buClrTx/>
              <a:buFont typeface="+mj-lt"/>
              <a:buAutoNum type="arabicPeriod"/>
            </a:pPr>
            <a:r>
              <a:rPr lang="lt-LT" sz="1200" dirty="0"/>
              <a:t> Emitentas palūkanų mokėjimo dieną nesumoka bet kuriam Obligacijų turėtojui visos priskaičiuotos palūkanų sumos ir tokia suma lieka nesumokėta daugiau nei 5 darbo dienas;</a:t>
            </a:r>
            <a:endParaRPr lang="en-US" sz="1200" dirty="0"/>
          </a:p>
          <a:p>
            <a:pPr marL="525463" indent="-342900" algn="just" fontAlgn="base">
              <a:buClrTx/>
              <a:buFont typeface="+mj-lt"/>
              <a:buAutoNum type="arabicPeriod"/>
            </a:pPr>
            <a:r>
              <a:rPr lang="lt-LT" sz="1200" dirty="0"/>
              <a:t> Bendrovė nesumoka laiku tretiesiems asmenims bet kokios pagrįstai mokėtinos didesnės negu 0,5 mln. Eur sumos pagal bet kokią paskolinio pobūdžio sutartį ir ši suma lieka nesumokėta 5 (penkias) darbo dienas; </a:t>
            </a:r>
            <a:endParaRPr lang="en-US" sz="1200" dirty="0"/>
          </a:p>
          <a:p>
            <a:pPr marL="525463" indent="-342900" algn="just" fontAlgn="base">
              <a:buClrTx/>
              <a:buFont typeface="+mj-lt"/>
              <a:buAutoNum type="arabicPeriod"/>
            </a:pPr>
            <a:r>
              <a:rPr lang="lt-LT" sz="1200" dirty="0"/>
              <a:t> Bendrovė nutraukė vykdomą veiklą;</a:t>
            </a:r>
            <a:endParaRPr lang="en-US" sz="1200" dirty="0"/>
          </a:p>
          <a:p>
            <a:pPr marL="525463" indent="-342900" algn="just" fontAlgn="base">
              <a:buClrTx/>
              <a:buFont typeface="+mj-lt"/>
              <a:buAutoNum type="arabicPeriod"/>
            </a:pPr>
            <a:r>
              <a:rPr lang="lt-LT" sz="1200" dirty="0"/>
              <a:t> Buvo pažeistas bet kuris iš įsipareigojimų ar įvyko bet kuri iš aplinkybių, nurodyta „Papildomi įsipareigojimo Obligacijų turėtojams“ dalies 1-</a:t>
            </a:r>
            <a:r>
              <a:rPr lang="en-US" sz="1200" dirty="0"/>
              <a:t>5</a:t>
            </a:r>
            <a:r>
              <a:rPr lang="lt-LT" sz="1200" dirty="0"/>
              <a:t> punktuose.</a:t>
            </a:r>
          </a:p>
          <a:p>
            <a:pPr lvl="0" algn="just" defTabSz="457200" eaLnBrk="0" fontAlgn="base" hangingPunct="0">
              <a:spcBef>
                <a:spcPct val="0"/>
              </a:spcBef>
              <a:spcAft>
                <a:spcPct val="0"/>
              </a:spcAft>
              <a:defRPr/>
            </a:pPr>
            <a:endParaRPr lang="lt-LT" altLang="lt-LT" sz="1200" dirty="0">
              <a:ea typeface="MS PGothic" pitchFamily="34" charset="-128"/>
            </a:endParaRPr>
          </a:p>
          <a:p>
            <a:pPr lvl="0" algn="just" defTabSz="457200" eaLnBrk="0" fontAlgn="base" hangingPunct="0">
              <a:spcBef>
                <a:spcPct val="0"/>
              </a:spcBef>
              <a:spcAft>
                <a:spcPct val="0"/>
              </a:spcAft>
              <a:defRPr/>
            </a:pPr>
            <a:r>
              <a:rPr lang="lt-LT" altLang="lt-LT" sz="1200" dirty="0">
                <a:ea typeface="MS PGothic" pitchFamily="34" charset="-128"/>
              </a:rPr>
              <a:t>Jokiais kitais atvejais Obligacijų išpirkimas prieš jų Išpirkimo terminą nėra galimas. Emitentas taip pat neturi teisės savo iniciatyva išpirkti Obligacijų anksčiau termino.</a:t>
            </a:r>
          </a:p>
          <a:p>
            <a:pPr algn="just" defTabSz="457200" eaLnBrk="0" fontAlgn="base" hangingPunct="0">
              <a:spcBef>
                <a:spcPts val="600"/>
              </a:spcBef>
              <a:spcAft>
                <a:spcPct val="0"/>
              </a:spcAft>
              <a:defRPr/>
            </a:pPr>
            <a:r>
              <a:rPr lang="lt-LT" sz="1200" dirty="0"/>
              <a:t>Paaiškėjus bet kuriai aukščiau 1-4 punktuose nurodytai aplinkybei ir dėl to Obligacijų savininkų susirinkimui, Lietuvos Respublikos akcinių bendrovių ir uždarųjų akcinių bendrovių obligacijų savininkų interesų gynimo įstatymo nustatyta tvarka, priėmus sprendimą pareikalauti iš Bendrovės nedelsiant išpirkti Obligacijas už nominalią vertę ir sumokėti visas priskaičiuotas palūkanas, Bendrovė per 10 dienų po tokio Obligacijų savininkų susirinkimo sprendimo išpirks iš visų Obligacijų savininkų visas išleistas ir neišpirktas Obligacijas, sumokėdamas Obligacijų nominalią vertę bei priskaičiuotas ir dar neišmokėtas palūkanas. Jei toks Obligacijų savininkų susirinkimo sprendimas pareikalauti iš Bendrovės nedelsiant išpirkti Obligacijas nėra priimamas per 3 mėnesius po to, kai paaiškėjo, kad įvyko bet kuri aukščiau 1-4 punktuose nurodyta aplinkybė, tai Obligacijų savininkai praranda teisę tuo pagrindu reikalauti Obligacijų išpirkimo prieš terminą.</a:t>
            </a:r>
            <a:endParaRPr lang="lt-LT" altLang="lt-LT" sz="1200" dirty="0">
              <a:ea typeface="MS PGothic" pitchFamily="34" charset="-128"/>
            </a:endParaRPr>
          </a:p>
          <a:p>
            <a:pPr algn="just">
              <a:spcBef>
                <a:spcPts val="600"/>
              </a:spcBef>
              <a:spcAft>
                <a:spcPts val="300"/>
              </a:spcAft>
              <a:buClr>
                <a:srgbClr val="0070C0"/>
              </a:buClr>
            </a:pPr>
            <a:endParaRPr lang="en-US" sz="1200" dirty="0"/>
          </a:p>
        </p:txBody>
      </p:sp>
      <p:pic>
        <p:nvPicPr>
          <p:cNvPr id="5" name="Picture 4">
            <a:extLst>
              <a:ext uri="{FF2B5EF4-FFF2-40B4-BE49-F238E27FC236}">
                <a16:creationId xmlns:a16="http://schemas.microsoft.com/office/drawing/2014/main" id="{D144F6AF-018D-4EFF-84B1-A1BE422C226C}"/>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395953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Bendrovės sudarytos sutartys dėl obligacijų (1)</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0" y="3770216"/>
            <a:ext cx="11226799" cy="1809702"/>
          </a:xfrm>
        </p:spPr>
        <p:txBody>
          <a:bodyPr/>
          <a:lstStyle/>
          <a:p>
            <a:pPr algn="just">
              <a:spcAft>
                <a:spcPts val="600"/>
              </a:spcAft>
            </a:pPr>
            <a:r>
              <a:rPr lang="en-US" sz="1200" noProof="1"/>
              <a:t>Bendrovė 2019 m. lapkričio 22 d. sudarė paslaugų teikimo sutartį su AB „Šiaulių bankas“ (toliau – Bankas) (įmonės kodas 112025254, buveinė Tilžės g. 149, LT-76348 Šiauliai, Lietuvos Respublika, el. paštas </a:t>
            </a:r>
            <a:r>
              <a:rPr lang="en-US" sz="1200" noProof="1">
                <a:hlinkClick r:id="rId2">
                  <a:extLst>
                    <a:ext uri="{A12FA001-AC4F-418D-AE19-62706E023703}">
                      <ahyp:hlinkClr xmlns:ahyp="http://schemas.microsoft.com/office/drawing/2018/hyperlinkcolor" xmlns="" val="tx"/>
                    </a:ext>
                  </a:extLst>
                </a:hlinkClick>
              </a:rPr>
              <a:t>info@sb.l</a:t>
            </a:r>
            <a:r>
              <a:rPr lang="en-US" sz="1200" noProof="1">
                <a:hlinkClick r:id="rId2">
                  <a:extLst>
                    <a:ext uri="{A12FA001-AC4F-418D-AE19-62706E023703}">
                      <ahyp:hlinkClr xmlns:ahyp="http://schemas.microsoft.com/office/drawing/2018/hyperlinkcolor" xmlns="" val="tx"/>
                    </a:ext>
                  </a:extLst>
                </a:hlinkClick>
              </a:rPr>
              <a:t>t</a:t>
            </a:r>
            <a:r>
              <a:rPr lang="en-US" sz="1200" noProof="1"/>
              <a:t>) dėl finansinių priemonių apskaitos, atsiskaitymo už teikiamas paslaugas ir kitų, su tuo susijusių klausimų.</a:t>
            </a:r>
          </a:p>
          <a:p>
            <a:pPr algn="just">
              <a:spcAft>
                <a:spcPts val="600"/>
              </a:spcAft>
            </a:pPr>
            <a:r>
              <a:rPr lang="en-US" sz="1200" noProof="1"/>
              <a:t>Esminės sutarties sąlygos: šia sutartimi Bankas įsipareigoja atidaryti Finansinių priemonių emisijos registracijos sąskaitas bei atstovauti Bendrovę Nasdaq CSD SE, pagal Obligacijų savininkų sąrašą ir Obligacijų savininkams priklausantį Obligacijų skaičių paskaičiuoti Obligacijų savininkams tenkančias palūkanas, mokėti palūkanas Obligacijų savininkams iš Bendrovės Bankui pervestos palūkanų sumos.</a:t>
            </a:r>
          </a:p>
        </p:txBody>
      </p:sp>
      <p:graphicFrame>
        <p:nvGraphicFramePr>
          <p:cNvPr id="4" name="Table 3">
            <a:extLst>
              <a:ext uri="{FF2B5EF4-FFF2-40B4-BE49-F238E27FC236}">
                <a16:creationId xmlns:a16="http://schemas.microsoft.com/office/drawing/2014/main" id="{5B806573-5F61-4BAC-89B0-BD4E4BB330D5}"/>
              </a:ext>
            </a:extLst>
          </p:cNvPr>
          <p:cNvGraphicFramePr>
            <a:graphicFrameLocks noGrp="1"/>
          </p:cNvGraphicFramePr>
          <p:nvPr>
            <p:extLst>
              <p:ext uri="{D42A27DB-BD31-4B8C-83A1-F6EECF244321}">
                <p14:modId xmlns:p14="http://schemas.microsoft.com/office/powerpoint/2010/main" val="2829702853"/>
              </p:ext>
            </p:extLst>
          </p:nvPr>
        </p:nvGraphicFramePr>
        <p:xfrm>
          <a:off x="585804" y="1389030"/>
          <a:ext cx="11123595" cy="1879950"/>
        </p:xfrm>
        <a:graphic>
          <a:graphicData uri="http://schemas.openxmlformats.org/drawingml/2006/table">
            <a:tbl>
              <a:tblPr/>
              <a:tblGrid>
                <a:gridCol w="3718838">
                  <a:extLst>
                    <a:ext uri="{9D8B030D-6E8A-4147-A177-3AD203B41FA5}">
                      <a16:colId xmlns:a16="http://schemas.microsoft.com/office/drawing/2014/main" val="3346184790"/>
                    </a:ext>
                  </a:extLst>
                </a:gridCol>
                <a:gridCol w="7404757">
                  <a:extLst>
                    <a:ext uri="{9D8B030D-6E8A-4147-A177-3AD203B41FA5}">
                      <a16:colId xmlns:a16="http://schemas.microsoft.com/office/drawing/2014/main" val="192734555"/>
                    </a:ext>
                  </a:extLst>
                </a:gridCol>
              </a:tblGrid>
              <a:tr h="46033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Dėl Obligacijų apskaitos, emitento įgaliotinis </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AB Šiaulių bankas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06908987"/>
                  </a:ext>
                </a:extLst>
              </a:tr>
              <a:tr h="52011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Dėl Obligacijų platinimo</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AB Šiaulių bankas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63392084"/>
                  </a:ext>
                </a:extLst>
              </a:tr>
              <a:tr h="48801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Dėl Obligacijų turėtojų interesų gynimo santykiuose su emitentu</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chemeClr val="tx1"/>
                          </a:solidFill>
                          <a:latin typeface="Arial" panose="020B0604020202020204" pitchFamily="34" charset="0"/>
                          <a:ea typeface="MS PGothic" pitchFamily="34" charset="-128"/>
                          <a:cs typeface="Arial" panose="020B0604020202020204" pitchFamily="34" charset="0"/>
                        </a:rPr>
                        <a:t>UAB Legisperitus</a:t>
                      </a: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95161607"/>
                  </a:ext>
                </a:extLst>
              </a:tr>
              <a:tr h="38905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Dėl sertifikuoto patarėjo paslaugų, susijusių su Obligacijų listingavimu Nasdaq </a:t>
                      </a:r>
                      <a:r>
                        <a:rPr kumimoji="0" lang="en-US" sz="1050" b="1" i="1"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First North </a:t>
                      </a:r>
                      <a:r>
                        <a:rPr kumimoji="0" lang="en-US" sz="105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Lietuvoje</a:t>
                      </a:r>
                    </a:p>
                  </a:txBody>
                  <a:tcPr>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100" kern="1200" noProof="1">
                          <a:solidFill>
                            <a:schemeClr val="tx1"/>
                          </a:solidFill>
                          <a:latin typeface="Arial" panose="020B0604020202020204" pitchFamily="34" charset="0"/>
                          <a:ea typeface="MS PGothic" pitchFamily="34" charset="-128"/>
                          <a:cs typeface="Arial" panose="020B0604020202020204" pitchFamily="34" charset="0"/>
                        </a:rPr>
                        <a:t>Advokatų kontora Sorainen ir partneriai </a:t>
                      </a:r>
                      <a:endParaRPr lang="en-US" altLang="en-US" sz="1100" kern="1200" noProof="1">
                        <a:solidFill>
                          <a:schemeClr val="tx1"/>
                        </a:solidFill>
                        <a:latin typeface="Arial" panose="020B0604020202020204" pitchFamily="34" charset="0"/>
                        <a:ea typeface="MS PGothic" pitchFamily="34" charset="-128"/>
                        <a:cs typeface="Arial" panose="020B0604020202020204" pitchFamily="34" charset="0"/>
                      </a:endParaRPr>
                    </a:p>
                  </a:txBody>
                  <a:tcPr marL="90000" marR="90000" marT="46800" marB="468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6572046"/>
                  </a:ext>
                </a:extLst>
              </a:tr>
            </a:tbl>
          </a:graphicData>
        </a:graphic>
      </p:graphicFrame>
      <p:pic>
        <p:nvPicPr>
          <p:cNvPr id="7" name="Picture 6">
            <a:extLst>
              <a:ext uri="{FF2B5EF4-FFF2-40B4-BE49-F238E27FC236}">
                <a16:creationId xmlns:a16="http://schemas.microsoft.com/office/drawing/2014/main" id="{18A98CC9-7B38-4196-9E0D-7A80CF9E4701}"/>
              </a:ext>
            </a:extLst>
          </p:cNvPr>
          <p:cNvPicPr>
            <a:picLocks noChangeAspect="1"/>
          </p:cNvPicPr>
          <p:nvPr/>
        </p:nvPicPr>
        <p:blipFill>
          <a:blip r:embed="rId3"/>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042548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Bendrovės sudarytos sutartys dėl obligacijų (2)</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0" y="1164715"/>
            <a:ext cx="11226799" cy="4528569"/>
          </a:xfrm>
        </p:spPr>
        <p:txBody>
          <a:bodyPr/>
          <a:lstStyle/>
          <a:p>
            <a:pPr lvl="0" algn="just" fontAlgn="base">
              <a:spcBef>
                <a:spcPts val="900"/>
              </a:spcBef>
              <a:spcAft>
                <a:spcPts val="900"/>
              </a:spcAft>
            </a:pPr>
            <a:r>
              <a:rPr lang="en-US" sz="1100" b="1" noProof="1">
                <a:cs typeface="Arial" panose="020B0604020202020204" pitchFamily="34" charset="0"/>
              </a:rPr>
              <a:t>Dėl Obligacijų platinimo</a:t>
            </a:r>
          </a:p>
          <a:p>
            <a:pPr algn="just">
              <a:spcBef>
                <a:spcPts val="0"/>
              </a:spcBef>
              <a:spcAft>
                <a:spcPts val="600"/>
              </a:spcAft>
            </a:pPr>
            <a:r>
              <a:rPr lang="en-US" sz="1100" noProof="1"/>
              <a:t>Bendrovė 2019 m. lapkričio 25 d. sudarė paslaugų teikimo sutartį su AB „Šiaulių bankas“ (toliau – Platintojas) (įmonės kodas 112025254, buveinė Tilžės g. 149, LT-76348 Šiauliai, Lietuvos Respublika, el. paštas </a:t>
            </a:r>
            <a:r>
              <a:rPr lang="en-US" sz="1100" noProof="1">
                <a:hlinkClick r:id="rId2"/>
              </a:rPr>
              <a:t>info@sb.lt</a:t>
            </a:r>
            <a:r>
              <a:rPr lang="en-US" sz="1100" noProof="1"/>
              <a:t>) dėl Obligacijų platinimo ir su platinimu susijusių paslaugų teikimo. </a:t>
            </a:r>
          </a:p>
          <a:p>
            <a:pPr algn="just">
              <a:spcAft>
                <a:spcPts val="600"/>
              </a:spcAft>
            </a:pPr>
            <a:r>
              <a:rPr lang="en-US" sz="1100" noProof="1"/>
              <a:t>Esminės sutarties sąlygos: šia sutartimi ir joje numatytomis sąlygomis Bendrovė paveda Platintojui, o Platintojas įsipareigoja teikti Obligacijų platinimo paslaugas Bendrovei ir veikti kaip išimtinis finansinis patarėjas Obligacijų siūlymo bei platinimo klausimais. Šia sutartimi šalys taip pat įsipareigoja dėti geriausias pastangas ir bendradarbiauti tam, kad Obligacijos būtų išplatintos. Sutartis galioja iki visiško šalių įsipareigojimų pagal šią sutartį įvykdymo. </a:t>
            </a:r>
          </a:p>
          <a:p>
            <a:pPr algn="just" fontAlgn="base">
              <a:spcBef>
                <a:spcPts val="900"/>
              </a:spcBef>
              <a:spcAft>
                <a:spcPts val="900"/>
              </a:spcAft>
            </a:pPr>
            <a:r>
              <a:rPr lang="en-US" sz="1100" b="1" noProof="1">
                <a:cs typeface="Arial" panose="020B0604020202020204" pitchFamily="34" charset="0"/>
              </a:rPr>
              <a:t>Dėl Obligacijų savininkų interesų gynimo </a:t>
            </a:r>
          </a:p>
          <a:p>
            <a:pPr algn="just" defTabSz="457200" fontAlgn="base">
              <a:spcBef>
                <a:spcPct val="0"/>
              </a:spcBef>
              <a:spcAft>
                <a:spcPct val="0"/>
              </a:spcAft>
            </a:pPr>
            <a:r>
              <a:rPr lang="en-US" sz="1100" noProof="1"/>
              <a:t>Bendrovė 2019 m. lapkričio 25 d. sudarė paslaugų teikimo sutartį su UAB „Legisperitus“ (toliau – Patikėtinis) (įmonės kodas 302441904, buveinė Šeimyniškių g. 1A, IBC verslo centras, LT-09312 Vilnius, Lietuvos Respublika, tel. 862118367, el. paštas </a:t>
            </a:r>
            <a:r>
              <a:rPr lang="en-US" sz="1100" noProof="1">
                <a:hlinkClick r:id="rId3"/>
              </a:rPr>
              <a:t>danute@legisperitus.lt</a:t>
            </a:r>
            <a:r>
              <a:rPr lang="en-US" sz="1100" noProof="1"/>
              <a:t>) dėl obligacijų turėtojų interesų gynimo santykiuose su Emitentu. Sutartis yra neterminuota. </a:t>
            </a:r>
          </a:p>
          <a:p>
            <a:pPr algn="just">
              <a:spcAft>
                <a:spcPts val="600"/>
              </a:spcAft>
            </a:pPr>
            <a:r>
              <a:rPr lang="en-US" sz="1100" noProof="1"/>
              <a:t>Esminės sutarties sąlygos: Patikėtinis įsipareigoja, vadovaujantis šia sutartimi, įstatymais ir kitais teisės aktais, ginti visų Obligacijų savininkų teises ir teisėtus interesus santykiuose su Emitentu, o Emitentas įsipareigoja mokėti Patikėtiniui sutartyje nustatytą atlyginimą.</a:t>
            </a:r>
          </a:p>
          <a:p>
            <a:pPr lvl="0" algn="just">
              <a:defRPr/>
            </a:pPr>
            <a:r>
              <a:rPr lang="en-US" sz="1100" noProof="1"/>
              <a:t>Sutartis pasibaigia Emitentui įvykdžius visus savo turtinius įsipareigojimus Obligacijų savininkams, prisiimtus išleidžiant Obligacijas; Patikėtiniui įgijus bankrutuojančio ar likviduojamo juridinio asmens statusą ar netekus teisės teikti obligacijų savininkų patikėtinio paslaugų; ir (ar) kitais įstatyme ir (ar) kituose Lietuvos Respublikos teisės aktuose nustatytais atvejais.</a:t>
            </a:r>
          </a:p>
          <a:p>
            <a:pPr algn="just" fontAlgn="base">
              <a:spcBef>
                <a:spcPts val="900"/>
              </a:spcBef>
              <a:spcAft>
                <a:spcPts val="900"/>
              </a:spcAft>
            </a:pPr>
            <a:r>
              <a:rPr lang="en-US" sz="1100" b="1" noProof="1">
                <a:cs typeface="Arial" panose="020B0604020202020204" pitchFamily="34" charset="0"/>
              </a:rPr>
              <a:t>Informacija apie sertifikuotą patarėją</a:t>
            </a:r>
          </a:p>
          <a:p>
            <a:pPr algn="just" fontAlgn="base">
              <a:spcBef>
                <a:spcPts val="0"/>
              </a:spcBef>
              <a:spcAft>
                <a:spcPts val="600"/>
              </a:spcAft>
            </a:pPr>
            <a:r>
              <a:rPr lang="en-US" sz="1100" noProof="1"/>
              <a:t>Bendrovė 2019 m. lapkričio 25 d. sudarė paslaugų teikimo sutartį su Advokatų kontora „Sorainen ir partneriai“ (kodas 9400025, buveinė Gedimino pr. 44A, LT-01110, Vilnius, Lietuvos Respublika, tel. 852685040, el. paštas </a:t>
            </a:r>
            <a:r>
              <a:rPr lang="en-US" sz="1100" noProof="1">
                <a:hlinkClick r:id="rId4"/>
              </a:rPr>
              <a:t>lithuania@sorainen.com</a:t>
            </a:r>
            <a:r>
              <a:rPr lang="en-US" sz="1100" noProof="1"/>
              <a:t>) dėl sertifikuoto patarėjo paslaugų teikimo Bendrovei. </a:t>
            </a:r>
          </a:p>
          <a:p>
            <a:pPr algn="just" fontAlgn="base">
              <a:spcBef>
                <a:spcPts val="0"/>
              </a:spcBef>
              <a:spcAft>
                <a:spcPts val="600"/>
              </a:spcAft>
            </a:pPr>
            <a:r>
              <a:rPr lang="en-US" sz="1100" noProof="1"/>
              <a:t>Sutartis galioja ir sertifikuoto patarėjo paslaugos bus teikiamos iki pirmos prekybos dienos Nasdaq </a:t>
            </a:r>
            <a:r>
              <a:rPr lang="en-US" sz="1100" i="1" noProof="1"/>
              <a:t>First North </a:t>
            </a:r>
            <a:r>
              <a:rPr lang="en-US" sz="1100" noProof="1"/>
              <a:t>Lietuvoje.</a:t>
            </a:r>
          </a:p>
          <a:p>
            <a:pPr lvl="0" algn="just">
              <a:spcAft>
                <a:spcPts val="600"/>
              </a:spcAft>
              <a:defRPr/>
            </a:pPr>
            <a:endParaRPr lang="en-US" sz="1100" noProof="1"/>
          </a:p>
          <a:p>
            <a:pPr algn="just">
              <a:spcAft>
                <a:spcPts val="600"/>
              </a:spcAft>
            </a:pPr>
            <a:endParaRPr lang="en-US" sz="1100" noProof="1"/>
          </a:p>
        </p:txBody>
      </p:sp>
      <p:pic>
        <p:nvPicPr>
          <p:cNvPr id="5" name="Picture 4">
            <a:extLst>
              <a:ext uri="{FF2B5EF4-FFF2-40B4-BE49-F238E27FC236}">
                <a16:creationId xmlns:a16="http://schemas.microsoft.com/office/drawing/2014/main" id="{9E057B44-CC58-4423-9503-1473A789A432}"/>
              </a:ext>
            </a:extLst>
          </p:cNvPr>
          <p:cNvPicPr>
            <a:picLocks noChangeAspect="1"/>
          </p:cNvPicPr>
          <p:nvPr/>
        </p:nvPicPr>
        <p:blipFill>
          <a:blip r:embed="rId5"/>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4162015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F4D420-4B07-4A40-ACA0-245ED5F33C94}"/>
              </a:ext>
            </a:extLst>
          </p:cNvPr>
          <p:cNvSpPr>
            <a:spLocks noGrp="1"/>
          </p:cNvSpPr>
          <p:nvPr>
            <p:ph type="ctrTitle"/>
          </p:nvPr>
        </p:nvSpPr>
        <p:spPr/>
        <p:txBody>
          <a:bodyPr>
            <a:normAutofit/>
          </a:bodyPr>
          <a:lstStyle/>
          <a:p>
            <a:r>
              <a:rPr lang="lt-LT" sz="3200" noProof="1">
                <a:ea typeface="MS PGothic" pitchFamily="34" charset="-128"/>
              </a:rPr>
              <a:t>Pagrindinė informacija apie emitentą</a:t>
            </a:r>
            <a:endParaRPr lang="lt-LT" sz="3200" noProof="1"/>
          </a:p>
        </p:txBody>
      </p:sp>
      <p:graphicFrame>
        <p:nvGraphicFramePr>
          <p:cNvPr id="20" name="Table 19">
            <a:extLst>
              <a:ext uri="{FF2B5EF4-FFF2-40B4-BE49-F238E27FC236}">
                <a16:creationId xmlns:a16="http://schemas.microsoft.com/office/drawing/2014/main" id="{D323BD04-F0B8-4DBA-9EC6-2EADCE51EA9C}"/>
              </a:ext>
            </a:extLst>
          </p:cNvPr>
          <p:cNvGraphicFramePr>
            <a:graphicFrameLocks noGrp="1"/>
          </p:cNvGraphicFramePr>
          <p:nvPr>
            <p:extLst>
              <p:ext uri="{D42A27DB-BD31-4B8C-83A1-F6EECF244321}">
                <p14:modId xmlns:p14="http://schemas.microsoft.com/office/powerpoint/2010/main" val="1305607690"/>
              </p:ext>
            </p:extLst>
          </p:nvPr>
        </p:nvGraphicFramePr>
        <p:xfrm>
          <a:off x="482602" y="2413064"/>
          <a:ext cx="4379684" cy="3053366"/>
        </p:xfrm>
        <a:graphic>
          <a:graphicData uri="http://schemas.openxmlformats.org/drawingml/2006/table">
            <a:tbl>
              <a:tblPr/>
              <a:tblGrid>
                <a:gridCol w="1096036">
                  <a:extLst>
                    <a:ext uri="{9D8B030D-6E8A-4147-A177-3AD203B41FA5}">
                      <a16:colId xmlns:a16="http://schemas.microsoft.com/office/drawing/2014/main" val="1962982611"/>
                    </a:ext>
                  </a:extLst>
                </a:gridCol>
                <a:gridCol w="3283648">
                  <a:extLst>
                    <a:ext uri="{9D8B030D-6E8A-4147-A177-3AD203B41FA5}">
                      <a16:colId xmlns:a16="http://schemas.microsoft.com/office/drawing/2014/main" val="3827998795"/>
                    </a:ext>
                  </a:extLst>
                </a:gridCol>
              </a:tblGrid>
              <a:tr h="432054">
                <a:tc gridSpan="2">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200" b="1" kern="1200" noProof="1">
                          <a:solidFill>
                            <a:srgbClr val="002C63"/>
                          </a:solidFill>
                          <a:latin typeface="Arial" panose="020B0604020202020204" pitchFamily="34" charset="0"/>
                          <a:ea typeface="+mn-ea"/>
                          <a:cs typeface="Arial" panose="020B0604020202020204" pitchFamily="34" charset="0"/>
                        </a:rPr>
                        <a:t>Pagrindiniai emitento duomenys</a:t>
                      </a:r>
                    </a:p>
                  </a:txBody>
                  <a:tcPr marL="137160" marR="137160" marT="108000" marB="108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solidFill>
                      <a:srgbClr val="C7DBE1"/>
                    </a:solidFill>
                  </a:tcPr>
                </a:tc>
                <a:tc hMerge="1">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29991588"/>
                  </a:ext>
                </a:extLst>
              </a:tr>
              <a:tr h="700724">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Emitento teisinė forma</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noProof="1">
                          <a:solidFill>
                            <a:srgbClr val="002C63"/>
                          </a:solidFill>
                          <a:latin typeface="Arial" panose="020B0604020202020204" pitchFamily="34" charset="0"/>
                          <a:cs typeface="Arial" panose="020B0604020202020204" pitchFamily="34" charset="0"/>
                        </a:rPr>
                        <a:t>Uždaroji akcinė bendrovė, teisinis statusas - juridinis asmuo</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73767171"/>
                  </a:ext>
                </a:extLst>
              </a:tr>
              <a:tr h="882306">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Juridinio asmens kodas</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noProof="1">
                          <a:solidFill>
                            <a:srgbClr val="002C63"/>
                          </a:solidFill>
                          <a:latin typeface="Arial" panose="020B0604020202020204" pitchFamily="34" charset="0"/>
                          <a:cs typeface="Arial" panose="020B0604020202020204" pitchFamily="34" charset="0"/>
                        </a:rPr>
                        <a:t>Bendrovė yra registruota Lietuvos Respublikos juridinių asmenų registre 2004 m. kovo 18 d., juridinio asmens kodas – 300011170</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88173527"/>
                  </a:ext>
                </a:extLst>
              </a:tr>
              <a:tr h="51914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Registruota buveinė</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L. Asanavičiūtės g. 20-201, Vilnius, Lietuva</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3122300"/>
                  </a:ext>
                </a:extLst>
              </a:tr>
              <a:tr h="51914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Kontaktai</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n-ea"/>
                          <a:cs typeface="Arial" panose="020B0604020202020204" pitchFamily="34" charset="0"/>
                          <a:hlinkClick r:id="rId2"/>
                        </a:rPr>
                        <a:t>www.inmedica.lt</a:t>
                      </a:r>
                      <a:r>
                        <a:rPr lang="en-US" sz="1100" kern="1200" noProof="1">
                          <a:solidFill>
                            <a:srgbClr val="002C63"/>
                          </a:solidFill>
                          <a:latin typeface="Arial" panose="020B0604020202020204" pitchFamily="34" charset="0"/>
                          <a:ea typeface="+mn-ea"/>
                          <a:cs typeface="Arial" panose="020B0604020202020204" pitchFamily="34" charset="0"/>
                        </a:rPr>
                        <a:t>, </a:t>
                      </a:r>
                      <a:r>
                        <a:rPr lang="en-US" sz="1100" kern="1200" noProof="1">
                          <a:solidFill>
                            <a:srgbClr val="002C63"/>
                          </a:solidFill>
                          <a:latin typeface="Arial" panose="020B0604020202020204" pitchFamily="34" charset="0"/>
                          <a:ea typeface="+mn-ea"/>
                          <a:cs typeface="Arial" panose="020B0604020202020204" pitchFamily="34" charset="0"/>
                          <a:hlinkClick r:id="rId3"/>
                        </a:rPr>
                        <a:t>info@inmedica.lt</a:t>
                      </a:r>
                      <a:r>
                        <a:rPr lang="en-US" sz="1100" kern="1200" noProof="1">
                          <a:solidFill>
                            <a:srgbClr val="002C63"/>
                          </a:solidFill>
                          <a:latin typeface="Arial" panose="020B0604020202020204" pitchFamily="34" charset="0"/>
                          <a:ea typeface="+mn-ea"/>
                          <a:cs typeface="Arial" panose="020B0604020202020204" pitchFamily="34" charset="0"/>
                        </a:rPr>
                        <a:t>, </a:t>
                      </a:r>
                    </a:p>
                    <a:p>
                      <a:pPr marL="0" marR="0" lvl="0" indent="0" algn="just" defTabSz="457200" rtl="0" eaLnBrk="1" fontAlgn="base" latinLnBrk="0" hangingPunct="1">
                        <a:lnSpc>
                          <a:spcPct val="100000"/>
                        </a:lnSpc>
                        <a:spcBef>
                          <a:spcPct val="0"/>
                        </a:spcBef>
                        <a:spcAft>
                          <a:spcPct val="0"/>
                        </a:spcAft>
                        <a:buClrTx/>
                        <a:buSzTx/>
                        <a:buFontTx/>
                        <a:buNone/>
                        <a:tabLst/>
                      </a:pPr>
                      <a:r>
                        <a:rPr lang="en-US" sz="1100" kern="1200" noProof="1">
                          <a:solidFill>
                            <a:srgbClr val="002C63"/>
                          </a:solidFill>
                          <a:latin typeface="Arial" panose="020B0604020202020204" pitchFamily="34" charset="0"/>
                          <a:ea typeface="MS PGothic" pitchFamily="34" charset="-128"/>
                          <a:cs typeface="Arial" panose="020B0604020202020204" pitchFamily="34" charset="0"/>
                        </a:rPr>
                        <a:t>+370 2651852</a:t>
                      </a:r>
                    </a:p>
                  </a:txBody>
                  <a:tcPr marL="137160" marR="137160" marT="72000" marB="72000" horzOverflow="overflow">
                    <a:lnL w="9525" cap="flat" cmpd="sng" algn="ctr">
                      <a:solidFill>
                        <a:srgbClr val="CBCBCB"/>
                      </a:solidFill>
                      <a:prstDash val="solid"/>
                      <a:round/>
                      <a:headEnd type="none" w="med" len="med"/>
                      <a:tailEnd type="none" w="med" len="med"/>
                    </a:lnL>
                    <a:lnR w="9525" cap="flat" cmpd="sng" algn="ctr">
                      <a:solidFill>
                        <a:srgbClr val="CBCBCB"/>
                      </a:solidFill>
                      <a:prstDash val="solid"/>
                      <a:round/>
                      <a:headEnd type="none" w="med" len="med"/>
                      <a:tailEnd type="none" w="med" len="med"/>
                    </a:lnR>
                    <a:lnT w="9525" cap="flat" cmpd="sng" algn="ctr">
                      <a:solidFill>
                        <a:srgbClr val="CBCBCB"/>
                      </a:solidFill>
                      <a:prstDash val="solid"/>
                      <a:round/>
                      <a:headEnd type="none" w="med" len="med"/>
                      <a:tailEnd type="none" w="med" len="med"/>
                    </a:lnT>
                    <a:lnB w="9525"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84450300"/>
                  </a:ext>
                </a:extLst>
              </a:tr>
            </a:tbl>
          </a:graphicData>
        </a:graphic>
      </p:graphicFrame>
      <p:graphicFrame>
        <p:nvGraphicFramePr>
          <p:cNvPr id="23" name="Table 22">
            <a:extLst>
              <a:ext uri="{FF2B5EF4-FFF2-40B4-BE49-F238E27FC236}">
                <a16:creationId xmlns:a16="http://schemas.microsoft.com/office/drawing/2014/main" id="{E914DB1D-4EBC-4502-B6EF-FB6427A9D7A1}"/>
              </a:ext>
            </a:extLst>
          </p:cNvPr>
          <p:cNvGraphicFramePr>
            <a:graphicFrameLocks noGrp="1"/>
          </p:cNvGraphicFramePr>
          <p:nvPr>
            <p:extLst>
              <p:ext uri="{D42A27DB-BD31-4B8C-83A1-F6EECF244321}">
                <p14:modId xmlns:p14="http://schemas.microsoft.com/office/powerpoint/2010/main" val="4205377523"/>
              </p:ext>
            </p:extLst>
          </p:nvPr>
        </p:nvGraphicFramePr>
        <p:xfrm>
          <a:off x="5400493" y="846353"/>
          <a:ext cx="6109336" cy="4616253"/>
        </p:xfrm>
        <a:graphic>
          <a:graphicData uri="http://schemas.openxmlformats.org/drawingml/2006/table">
            <a:tbl>
              <a:tblPr/>
              <a:tblGrid>
                <a:gridCol w="1580197">
                  <a:extLst>
                    <a:ext uri="{9D8B030D-6E8A-4147-A177-3AD203B41FA5}">
                      <a16:colId xmlns:a16="http://schemas.microsoft.com/office/drawing/2014/main" val="20000"/>
                    </a:ext>
                  </a:extLst>
                </a:gridCol>
                <a:gridCol w="4529139">
                  <a:extLst>
                    <a:ext uri="{9D8B030D-6E8A-4147-A177-3AD203B41FA5}">
                      <a16:colId xmlns:a16="http://schemas.microsoft.com/office/drawing/2014/main" val="908759250"/>
                    </a:ext>
                  </a:extLst>
                </a:gridCol>
              </a:tblGrid>
              <a:tr h="336530">
                <a:tc gridSpan="2">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en-US" altLang="en-US" sz="1200" b="1" kern="1200" noProof="1">
                          <a:solidFill>
                            <a:srgbClr val="002C63"/>
                          </a:solidFill>
                          <a:latin typeface="Arial" panose="020B0604020202020204" pitchFamily="34" charset="0"/>
                          <a:ea typeface="+mn-ea"/>
                          <a:cs typeface="Arial" panose="020B0604020202020204" pitchFamily="34" charset="0"/>
                        </a:rPr>
                        <a:t>Emiteto duomenų pasikeitimo istorija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hMerge="1">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367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en-US" sz="1100" b="1" kern="1200" noProof="1">
                          <a:solidFill>
                            <a:srgbClr val="002C63"/>
                          </a:solidFill>
                          <a:latin typeface="Arial" panose="020B0604020202020204" pitchFamily="34" charset="0"/>
                          <a:ea typeface="+mn-ea"/>
                          <a:cs typeface="Arial" panose="020B0604020202020204" pitchFamily="34" charset="0"/>
                        </a:rPr>
                        <a:t>Data </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100" b="1" kern="1200" noProof="1">
                          <a:solidFill>
                            <a:srgbClr val="002C63"/>
                          </a:solidFill>
                          <a:latin typeface="Arial" panose="020B0604020202020204" pitchFamily="34" charset="0"/>
                          <a:ea typeface="+mn-ea"/>
                          <a:cs typeface="Arial" panose="020B0604020202020204" pitchFamily="34" charset="0"/>
                        </a:rPr>
                        <a:t>Istorija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4007375"/>
                  </a:ext>
                </a:extLst>
              </a:tr>
              <a:tr h="415881">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2004-03-18</a:t>
                      </a: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2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Bendrovė įregistruota kaip UAB „Ratio medicinos klinika“. Vadovas Rimantas Purvinis.</a:t>
                      </a: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r h="43939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2005-06-01</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en-US" sz="1000" kern="1200" noProof="1">
                          <a:solidFill>
                            <a:srgbClr val="002C63"/>
                          </a:solidFill>
                          <a:latin typeface="Arial" panose="020B0604020202020204" pitchFamily="34" charset="0"/>
                          <a:ea typeface="MS PGothic" pitchFamily="34" charset="-128"/>
                          <a:cs typeface="Arial" panose="020B0604020202020204" pitchFamily="34" charset="0"/>
                        </a:rPr>
                        <a:t>Bendrovė pakeitė pavadinimą į UAB „Šeimos medicinos klinika“. Bendrovės akcininku ir vadovu tapo Kęstutis Broniukaitis.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12939957"/>
                  </a:ext>
                </a:extLst>
              </a:tr>
              <a:tr h="31081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2012-08-03</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Lithuania SME Fund KŪB BaltCap tapo Bendrovės akcininku.</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1081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2014-03-27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Bendrovės pavadinimas pakeistas į UAB „InMedica“.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22964497"/>
                  </a:ext>
                </a:extLst>
              </a:tr>
              <a:tr h="43939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2015-05-27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Naujuoju Bendrovės vadovu tapo Laura Penikienė, Kęstutis Broniukaitis perėjo į plėtros vadovo poziciją.</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34329537"/>
                  </a:ext>
                </a:extLst>
              </a:tr>
              <a:tr h="43939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2019-02-26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INVL Baltic Sea Growth Fund per savo dukterinę įmonę UAB BSGF Sanus įsigijo 70% akcijų ir tapo pagrindiniu Bendrovės akcininku.</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8923470"/>
                  </a:ext>
                </a:extLst>
              </a:tr>
              <a:tr h="31081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2019-03-08</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Pasikeitė Bendrovės valdybos pirmininkas, juo tapo Nerijus Drobavičius.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83248185"/>
                  </a:ext>
                </a:extLst>
              </a:tr>
              <a:tr h="56797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1"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2019-09-26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000" kern="1200" noProof="1">
                          <a:solidFill>
                            <a:srgbClr val="002C63"/>
                          </a:solidFill>
                          <a:latin typeface="Arial" panose="020B0604020202020204" pitchFamily="34" charset="0"/>
                          <a:ea typeface="MS PGothic" pitchFamily="34" charset="-128"/>
                          <a:cs typeface="Arial" panose="020B0604020202020204" pitchFamily="34" charset="0"/>
                        </a:rPr>
                        <a:t>Reorganizuotos grupės įmonės UAB „Alsavita“, UAB Privatus medicinos centras „Kardvita“ ir Lietuvos ir Prancūzijos UAB „Elite Medicale“, jas prijungus prie UAB InMedica. </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15704535"/>
                  </a:ext>
                </a:extLst>
              </a:tr>
            </a:tbl>
          </a:graphicData>
        </a:graphic>
      </p:graphicFrame>
      <p:pic>
        <p:nvPicPr>
          <p:cNvPr id="24" name="Picture 23">
            <a:extLst>
              <a:ext uri="{FF2B5EF4-FFF2-40B4-BE49-F238E27FC236}">
                <a16:creationId xmlns:a16="http://schemas.microsoft.com/office/drawing/2014/main" id="{887AA3CB-1477-4D1F-9F0B-7728328E5281}"/>
              </a:ext>
            </a:extLst>
          </p:cNvPr>
          <p:cNvPicPr>
            <a:picLocks noChangeAspect="1"/>
          </p:cNvPicPr>
          <p:nvPr/>
        </p:nvPicPr>
        <p:blipFill>
          <a:blip r:embed="rId4"/>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073092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CDCCAD-E5EE-DE49-B731-0264B8533E38}"/>
              </a:ext>
            </a:extLst>
          </p:cNvPr>
          <p:cNvSpPr>
            <a:spLocks noGrp="1"/>
          </p:cNvSpPr>
          <p:nvPr>
            <p:ph type="ctrTitle"/>
          </p:nvPr>
        </p:nvSpPr>
        <p:spPr>
          <a:xfrm>
            <a:off x="482602" y="406922"/>
            <a:ext cx="8818155" cy="785552"/>
          </a:xfrm>
        </p:spPr>
        <p:txBody>
          <a:bodyPr>
            <a:normAutofit/>
          </a:bodyPr>
          <a:lstStyle/>
          <a:p>
            <a:r>
              <a:rPr lang="lt-LT" sz="3200" noProof="1">
                <a:ea typeface="MS PGothic" pitchFamily="34" charset="-128"/>
              </a:rPr>
              <a:t>Bendrovės plėtros raida</a:t>
            </a:r>
            <a:endParaRPr lang="lt-LT" sz="3200" noProof="1"/>
          </a:p>
        </p:txBody>
      </p:sp>
      <p:graphicFrame>
        <p:nvGraphicFramePr>
          <p:cNvPr id="7" name="Table Placeholder 6">
            <a:extLst>
              <a:ext uri="{FF2B5EF4-FFF2-40B4-BE49-F238E27FC236}">
                <a16:creationId xmlns:a16="http://schemas.microsoft.com/office/drawing/2014/main" id="{CC80A16A-4F8A-DA4F-923B-1FAA7D37B805}"/>
              </a:ext>
            </a:extLst>
          </p:cNvPr>
          <p:cNvGraphicFramePr>
            <a:graphicFrameLocks noGrp="1"/>
          </p:cNvGraphicFramePr>
          <p:nvPr>
            <p:ph type="tbl" sz="quarter" idx="41"/>
            <p:extLst/>
          </p:nvPr>
        </p:nvGraphicFramePr>
        <p:xfrm>
          <a:off x="138571" y="3149867"/>
          <a:ext cx="9881325" cy="172061"/>
        </p:xfrm>
        <a:graphic>
          <a:graphicData uri="http://schemas.openxmlformats.org/drawingml/2006/table">
            <a:tbl>
              <a:tblPr firstRow="1" bandRow="1">
                <a:tableStyleId>{2D5ABB26-0587-4C30-8999-92F81FD0307C}</a:tableStyleId>
              </a:tblPr>
              <a:tblGrid>
                <a:gridCol w="1976265">
                  <a:extLst>
                    <a:ext uri="{9D8B030D-6E8A-4147-A177-3AD203B41FA5}">
                      <a16:colId xmlns:a16="http://schemas.microsoft.com/office/drawing/2014/main" val="1125355882"/>
                    </a:ext>
                  </a:extLst>
                </a:gridCol>
                <a:gridCol w="1976265">
                  <a:extLst>
                    <a:ext uri="{9D8B030D-6E8A-4147-A177-3AD203B41FA5}">
                      <a16:colId xmlns:a16="http://schemas.microsoft.com/office/drawing/2014/main" val="83975801"/>
                    </a:ext>
                  </a:extLst>
                </a:gridCol>
                <a:gridCol w="1976265">
                  <a:extLst>
                    <a:ext uri="{9D8B030D-6E8A-4147-A177-3AD203B41FA5}">
                      <a16:colId xmlns:a16="http://schemas.microsoft.com/office/drawing/2014/main" val="424635522"/>
                    </a:ext>
                  </a:extLst>
                </a:gridCol>
                <a:gridCol w="1976265">
                  <a:extLst>
                    <a:ext uri="{9D8B030D-6E8A-4147-A177-3AD203B41FA5}">
                      <a16:colId xmlns:a16="http://schemas.microsoft.com/office/drawing/2014/main" val="3595244339"/>
                    </a:ext>
                  </a:extLst>
                </a:gridCol>
                <a:gridCol w="1976265">
                  <a:extLst>
                    <a:ext uri="{9D8B030D-6E8A-4147-A177-3AD203B41FA5}">
                      <a16:colId xmlns:a16="http://schemas.microsoft.com/office/drawing/2014/main" val="2257259942"/>
                    </a:ext>
                  </a:extLst>
                </a:gridCol>
              </a:tblGrid>
              <a:tr h="172061">
                <a:tc>
                  <a:txBody>
                    <a:bodyPr/>
                    <a:lstStyle/>
                    <a:p>
                      <a:endParaRPr lang="en-US" sz="100" dirty="0"/>
                    </a:p>
                  </a:txBody>
                  <a:tcPr marT="0" marB="0">
                    <a:solidFill>
                      <a:srgbClr val="A8BBE0"/>
                    </a:solidFill>
                  </a:tcPr>
                </a:tc>
                <a:tc>
                  <a:txBody>
                    <a:bodyPr/>
                    <a:lstStyle/>
                    <a:p>
                      <a:endParaRPr lang="en-US" sz="100" dirty="0"/>
                    </a:p>
                  </a:txBody>
                  <a:tcPr marT="0" marB="0">
                    <a:solidFill>
                      <a:srgbClr val="F9D31B"/>
                    </a:solidFill>
                  </a:tcPr>
                </a:tc>
                <a:tc>
                  <a:txBody>
                    <a:bodyPr/>
                    <a:lstStyle/>
                    <a:p>
                      <a:endParaRPr lang="en-US" sz="100" dirty="0"/>
                    </a:p>
                  </a:txBody>
                  <a:tcPr marT="0" marB="0">
                    <a:solidFill>
                      <a:schemeClr val="tx1"/>
                    </a:solidFill>
                  </a:tcPr>
                </a:tc>
                <a:tc>
                  <a:txBody>
                    <a:bodyPr/>
                    <a:lstStyle/>
                    <a:p>
                      <a:endParaRPr lang="en-US" sz="100" dirty="0"/>
                    </a:p>
                  </a:txBody>
                  <a:tcPr marT="0" marB="0">
                    <a:solidFill>
                      <a:srgbClr val="F5D7BB"/>
                    </a:solidFill>
                  </a:tcPr>
                </a:tc>
                <a:tc>
                  <a:txBody>
                    <a:bodyPr/>
                    <a:lstStyle/>
                    <a:p>
                      <a:endParaRPr lang="en-US" sz="100" dirty="0"/>
                    </a:p>
                  </a:txBody>
                  <a:tcPr marT="0" marB="0">
                    <a:solidFill>
                      <a:srgbClr val="A8BBE0"/>
                    </a:solidFill>
                  </a:tcPr>
                </a:tc>
                <a:extLst>
                  <a:ext uri="{0D108BD9-81ED-4DB2-BD59-A6C34878D82A}">
                    <a16:rowId xmlns:a16="http://schemas.microsoft.com/office/drawing/2014/main" val="953278379"/>
                  </a:ext>
                </a:extLst>
              </a:tr>
            </a:tbl>
          </a:graphicData>
        </a:graphic>
      </p:graphicFrame>
      <p:sp>
        <p:nvSpPr>
          <p:cNvPr id="8" name="Text Placeholder 7">
            <a:extLst>
              <a:ext uri="{FF2B5EF4-FFF2-40B4-BE49-F238E27FC236}">
                <a16:creationId xmlns:a16="http://schemas.microsoft.com/office/drawing/2014/main" id="{A451FCBB-7064-B14D-A5CB-706C684C8AFD}"/>
              </a:ext>
            </a:extLst>
          </p:cNvPr>
          <p:cNvSpPr>
            <a:spLocks noGrp="1"/>
          </p:cNvSpPr>
          <p:nvPr>
            <p:ph type="body" sz="quarter" idx="48"/>
          </p:nvPr>
        </p:nvSpPr>
        <p:spPr>
          <a:xfrm>
            <a:off x="138571" y="1486379"/>
            <a:ext cx="1815344" cy="925756"/>
          </a:xfrm>
        </p:spPr>
        <p:txBody>
          <a:bodyPr/>
          <a:lstStyle/>
          <a:p>
            <a:pPr lvl="0"/>
            <a:r>
              <a:rPr lang="lt-LT" sz="1200" noProof="1">
                <a:ea typeface="MS PGothic" pitchFamily="34" charset="-128"/>
                <a:cs typeface="Arial" panose="020B0604020202020204" pitchFamily="34" charset="0"/>
              </a:rPr>
              <a:t>Įregistruota UAB „Ratio medicinos klinika“</a:t>
            </a:r>
          </a:p>
        </p:txBody>
      </p:sp>
      <p:sp>
        <p:nvSpPr>
          <p:cNvPr id="9" name="Text Placeholder 8">
            <a:extLst>
              <a:ext uri="{FF2B5EF4-FFF2-40B4-BE49-F238E27FC236}">
                <a16:creationId xmlns:a16="http://schemas.microsoft.com/office/drawing/2014/main" id="{4F62577F-EE4B-924B-A3C3-433C77158B88}"/>
              </a:ext>
            </a:extLst>
          </p:cNvPr>
          <p:cNvSpPr>
            <a:spLocks noGrp="1"/>
          </p:cNvSpPr>
          <p:nvPr>
            <p:ph type="body" sz="quarter" idx="49"/>
          </p:nvPr>
        </p:nvSpPr>
        <p:spPr>
          <a:xfrm>
            <a:off x="138571" y="1096686"/>
            <a:ext cx="2350542" cy="394024"/>
          </a:xfrm>
        </p:spPr>
        <p:txBody>
          <a:bodyPr/>
          <a:lstStyle/>
          <a:p>
            <a:pPr lvl="0"/>
            <a:r>
              <a:rPr lang="lt-LT" noProof="1">
                <a:ea typeface="MS PGothic" pitchFamily="34" charset="-128"/>
              </a:rPr>
              <a:t>2004</a:t>
            </a:r>
          </a:p>
        </p:txBody>
      </p:sp>
      <p:sp>
        <p:nvSpPr>
          <p:cNvPr id="10" name="Text Placeholder 9">
            <a:extLst>
              <a:ext uri="{FF2B5EF4-FFF2-40B4-BE49-F238E27FC236}">
                <a16:creationId xmlns:a16="http://schemas.microsoft.com/office/drawing/2014/main" id="{13A60F31-8B55-2E41-832F-A17746D1B86F}"/>
              </a:ext>
            </a:extLst>
          </p:cNvPr>
          <p:cNvSpPr>
            <a:spLocks noGrp="1"/>
          </p:cNvSpPr>
          <p:nvPr>
            <p:ph type="body" sz="quarter" idx="50"/>
          </p:nvPr>
        </p:nvSpPr>
        <p:spPr>
          <a:xfrm>
            <a:off x="2113958" y="1486379"/>
            <a:ext cx="1962194" cy="1487789"/>
          </a:xfrm>
        </p:spPr>
        <p:txBody>
          <a:bodyPr/>
          <a:lstStyle/>
          <a:p>
            <a:pPr lvl="0"/>
            <a:r>
              <a:rPr lang="lt-LT" sz="1200" noProof="1">
                <a:ea typeface="MS PGothic" pitchFamily="34" charset="-128"/>
                <a:cs typeface="Arial" panose="020B0604020202020204" pitchFamily="34" charset="0"/>
              </a:rPr>
              <a:t>UAB „Ratio medicinos klinika“ pakeitė pavadinimą į UAB „Šeimos medicinos klinika“</a:t>
            </a:r>
          </a:p>
        </p:txBody>
      </p:sp>
      <p:sp>
        <p:nvSpPr>
          <p:cNvPr id="11" name="Text Placeholder 10">
            <a:extLst>
              <a:ext uri="{FF2B5EF4-FFF2-40B4-BE49-F238E27FC236}">
                <a16:creationId xmlns:a16="http://schemas.microsoft.com/office/drawing/2014/main" id="{00D4AB07-BF75-244A-9318-9501785AB3CD}"/>
              </a:ext>
            </a:extLst>
          </p:cNvPr>
          <p:cNvSpPr>
            <a:spLocks noGrp="1"/>
          </p:cNvSpPr>
          <p:nvPr>
            <p:ph type="body" sz="quarter" idx="51"/>
          </p:nvPr>
        </p:nvSpPr>
        <p:spPr>
          <a:xfrm>
            <a:off x="2113958" y="1095561"/>
            <a:ext cx="2350542" cy="394024"/>
          </a:xfrm>
        </p:spPr>
        <p:txBody>
          <a:bodyPr/>
          <a:lstStyle/>
          <a:p>
            <a:r>
              <a:rPr lang="lt-LT" noProof="1">
                <a:latin typeface="Arial Bold" panose="020B0704020202020204" pitchFamily="34" charset="0"/>
                <a:cs typeface="Arial Bold" panose="020B0704020202020204" pitchFamily="34" charset="0"/>
              </a:rPr>
              <a:t>2005</a:t>
            </a:r>
          </a:p>
        </p:txBody>
      </p:sp>
      <p:sp>
        <p:nvSpPr>
          <p:cNvPr id="12" name="Text Placeholder 11">
            <a:extLst>
              <a:ext uri="{FF2B5EF4-FFF2-40B4-BE49-F238E27FC236}">
                <a16:creationId xmlns:a16="http://schemas.microsoft.com/office/drawing/2014/main" id="{FBB38CDA-F17A-6B4B-813D-FBCF7D44360B}"/>
              </a:ext>
            </a:extLst>
          </p:cNvPr>
          <p:cNvSpPr>
            <a:spLocks noGrp="1"/>
          </p:cNvSpPr>
          <p:nvPr>
            <p:ph type="body" sz="quarter" idx="52"/>
          </p:nvPr>
        </p:nvSpPr>
        <p:spPr>
          <a:xfrm>
            <a:off x="4103365" y="1467547"/>
            <a:ext cx="1890762" cy="925756"/>
          </a:xfrm>
        </p:spPr>
        <p:txBody>
          <a:bodyPr/>
          <a:lstStyle/>
          <a:p>
            <a:pPr lvl="0"/>
            <a:r>
              <a:rPr lang="lt-LT" sz="1200" noProof="1">
                <a:ea typeface="MS PGothic" pitchFamily="34" charset="-128"/>
                <a:cs typeface="Arial" panose="020B0604020202020204" pitchFamily="34" charset="0"/>
              </a:rPr>
              <a:t>Atidaryta Lazdynų klinika Vilniuje</a:t>
            </a:r>
          </a:p>
        </p:txBody>
      </p:sp>
      <p:sp>
        <p:nvSpPr>
          <p:cNvPr id="13" name="Text Placeholder 12">
            <a:extLst>
              <a:ext uri="{FF2B5EF4-FFF2-40B4-BE49-F238E27FC236}">
                <a16:creationId xmlns:a16="http://schemas.microsoft.com/office/drawing/2014/main" id="{04B40A48-321B-3C46-BAC5-BD6E8E4A1BAB}"/>
              </a:ext>
            </a:extLst>
          </p:cNvPr>
          <p:cNvSpPr>
            <a:spLocks noGrp="1"/>
          </p:cNvSpPr>
          <p:nvPr>
            <p:ph type="body" sz="quarter" idx="53"/>
          </p:nvPr>
        </p:nvSpPr>
        <p:spPr>
          <a:xfrm>
            <a:off x="4103365" y="1088981"/>
            <a:ext cx="2350542" cy="394024"/>
          </a:xfrm>
        </p:spPr>
        <p:txBody>
          <a:bodyPr/>
          <a:lstStyle/>
          <a:p>
            <a:r>
              <a:rPr lang="lt-LT" noProof="1">
                <a:latin typeface="Arial Bold" panose="020B0704020202020204" pitchFamily="34" charset="0"/>
                <a:cs typeface="Arial Bold" panose="020B0704020202020204" pitchFamily="34" charset="0"/>
              </a:rPr>
              <a:t>2010</a:t>
            </a:r>
          </a:p>
        </p:txBody>
      </p:sp>
      <p:sp>
        <p:nvSpPr>
          <p:cNvPr id="14" name="Text Placeholder 13">
            <a:extLst>
              <a:ext uri="{FF2B5EF4-FFF2-40B4-BE49-F238E27FC236}">
                <a16:creationId xmlns:a16="http://schemas.microsoft.com/office/drawing/2014/main" id="{5C60BCC4-F6A7-B24F-869F-02A0A1C4564C}"/>
              </a:ext>
            </a:extLst>
          </p:cNvPr>
          <p:cNvSpPr>
            <a:spLocks noGrp="1"/>
          </p:cNvSpPr>
          <p:nvPr>
            <p:ph type="body" sz="quarter" idx="54"/>
          </p:nvPr>
        </p:nvSpPr>
        <p:spPr>
          <a:xfrm>
            <a:off x="6087676" y="1483038"/>
            <a:ext cx="1954040" cy="925756"/>
          </a:xfrm>
        </p:spPr>
        <p:txBody>
          <a:bodyPr/>
          <a:lstStyle/>
          <a:p>
            <a:pPr lvl="0"/>
            <a:r>
              <a:rPr lang="lt-LT" sz="1200" noProof="1">
                <a:ea typeface="MS PGothic" pitchFamily="34" charset="-128"/>
                <a:cs typeface="Arial" panose="020B0604020202020204" pitchFamily="34" charset="0"/>
              </a:rPr>
              <a:t>Atidaryta klinika Riešėje</a:t>
            </a:r>
          </a:p>
        </p:txBody>
      </p:sp>
      <p:sp>
        <p:nvSpPr>
          <p:cNvPr id="15" name="Text Placeholder 14">
            <a:extLst>
              <a:ext uri="{FF2B5EF4-FFF2-40B4-BE49-F238E27FC236}">
                <a16:creationId xmlns:a16="http://schemas.microsoft.com/office/drawing/2014/main" id="{29D5FFEB-151A-FF45-8563-D80E65A9B66F}"/>
              </a:ext>
            </a:extLst>
          </p:cNvPr>
          <p:cNvSpPr>
            <a:spLocks noGrp="1"/>
          </p:cNvSpPr>
          <p:nvPr>
            <p:ph type="body" sz="quarter" idx="55"/>
          </p:nvPr>
        </p:nvSpPr>
        <p:spPr>
          <a:xfrm>
            <a:off x="6087676" y="1088981"/>
            <a:ext cx="2350542" cy="394024"/>
          </a:xfrm>
        </p:spPr>
        <p:txBody>
          <a:bodyPr/>
          <a:lstStyle/>
          <a:p>
            <a:r>
              <a:rPr lang="lt-LT" noProof="1">
                <a:latin typeface="Arial Bold" panose="020B0704020202020204" pitchFamily="34" charset="0"/>
                <a:cs typeface="Arial Bold" panose="020B0704020202020204" pitchFamily="34" charset="0"/>
              </a:rPr>
              <a:t>2011</a:t>
            </a:r>
          </a:p>
        </p:txBody>
      </p:sp>
      <p:sp>
        <p:nvSpPr>
          <p:cNvPr id="16" name="Text Placeholder 15">
            <a:extLst>
              <a:ext uri="{FF2B5EF4-FFF2-40B4-BE49-F238E27FC236}">
                <a16:creationId xmlns:a16="http://schemas.microsoft.com/office/drawing/2014/main" id="{E43A3447-F505-FE49-BBF9-2942A76184A5}"/>
              </a:ext>
            </a:extLst>
          </p:cNvPr>
          <p:cNvSpPr>
            <a:spLocks noGrp="1"/>
          </p:cNvSpPr>
          <p:nvPr>
            <p:ph type="body" sz="quarter" idx="56"/>
          </p:nvPr>
        </p:nvSpPr>
        <p:spPr>
          <a:xfrm>
            <a:off x="8041716" y="1486379"/>
            <a:ext cx="1962192" cy="925756"/>
          </a:xfrm>
        </p:spPr>
        <p:txBody>
          <a:bodyPr/>
          <a:lstStyle/>
          <a:p>
            <a:pPr lvl="0"/>
            <a:r>
              <a:rPr lang="lt-LT" sz="1200" noProof="1">
                <a:ea typeface="MS PGothic" pitchFamily="34" charset="-128"/>
                <a:cs typeface="Arial" panose="020B0604020202020204" pitchFamily="34" charset="0"/>
              </a:rPr>
              <a:t>Įsigytas UAB Šilainių šeimos sveikatos centras</a:t>
            </a:r>
          </a:p>
        </p:txBody>
      </p:sp>
      <p:sp>
        <p:nvSpPr>
          <p:cNvPr id="17" name="Text Placeholder 16">
            <a:extLst>
              <a:ext uri="{FF2B5EF4-FFF2-40B4-BE49-F238E27FC236}">
                <a16:creationId xmlns:a16="http://schemas.microsoft.com/office/drawing/2014/main" id="{9FF4896B-54EB-B84A-A3A9-FA60386B0D12}"/>
              </a:ext>
            </a:extLst>
          </p:cNvPr>
          <p:cNvSpPr>
            <a:spLocks noGrp="1"/>
          </p:cNvSpPr>
          <p:nvPr>
            <p:ph type="body" sz="quarter" idx="57"/>
          </p:nvPr>
        </p:nvSpPr>
        <p:spPr>
          <a:xfrm>
            <a:off x="8041716" y="1117837"/>
            <a:ext cx="2350542" cy="394024"/>
          </a:xfrm>
        </p:spPr>
        <p:txBody>
          <a:bodyPr/>
          <a:lstStyle/>
          <a:p>
            <a:r>
              <a:rPr lang="lt-LT" noProof="1">
                <a:latin typeface="Arial Bold" panose="020B0704020202020204" pitchFamily="34" charset="0"/>
                <a:cs typeface="Arial Bold" panose="020B0704020202020204" pitchFamily="34" charset="0"/>
              </a:rPr>
              <a:t>2012</a:t>
            </a:r>
          </a:p>
        </p:txBody>
      </p:sp>
      <p:cxnSp>
        <p:nvCxnSpPr>
          <p:cNvPr id="19" name="Straight Connector 18">
            <a:extLst>
              <a:ext uri="{FF2B5EF4-FFF2-40B4-BE49-F238E27FC236}">
                <a16:creationId xmlns:a16="http://schemas.microsoft.com/office/drawing/2014/main" id="{05300BD0-F853-274F-98CF-26CD03ECBCC0}"/>
              </a:ext>
            </a:extLst>
          </p:cNvPr>
          <p:cNvCxnSpPr>
            <a:cxnSpLocks/>
          </p:cNvCxnSpPr>
          <p:nvPr/>
        </p:nvCxnSpPr>
        <p:spPr>
          <a:xfrm>
            <a:off x="138571" y="1470999"/>
            <a:ext cx="0" cy="185092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BC81268-CC08-9547-922D-1BC5125B76A1}"/>
              </a:ext>
            </a:extLst>
          </p:cNvPr>
          <p:cNvCxnSpPr>
            <a:cxnSpLocks/>
          </p:cNvCxnSpPr>
          <p:nvPr/>
        </p:nvCxnSpPr>
        <p:spPr>
          <a:xfrm>
            <a:off x="2113958" y="1462582"/>
            <a:ext cx="0" cy="185321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F4122E-C541-C445-BACD-344A330EB1F4}"/>
              </a:ext>
            </a:extLst>
          </p:cNvPr>
          <p:cNvCxnSpPr>
            <a:cxnSpLocks/>
          </p:cNvCxnSpPr>
          <p:nvPr/>
        </p:nvCxnSpPr>
        <p:spPr>
          <a:xfrm>
            <a:off x="4089873" y="1462582"/>
            <a:ext cx="0" cy="185321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E42F355-9B7D-8647-A1FF-C64EE9BB9470}"/>
              </a:ext>
            </a:extLst>
          </p:cNvPr>
          <p:cNvCxnSpPr>
            <a:cxnSpLocks/>
          </p:cNvCxnSpPr>
          <p:nvPr/>
        </p:nvCxnSpPr>
        <p:spPr>
          <a:xfrm>
            <a:off x="6065796" y="1449080"/>
            <a:ext cx="0" cy="1872848"/>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00B25F0-5593-8A43-98D8-77F42633527E}"/>
              </a:ext>
            </a:extLst>
          </p:cNvPr>
          <p:cNvCxnSpPr>
            <a:cxnSpLocks/>
          </p:cNvCxnSpPr>
          <p:nvPr/>
        </p:nvCxnSpPr>
        <p:spPr>
          <a:xfrm>
            <a:off x="8041716" y="1465516"/>
            <a:ext cx="0" cy="1856412"/>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33A7957A-F08E-45A0-9251-B606E2F1F79B}"/>
              </a:ext>
            </a:extLst>
          </p:cNvPr>
          <p:cNvSpPr/>
          <p:nvPr/>
        </p:nvSpPr>
        <p:spPr>
          <a:xfrm>
            <a:off x="10019896" y="3157242"/>
            <a:ext cx="1976517" cy="158559"/>
          </a:xfrm>
          <a:prstGeom prst="rect">
            <a:avLst/>
          </a:prstGeom>
          <a:solidFill>
            <a:srgbClr val="F9D31B"/>
          </a:solidFill>
          <a:ln w="7613" cap="flat">
            <a:noFill/>
            <a:prstDash val="solid"/>
            <a:miter/>
          </a:ln>
        </p:spPr>
        <p:txBody>
          <a:bodyPr rtlCol="0" anchor="ctr"/>
          <a:lstStyle/>
          <a:p>
            <a:pPr algn="l"/>
            <a:endParaRPr lang="lt-LT" noProof="1"/>
          </a:p>
        </p:txBody>
      </p:sp>
      <p:sp>
        <p:nvSpPr>
          <p:cNvPr id="30" name="Text Placeholder 15">
            <a:extLst>
              <a:ext uri="{FF2B5EF4-FFF2-40B4-BE49-F238E27FC236}">
                <a16:creationId xmlns:a16="http://schemas.microsoft.com/office/drawing/2014/main" id="{D4A02179-829E-4C6A-B66C-248F0BF9CB6B}"/>
              </a:ext>
            </a:extLst>
          </p:cNvPr>
          <p:cNvSpPr txBox="1">
            <a:spLocks/>
          </p:cNvSpPr>
          <p:nvPr/>
        </p:nvSpPr>
        <p:spPr>
          <a:xfrm>
            <a:off x="10032515" y="1440029"/>
            <a:ext cx="2020914" cy="92575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lt-LT" sz="1200" noProof="1">
                <a:ea typeface="MS PGothic" pitchFamily="34" charset="-128"/>
                <a:cs typeface="Arial" panose="020B0604020202020204" pitchFamily="34" charset="0"/>
              </a:rPr>
              <a:t>Įsigytos klinikos Kaune: UAB Corpus Sanum (2 klinikos) ir UAB Sveiga (1 klinika)</a:t>
            </a:r>
          </a:p>
        </p:txBody>
      </p:sp>
      <p:sp>
        <p:nvSpPr>
          <p:cNvPr id="31" name="Text Placeholder 16">
            <a:extLst>
              <a:ext uri="{FF2B5EF4-FFF2-40B4-BE49-F238E27FC236}">
                <a16:creationId xmlns:a16="http://schemas.microsoft.com/office/drawing/2014/main" id="{0EFAC12B-0B5C-4CBF-8108-1DCEB750FDC9}"/>
              </a:ext>
            </a:extLst>
          </p:cNvPr>
          <p:cNvSpPr txBox="1">
            <a:spLocks/>
          </p:cNvSpPr>
          <p:nvPr/>
        </p:nvSpPr>
        <p:spPr>
          <a:xfrm>
            <a:off x="10032515" y="1090146"/>
            <a:ext cx="2350542"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2013</a:t>
            </a:r>
          </a:p>
        </p:txBody>
      </p:sp>
      <p:cxnSp>
        <p:nvCxnSpPr>
          <p:cNvPr id="32" name="Straight Connector 31">
            <a:extLst>
              <a:ext uri="{FF2B5EF4-FFF2-40B4-BE49-F238E27FC236}">
                <a16:creationId xmlns:a16="http://schemas.microsoft.com/office/drawing/2014/main" id="{21EF1D2F-566B-4378-B3F5-01764C21FE8B}"/>
              </a:ext>
            </a:extLst>
          </p:cNvPr>
          <p:cNvCxnSpPr>
            <a:cxnSpLocks/>
            <a:endCxn id="7" idx="3"/>
          </p:cNvCxnSpPr>
          <p:nvPr/>
        </p:nvCxnSpPr>
        <p:spPr>
          <a:xfrm flipH="1">
            <a:off x="10019896" y="1437825"/>
            <a:ext cx="12620" cy="1798072"/>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sp>
        <p:nvSpPr>
          <p:cNvPr id="55" name="Text Placeholder 7">
            <a:extLst>
              <a:ext uri="{FF2B5EF4-FFF2-40B4-BE49-F238E27FC236}">
                <a16:creationId xmlns:a16="http://schemas.microsoft.com/office/drawing/2014/main" id="{5C48E037-C85B-4D6D-B44B-4CD7B5C41CE7}"/>
              </a:ext>
            </a:extLst>
          </p:cNvPr>
          <p:cNvSpPr txBox="1">
            <a:spLocks/>
          </p:cNvSpPr>
          <p:nvPr/>
        </p:nvSpPr>
        <p:spPr>
          <a:xfrm>
            <a:off x="138571" y="3744447"/>
            <a:ext cx="1748948" cy="1850929"/>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lt-LT" sz="1200" noProof="1">
                <a:ea typeface="MS PGothic" pitchFamily="34" charset="-128"/>
                <a:cs typeface="Arial" panose="020B0604020202020204" pitchFamily="34" charset="0"/>
              </a:rPr>
              <a:t>Įsteigta UAB Reneso, dantų technikų laboratorija Kaune</a:t>
            </a:r>
          </a:p>
          <a:p>
            <a:pPr lvl="0"/>
            <a:r>
              <a:rPr lang="lt-LT" sz="1200" noProof="1">
                <a:ea typeface="MS PGothic" pitchFamily="34" charset="-128"/>
                <a:cs typeface="Arial" panose="020B0604020202020204" pitchFamily="34" charset="0"/>
              </a:rPr>
              <a:t>Įsigyta kardiologinė klinika UAB Elite Medicale</a:t>
            </a:r>
          </a:p>
        </p:txBody>
      </p:sp>
      <p:sp>
        <p:nvSpPr>
          <p:cNvPr id="56" name="Text Placeholder 8">
            <a:extLst>
              <a:ext uri="{FF2B5EF4-FFF2-40B4-BE49-F238E27FC236}">
                <a16:creationId xmlns:a16="http://schemas.microsoft.com/office/drawing/2014/main" id="{84F8B35F-6E57-419D-BB27-07F9F4D8FFAC}"/>
              </a:ext>
            </a:extLst>
          </p:cNvPr>
          <p:cNvSpPr txBox="1">
            <a:spLocks/>
          </p:cNvSpPr>
          <p:nvPr/>
        </p:nvSpPr>
        <p:spPr>
          <a:xfrm>
            <a:off x="138571" y="3354755"/>
            <a:ext cx="2350542"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ea typeface="MS PGothic" pitchFamily="34" charset="-128"/>
              </a:rPr>
              <a:t>2014</a:t>
            </a:r>
          </a:p>
        </p:txBody>
      </p:sp>
      <p:sp>
        <p:nvSpPr>
          <p:cNvPr id="57" name="Text Placeholder 9">
            <a:extLst>
              <a:ext uri="{FF2B5EF4-FFF2-40B4-BE49-F238E27FC236}">
                <a16:creationId xmlns:a16="http://schemas.microsoft.com/office/drawing/2014/main" id="{4100330A-1D2B-4CA1-8004-66DC91ACA771}"/>
              </a:ext>
            </a:extLst>
          </p:cNvPr>
          <p:cNvSpPr txBox="1">
            <a:spLocks/>
          </p:cNvSpPr>
          <p:nvPr/>
        </p:nvSpPr>
        <p:spPr>
          <a:xfrm>
            <a:off x="2113958" y="3744448"/>
            <a:ext cx="1962194" cy="1487789"/>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lt-LT" sz="1200" noProof="1">
                <a:ea typeface="MS PGothic" pitchFamily="34" charset="-128"/>
                <a:cs typeface="Arial" panose="020B0604020202020204" pitchFamily="34" charset="0"/>
              </a:rPr>
              <a:t>Plėtra Vilniuje: įsigyta kardiologinė klinika UAB Kardivita, UAB Alfa Clinic ir UAB Karoliniškių šeimos klinika</a:t>
            </a:r>
          </a:p>
        </p:txBody>
      </p:sp>
      <p:sp>
        <p:nvSpPr>
          <p:cNvPr id="58" name="Text Placeholder 10">
            <a:extLst>
              <a:ext uri="{FF2B5EF4-FFF2-40B4-BE49-F238E27FC236}">
                <a16:creationId xmlns:a16="http://schemas.microsoft.com/office/drawing/2014/main" id="{EB48514F-C3CE-4693-A2EA-B6E319C47B07}"/>
              </a:ext>
            </a:extLst>
          </p:cNvPr>
          <p:cNvSpPr txBox="1">
            <a:spLocks/>
          </p:cNvSpPr>
          <p:nvPr/>
        </p:nvSpPr>
        <p:spPr>
          <a:xfrm>
            <a:off x="2113958" y="3353630"/>
            <a:ext cx="2350542"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2015</a:t>
            </a:r>
          </a:p>
        </p:txBody>
      </p:sp>
      <p:sp>
        <p:nvSpPr>
          <p:cNvPr id="59" name="Text Placeholder 11">
            <a:extLst>
              <a:ext uri="{FF2B5EF4-FFF2-40B4-BE49-F238E27FC236}">
                <a16:creationId xmlns:a16="http://schemas.microsoft.com/office/drawing/2014/main" id="{A6351AEB-AEF0-4501-83FC-29A731283390}"/>
              </a:ext>
            </a:extLst>
          </p:cNvPr>
          <p:cNvSpPr txBox="1">
            <a:spLocks/>
          </p:cNvSpPr>
          <p:nvPr/>
        </p:nvSpPr>
        <p:spPr>
          <a:xfrm>
            <a:off x="4103365" y="3725616"/>
            <a:ext cx="1890762" cy="92575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lt-LT" sz="1200" noProof="1">
                <a:ea typeface="MS PGothic" pitchFamily="34" charset="-128"/>
                <a:cs typeface="Arial" panose="020B0604020202020204" pitchFamily="34" charset="0"/>
              </a:rPr>
              <a:t>Atidaryta kardiologinė klinika Panevėžyje</a:t>
            </a:r>
          </a:p>
        </p:txBody>
      </p:sp>
      <p:sp>
        <p:nvSpPr>
          <p:cNvPr id="60" name="Text Placeholder 12">
            <a:extLst>
              <a:ext uri="{FF2B5EF4-FFF2-40B4-BE49-F238E27FC236}">
                <a16:creationId xmlns:a16="http://schemas.microsoft.com/office/drawing/2014/main" id="{BFD5996C-0B73-4DBD-9B09-C99CCBAD847B}"/>
              </a:ext>
            </a:extLst>
          </p:cNvPr>
          <p:cNvSpPr txBox="1">
            <a:spLocks/>
          </p:cNvSpPr>
          <p:nvPr/>
        </p:nvSpPr>
        <p:spPr>
          <a:xfrm>
            <a:off x="4103365" y="3347050"/>
            <a:ext cx="2350542"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2016</a:t>
            </a:r>
          </a:p>
        </p:txBody>
      </p:sp>
      <p:sp>
        <p:nvSpPr>
          <p:cNvPr id="61" name="Text Placeholder 13">
            <a:extLst>
              <a:ext uri="{FF2B5EF4-FFF2-40B4-BE49-F238E27FC236}">
                <a16:creationId xmlns:a16="http://schemas.microsoft.com/office/drawing/2014/main" id="{F005DE96-DF8C-4F31-8B31-FC215D15BDD9}"/>
              </a:ext>
            </a:extLst>
          </p:cNvPr>
          <p:cNvSpPr txBox="1">
            <a:spLocks/>
          </p:cNvSpPr>
          <p:nvPr/>
        </p:nvSpPr>
        <p:spPr>
          <a:xfrm>
            <a:off x="6087676" y="3741107"/>
            <a:ext cx="1954040" cy="2093588"/>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400050">
              <a:lnSpc>
                <a:spcPct val="90000"/>
              </a:lnSpc>
              <a:spcBef>
                <a:spcPct val="0"/>
              </a:spcBef>
              <a:spcAft>
                <a:spcPct val="35000"/>
              </a:spcAft>
            </a:pPr>
            <a:r>
              <a:rPr lang="lt-LT" sz="1200" noProof="1">
                <a:ea typeface="MS PGothic" pitchFamily="34" charset="-128"/>
                <a:cs typeface="Arial" panose="020B0604020202020204" pitchFamily="34" charset="0"/>
              </a:rPr>
              <a:t>Įsigyta UAB V. Paulauskienės šeimos klinika Skaudvilėje </a:t>
            </a:r>
          </a:p>
          <a:p>
            <a:pPr lvl="0"/>
            <a:r>
              <a:rPr lang="lt-LT" sz="1200" noProof="1">
                <a:ea typeface="MS PGothic" pitchFamily="34" charset="-128"/>
                <a:cs typeface="Arial" panose="020B0604020202020204" pitchFamily="34" charset="0"/>
              </a:rPr>
              <a:t>Įsigytas UAB Sargėnų sveikatos centras Kaune</a:t>
            </a:r>
          </a:p>
          <a:p>
            <a:pPr lvl="0"/>
            <a:r>
              <a:rPr lang="lt-LT" sz="1200" noProof="1">
                <a:ea typeface="MS PGothic" pitchFamily="34" charset="-128"/>
                <a:cs typeface="Arial" panose="020B0604020202020204" pitchFamily="34" charset="0"/>
              </a:rPr>
              <a:t>Vilniuje Santariškėse atidarytas multifunkcinis sveikatos paslaugų centras</a:t>
            </a:r>
          </a:p>
        </p:txBody>
      </p:sp>
      <p:sp>
        <p:nvSpPr>
          <p:cNvPr id="62" name="Text Placeholder 14">
            <a:extLst>
              <a:ext uri="{FF2B5EF4-FFF2-40B4-BE49-F238E27FC236}">
                <a16:creationId xmlns:a16="http://schemas.microsoft.com/office/drawing/2014/main" id="{0951D027-BB42-4E42-821C-81866E03E121}"/>
              </a:ext>
            </a:extLst>
          </p:cNvPr>
          <p:cNvSpPr txBox="1">
            <a:spLocks/>
          </p:cNvSpPr>
          <p:nvPr/>
        </p:nvSpPr>
        <p:spPr>
          <a:xfrm>
            <a:off x="6087676" y="3347050"/>
            <a:ext cx="1781194"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2017</a:t>
            </a:r>
          </a:p>
        </p:txBody>
      </p:sp>
      <p:sp>
        <p:nvSpPr>
          <p:cNvPr id="63" name="Text Placeholder 15">
            <a:extLst>
              <a:ext uri="{FF2B5EF4-FFF2-40B4-BE49-F238E27FC236}">
                <a16:creationId xmlns:a16="http://schemas.microsoft.com/office/drawing/2014/main" id="{785AD536-31E2-4158-903A-26EB454B9D29}"/>
              </a:ext>
            </a:extLst>
          </p:cNvPr>
          <p:cNvSpPr txBox="1">
            <a:spLocks/>
          </p:cNvSpPr>
          <p:nvPr/>
        </p:nvSpPr>
        <p:spPr>
          <a:xfrm>
            <a:off x="8041716" y="3744448"/>
            <a:ext cx="1962192" cy="92575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400050">
              <a:lnSpc>
                <a:spcPct val="90000"/>
              </a:lnSpc>
              <a:spcBef>
                <a:spcPct val="0"/>
              </a:spcBef>
              <a:spcAft>
                <a:spcPct val="35000"/>
              </a:spcAft>
            </a:pPr>
            <a:r>
              <a:rPr lang="lt-LT" sz="1200" noProof="1">
                <a:ea typeface="MS PGothic" pitchFamily="34" charset="-128"/>
                <a:cs typeface="Arial" panose="020B0604020202020204" pitchFamily="34" charset="0"/>
              </a:rPr>
              <a:t>Įsigyta klinika UAB Sanitas Familiae Vilniuje</a:t>
            </a:r>
          </a:p>
        </p:txBody>
      </p:sp>
      <p:sp>
        <p:nvSpPr>
          <p:cNvPr id="64" name="Text Placeholder 16">
            <a:extLst>
              <a:ext uri="{FF2B5EF4-FFF2-40B4-BE49-F238E27FC236}">
                <a16:creationId xmlns:a16="http://schemas.microsoft.com/office/drawing/2014/main" id="{7A2ECF5B-57A2-45DA-A0FA-A58B7B373E2B}"/>
              </a:ext>
            </a:extLst>
          </p:cNvPr>
          <p:cNvSpPr txBox="1">
            <a:spLocks/>
          </p:cNvSpPr>
          <p:nvPr/>
        </p:nvSpPr>
        <p:spPr>
          <a:xfrm>
            <a:off x="8041716" y="3375906"/>
            <a:ext cx="1827832"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2018</a:t>
            </a:r>
          </a:p>
        </p:txBody>
      </p:sp>
      <p:cxnSp>
        <p:nvCxnSpPr>
          <p:cNvPr id="65" name="Straight Connector 64">
            <a:extLst>
              <a:ext uri="{FF2B5EF4-FFF2-40B4-BE49-F238E27FC236}">
                <a16:creationId xmlns:a16="http://schemas.microsoft.com/office/drawing/2014/main" id="{96C60F75-BDD1-4364-8C61-831A30625F47}"/>
              </a:ext>
            </a:extLst>
          </p:cNvPr>
          <p:cNvCxnSpPr>
            <a:cxnSpLocks/>
          </p:cNvCxnSpPr>
          <p:nvPr/>
        </p:nvCxnSpPr>
        <p:spPr>
          <a:xfrm>
            <a:off x="138571" y="3284451"/>
            <a:ext cx="0" cy="185092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40132AC-3759-4062-B43C-65817BCB4E75}"/>
              </a:ext>
            </a:extLst>
          </p:cNvPr>
          <p:cNvCxnSpPr>
            <a:cxnSpLocks/>
          </p:cNvCxnSpPr>
          <p:nvPr/>
        </p:nvCxnSpPr>
        <p:spPr>
          <a:xfrm>
            <a:off x="2113958" y="3276034"/>
            <a:ext cx="0" cy="185321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852FFF99-444B-4CB3-A2EB-54940819E38E}"/>
              </a:ext>
            </a:extLst>
          </p:cNvPr>
          <p:cNvCxnSpPr>
            <a:cxnSpLocks/>
          </p:cNvCxnSpPr>
          <p:nvPr/>
        </p:nvCxnSpPr>
        <p:spPr>
          <a:xfrm>
            <a:off x="4089873" y="3276034"/>
            <a:ext cx="0" cy="1853219"/>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41071FE-9CE1-4B5E-9376-BB4F926E8FDB}"/>
              </a:ext>
            </a:extLst>
          </p:cNvPr>
          <p:cNvCxnSpPr>
            <a:cxnSpLocks/>
          </p:cNvCxnSpPr>
          <p:nvPr/>
        </p:nvCxnSpPr>
        <p:spPr>
          <a:xfrm>
            <a:off x="6065796" y="3262532"/>
            <a:ext cx="0" cy="1872848"/>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0F1D2E8E-B0D5-4212-A865-E5A7F79D6280}"/>
              </a:ext>
            </a:extLst>
          </p:cNvPr>
          <p:cNvCxnSpPr>
            <a:cxnSpLocks/>
          </p:cNvCxnSpPr>
          <p:nvPr/>
        </p:nvCxnSpPr>
        <p:spPr>
          <a:xfrm>
            <a:off x="8041716" y="3278968"/>
            <a:ext cx="0" cy="1856412"/>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sp>
        <p:nvSpPr>
          <p:cNvPr id="70" name="Text Placeholder 15">
            <a:extLst>
              <a:ext uri="{FF2B5EF4-FFF2-40B4-BE49-F238E27FC236}">
                <a16:creationId xmlns:a16="http://schemas.microsoft.com/office/drawing/2014/main" id="{A07CD35F-BD80-4BB4-BF1A-CC5837AE219E}"/>
              </a:ext>
            </a:extLst>
          </p:cNvPr>
          <p:cNvSpPr txBox="1">
            <a:spLocks/>
          </p:cNvSpPr>
          <p:nvPr/>
        </p:nvSpPr>
        <p:spPr>
          <a:xfrm>
            <a:off x="10032515" y="3698097"/>
            <a:ext cx="2020914" cy="1798071"/>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lt-LT" sz="1200" noProof="1">
                <a:ea typeface="MS PGothic" pitchFamily="34" charset="-128"/>
                <a:cs typeface="Arial" panose="020B0604020202020204" pitchFamily="34" charset="0"/>
              </a:rPr>
              <a:t>Įsigyta klinika UAB Alsavita Šiauliuose </a:t>
            </a:r>
          </a:p>
        </p:txBody>
      </p:sp>
      <p:sp>
        <p:nvSpPr>
          <p:cNvPr id="71" name="Text Placeholder 16">
            <a:extLst>
              <a:ext uri="{FF2B5EF4-FFF2-40B4-BE49-F238E27FC236}">
                <a16:creationId xmlns:a16="http://schemas.microsoft.com/office/drawing/2014/main" id="{DFFEF46B-66F4-436A-BBB3-4B72A2958903}"/>
              </a:ext>
            </a:extLst>
          </p:cNvPr>
          <p:cNvSpPr txBox="1">
            <a:spLocks/>
          </p:cNvSpPr>
          <p:nvPr/>
        </p:nvSpPr>
        <p:spPr>
          <a:xfrm>
            <a:off x="10032515" y="3348215"/>
            <a:ext cx="1976517" cy="394024"/>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F9D31B"/>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cs typeface="Arial Bold" panose="020B0704020202020204" pitchFamily="34" charset="0"/>
              </a:rPr>
              <a:t>2019</a:t>
            </a:r>
          </a:p>
        </p:txBody>
      </p:sp>
      <p:cxnSp>
        <p:nvCxnSpPr>
          <p:cNvPr id="72" name="Straight Connector 71">
            <a:extLst>
              <a:ext uri="{FF2B5EF4-FFF2-40B4-BE49-F238E27FC236}">
                <a16:creationId xmlns:a16="http://schemas.microsoft.com/office/drawing/2014/main" id="{7617A662-C822-4694-B4D7-BCD38AAA7F62}"/>
              </a:ext>
            </a:extLst>
          </p:cNvPr>
          <p:cNvCxnSpPr>
            <a:cxnSpLocks/>
          </p:cNvCxnSpPr>
          <p:nvPr/>
        </p:nvCxnSpPr>
        <p:spPr>
          <a:xfrm flipH="1">
            <a:off x="10011507" y="3251277"/>
            <a:ext cx="12620" cy="1798072"/>
          </a:xfrm>
          <a:prstGeom prst="line">
            <a:avLst/>
          </a:prstGeom>
          <a:ln w="9525">
            <a:solidFill>
              <a:srgbClr val="CBCBCB"/>
            </a:solidFill>
          </a:ln>
        </p:spPr>
        <p:style>
          <a:lnRef idx="1">
            <a:schemeClr val="accent1"/>
          </a:lnRef>
          <a:fillRef idx="0">
            <a:schemeClr val="accent1"/>
          </a:fillRef>
          <a:effectRef idx="0">
            <a:schemeClr val="accent1"/>
          </a:effectRef>
          <a:fontRef idx="minor">
            <a:schemeClr val="tx1"/>
          </a:fontRef>
        </p:style>
      </p:cxnSp>
      <p:pic>
        <p:nvPicPr>
          <p:cNvPr id="74" name="Picture 73">
            <a:extLst>
              <a:ext uri="{FF2B5EF4-FFF2-40B4-BE49-F238E27FC236}">
                <a16:creationId xmlns:a16="http://schemas.microsoft.com/office/drawing/2014/main" id="{BBD6821F-C1D2-48CF-8CC4-2C004F519AA2}"/>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221782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943206" cy="785552"/>
          </a:xfrm>
        </p:spPr>
        <p:txBody>
          <a:bodyPr>
            <a:normAutofit fontScale="90000"/>
          </a:bodyPr>
          <a:lstStyle/>
          <a:p>
            <a:r>
              <a:rPr lang="lt-LT" sz="3600" dirty="0">
                <a:ea typeface="MS PGothic" pitchFamily="34" charset="-128"/>
              </a:rPr>
              <a:t>Informacija apie emitento išleistus vertybinius popierius</a:t>
            </a:r>
            <a:endParaRPr lang="en-US" sz="3600" dirty="0">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D629C1CE-BAA5-4E6F-905B-074E97234140}"/>
              </a:ext>
            </a:extLst>
          </p:cNvPr>
          <p:cNvGraphicFramePr>
            <a:graphicFrameLocks noGrp="1"/>
          </p:cNvGraphicFramePr>
          <p:nvPr>
            <p:extLst>
              <p:ext uri="{D42A27DB-BD31-4B8C-83A1-F6EECF244321}">
                <p14:modId xmlns:p14="http://schemas.microsoft.com/office/powerpoint/2010/main" val="2287108143"/>
              </p:ext>
            </p:extLst>
          </p:nvPr>
        </p:nvGraphicFramePr>
        <p:xfrm>
          <a:off x="587428" y="1914797"/>
          <a:ext cx="10943205" cy="1159622"/>
        </p:xfrm>
        <a:graphic>
          <a:graphicData uri="http://schemas.openxmlformats.org/drawingml/2006/table">
            <a:tbl>
              <a:tblPr/>
              <a:tblGrid>
                <a:gridCol w="3562652">
                  <a:extLst>
                    <a:ext uri="{9D8B030D-6E8A-4147-A177-3AD203B41FA5}">
                      <a16:colId xmlns:a16="http://schemas.microsoft.com/office/drawing/2014/main" val="20000"/>
                    </a:ext>
                  </a:extLst>
                </a:gridCol>
                <a:gridCol w="7380553">
                  <a:extLst>
                    <a:ext uri="{9D8B030D-6E8A-4147-A177-3AD203B41FA5}">
                      <a16:colId xmlns:a16="http://schemas.microsoft.com/office/drawing/2014/main" val="908759250"/>
                    </a:ext>
                  </a:extLst>
                </a:gridCol>
              </a:tblGrid>
              <a:tr h="376313">
                <a:tc gridSpan="2">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algn="l"/>
                      <a:r>
                        <a:rPr lang="lt-LT" sz="1300" b="1" kern="1200" dirty="0">
                          <a:solidFill>
                            <a:srgbClr val="002C63"/>
                          </a:solidFill>
                          <a:latin typeface="Arial" panose="020B0604020202020204" pitchFamily="34" charset="0"/>
                          <a:ea typeface="+mn-ea"/>
                          <a:cs typeface="Arial" panose="020B0604020202020204" pitchFamily="34" charset="0"/>
                        </a:rPr>
                        <a:t>Emitento nuosavybės vertybiniai popieriai</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hMerge="1">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918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Emitento įstatinis kapitalas</a:t>
                      </a: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altLang="en-US" sz="1100" kern="1200" dirty="0">
                          <a:solidFill>
                            <a:srgbClr val="002C63"/>
                          </a:solidFill>
                          <a:latin typeface="Arial" panose="020B0604020202020204" pitchFamily="34" charset="0"/>
                          <a:ea typeface="MS PGothic" pitchFamily="34" charset="-128"/>
                          <a:cs typeface="Arial" panose="020B0604020202020204" pitchFamily="34" charset="0"/>
                        </a:rPr>
                        <a:t>705 552,48 Eur</a:t>
                      </a: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r h="376313">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Emitento išleisti nuosavybės vertybiniai popieriai</a:t>
                      </a: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just" defTabSz="457200" rtl="0" eaLnBrk="1" fontAlgn="base" latinLnBrk="0" hangingPunct="1">
                        <a:lnSpc>
                          <a:spcPct val="100000"/>
                        </a:lnSpc>
                        <a:spcBef>
                          <a:spcPct val="0"/>
                        </a:spcBef>
                        <a:spcAft>
                          <a:spcPct val="0"/>
                        </a:spcAft>
                        <a:buClrTx/>
                        <a:buSzTx/>
                        <a:buFontTx/>
                        <a:buNone/>
                        <a:tabLst/>
                      </a:pPr>
                      <a:r>
                        <a:rPr lang="lt-LT" altLang="en-US" sz="1100" kern="1200" dirty="0">
                          <a:solidFill>
                            <a:srgbClr val="002C63"/>
                          </a:solidFill>
                          <a:latin typeface="Arial" panose="020B0604020202020204" pitchFamily="34" charset="0"/>
                          <a:ea typeface="MS PGothic" pitchFamily="34" charset="-128"/>
                          <a:cs typeface="Arial" panose="020B0604020202020204" pitchFamily="34" charset="0"/>
                        </a:rPr>
                        <a:t>24 363 paprastųjų vardinių akcijų (toliau – </a:t>
                      </a:r>
                      <a:r>
                        <a:rPr lang="fi-FI" altLang="en-US" sz="1100" kern="1200" dirty="0">
                          <a:solidFill>
                            <a:srgbClr val="002C63"/>
                          </a:solidFill>
                          <a:latin typeface="Arial" panose="020B0604020202020204" pitchFamily="34" charset="0"/>
                          <a:ea typeface="MS PGothic" pitchFamily="34" charset="-128"/>
                          <a:cs typeface="Arial" panose="020B0604020202020204" pitchFamily="34" charset="0"/>
                        </a:rPr>
                        <a:t>PVA</a:t>
                      </a:r>
                      <a:r>
                        <a:rPr lang="lt-LT" altLang="en-US" sz="1100" kern="1200" dirty="0">
                          <a:solidFill>
                            <a:srgbClr val="002C63"/>
                          </a:solidFill>
                          <a:latin typeface="Arial" panose="020B0604020202020204" pitchFamily="34" charset="0"/>
                          <a:ea typeface="MS PGothic" pitchFamily="34" charset="-128"/>
                          <a:cs typeface="Arial" panose="020B0604020202020204" pitchFamily="34" charset="0"/>
                        </a:rPr>
                        <a:t>), vienos PVA nominali vertė – </a:t>
                      </a:r>
                      <a:r>
                        <a:rPr lang="fi-FI" altLang="en-US" sz="1100" kern="1200" dirty="0">
                          <a:solidFill>
                            <a:srgbClr val="002C63"/>
                          </a:solidFill>
                          <a:latin typeface="Arial" panose="020B0604020202020204" pitchFamily="34" charset="0"/>
                          <a:ea typeface="MS PGothic" pitchFamily="34" charset="-128"/>
                          <a:cs typeface="Arial" panose="020B0604020202020204" pitchFamily="34" charset="0"/>
                        </a:rPr>
                        <a:t>28,96</a:t>
                      </a:r>
                      <a:r>
                        <a:rPr lang="lt-LT" altLang="en-US" sz="1100" kern="1200" dirty="0">
                          <a:solidFill>
                            <a:srgbClr val="002C63"/>
                          </a:solidFill>
                          <a:latin typeface="Arial" panose="020B0604020202020204" pitchFamily="34" charset="0"/>
                          <a:ea typeface="MS PGothic" pitchFamily="34" charset="-128"/>
                          <a:cs typeface="Arial" panose="020B0604020202020204" pitchFamily="34" charset="0"/>
                        </a:rPr>
                        <a:t> Eur. </a:t>
                      </a:r>
                      <a:endParaRPr lang="pt-BR" sz="11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72000" marB="72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12939957"/>
                  </a:ext>
                </a:extLst>
              </a:tr>
            </a:tbl>
          </a:graphicData>
        </a:graphic>
      </p:graphicFrame>
      <p:pic>
        <p:nvPicPr>
          <p:cNvPr id="10" name="Picture 9">
            <a:extLst>
              <a:ext uri="{FF2B5EF4-FFF2-40B4-BE49-F238E27FC236}">
                <a16:creationId xmlns:a16="http://schemas.microsoft.com/office/drawing/2014/main" id="{C2C6ED92-191D-4016-8447-D3AEAC069B31}"/>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247788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943206" cy="785552"/>
          </a:xfrm>
        </p:spPr>
        <p:txBody>
          <a:bodyPr>
            <a:normAutofit/>
          </a:bodyPr>
          <a:lstStyle/>
          <a:p>
            <a:r>
              <a:rPr lang="lt-LT" sz="3200" dirty="0">
                <a:ea typeface="MS PGothic" pitchFamily="34" charset="-128"/>
              </a:rPr>
              <a:t>Bendrovės akcininkų sąrašas</a:t>
            </a:r>
            <a:endParaRPr lang="en-US" sz="32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B0895018-B78F-41C9-8FFB-2C5A29251732}"/>
              </a:ext>
            </a:extLst>
          </p:cNvPr>
          <p:cNvGraphicFramePr>
            <a:graphicFrameLocks noGrp="1"/>
          </p:cNvGraphicFramePr>
          <p:nvPr>
            <p:extLst>
              <p:ext uri="{D42A27DB-BD31-4B8C-83A1-F6EECF244321}">
                <p14:modId xmlns:p14="http://schemas.microsoft.com/office/powerpoint/2010/main" val="399381859"/>
              </p:ext>
            </p:extLst>
          </p:nvPr>
        </p:nvGraphicFramePr>
        <p:xfrm>
          <a:off x="482602" y="1243831"/>
          <a:ext cx="10943204" cy="1529280"/>
        </p:xfrm>
        <a:graphic>
          <a:graphicData uri="http://schemas.openxmlformats.org/drawingml/2006/table">
            <a:tbl>
              <a:tblPr/>
              <a:tblGrid>
                <a:gridCol w="4132941">
                  <a:extLst>
                    <a:ext uri="{9D8B030D-6E8A-4147-A177-3AD203B41FA5}">
                      <a16:colId xmlns:a16="http://schemas.microsoft.com/office/drawing/2014/main" val="20000"/>
                    </a:ext>
                  </a:extLst>
                </a:gridCol>
                <a:gridCol w="3239588">
                  <a:extLst>
                    <a:ext uri="{9D8B030D-6E8A-4147-A177-3AD203B41FA5}">
                      <a16:colId xmlns:a16="http://schemas.microsoft.com/office/drawing/2014/main" val="20001"/>
                    </a:ext>
                  </a:extLst>
                </a:gridCol>
                <a:gridCol w="3570675">
                  <a:extLst>
                    <a:ext uri="{9D8B030D-6E8A-4147-A177-3AD203B41FA5}">
                      <a16:colId xmlns:a16="http://schemas.microsoft.com/office/drawing/2014/main" val="908759250"/>
                    </a:ext>
                  </a:extLst>
                </a:gridCol>
              </a:tblGrid>
              <a:tr h="287155">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Akcininkas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n-ea"/>
                          <a:cs typeface="Arial" panose="020B0604020202020204" pitchFamily="34" charset="0"/>
                        </a:rPr>
                        <a:t>Akcininkui nuosavybės teise priklausančių akcijų skaičius, vnt.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lt-LT" sz="1100" b="1" kern="1200" dirty="0">
                          <a:solidFill>
                            <a:srgbClr val="002C63"/>
                          </a:solidFill>
                          <a:latin typeface="Arial" panose="020B0604020202020204" pitchFamily="34" charset="0"/>
                          <a:ea typeface="+mn-ea"/>
                          <a:cs typeface="Arial" panose="020B0604020202020204" pitchFamily="34" charset="0"/>
                        </a:rPr>
                        <a:t>Akcininko turima įstatinio kapitalo dalis ir balsų, proc.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370976">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UAB ,,BSGF Sanus“,  įmonės kodas 304924481, buveinė Gynėjų g. 14, Vilnius  </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17 054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70,00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3793926"/>
                  </a:ext>
                </a:extLst>
              </a:tr>
              <a:tr h="3709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UAB ,,Litgaja“, įmonės kodas 300593728, buveinė Jonažolių g. 3-115, Vilnius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7 309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30,00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graphicFrame>
        <p:nvGraphicFramePr>
          <p:cNvPr id="6" name="Table 5">
            <a:extLst>
              <a:ext uri="{FF2B5EF4-FFF2-40B4-BE49-F238E27FC236}">
                <a16:creationId xmlns:a16="http://schemas.microsoft.com/office/drawing/2014/main" id="{AAFCBF70-A539-4A9C-BB14-B8E8548739FC}"/>
              </a:ext>
            </a:extLst>
          </p:cNvPr>
          <p:cNvGraphicFramePr>
            <a:graphicFrameLocks noGrp="1"/>
          </p:cNvGraphicFramePr>
          <p:nvPr>
            <p:extLst>
              <p:ext uri="{D42A27DB-BD31-4B8C-83A1-F6EECF244321}">
                <p14:modId xmlns:p14="http://schemas.microsoft.com/office/powerpoint/2010/main" val="2266713022"/>
              </p:ext>
            </p:extLst>
          </p:nvPr>
        </p:nvGraphicFramePr>
        <p:xfrm>
          <a:off x="482604" y="3217384"/>
          <a:ext cx="10943205" cy="1145640"/>
        </p:xfrm>
        <a:graphic>
          <a:graphicData uri="http://schemas.openxmlformats.org/drawingml/2006/table">
            <a:tbl>
              <a:tblPr/>
              <a:tblGrid>
                <a:gridCol w="4150358">
                  <a:extLst>
                    <a:ext uri="{9D8B030D-6E8A-4147-A177-3AD203B41FA5}">
                      <a16:colId xmlns:a16="http://schemas.microsoft.com/office/drawing/2014/main" val="20000"/>
                    </a:ext>
                  </a:extLst>
                </a:gridCol>
                <a:gridCol w="3230880">
                  <a:extLst>
                    <a:ext uri="{9D8B030D-6E8A-4147-A177-3AD203B41FA5}">
                      <a16:colId xmlns:a16="http://schemas.microsoft.com/office/drawing/2014/main" val="20001"/>
                    </a:ext>
                  </a:extLst>
                </a:gridCol>
                <a:gridCol w="3561967">
                  <a:extLst>
                    <a:ext uri="{9D8B030D-6E8A-4147-A177-3AD203B41FA5}">
                      <a16:colId xmlns:a16="http://schemas.microsoft.com/office/drawing/2014/main" val="908759250"/>
                    </a:ext>
                  </a:extLst>
                </a:gridCol>
              </a:tblGrid>
              <a:tr h="248082">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dirty="0">
                          <a:solidFill>
                            <a:srgbClr val="002C63"/>
                          </a:solidFill>
                          <a:latin typeface="Arial" panose="020B0604020202020204" pitchFamily="34" charset="0"/>
                          <a:ea typeface="+mn-ea"/>
                          <a:cs typeface="Arial" panose="020B0604020202020204" pitchFamily="34" charset="0"/>
                        </a:rPr>
                        <a:t>Akcininkas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n-ea"/>
                          <a:cs typeface="Arial" panose="020B0604020202020204" pitchFamily="34" charset="0"/>
                        </a:rPr>
                        <a:t>Akcininkui nuosavybės teise priklausančių akcijų skaičius, vnt.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lt-LT" sz="1100" b="1" kern="1200" dirty="0">
                          <a:solidFill>
                            <a:srgbClr val="002C63"/>
                          </a:solidFill>
                          <a:latin typeface="Arial" panose="020B0604020202020204" pitchFamily="34" charset="0"/>
                          <a:ea typeface="+mn-ea"/>
                          <a:cs typeface="Arial" panose="020B0604020202020204" pitchFamily="34" charset="0"/>
                        </a:rPr>
                        <a:t>Akcininko turima įstatinio kapitalo dalis ir balsų, proc.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41795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INVL </a:t>
                      </a:r>
                      <a:r>
                        <a:rPr kumimoji="0" lang="en-US" sz="11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Baltic Sea Growth Fund (</a:t>
                      </a:r>
                      <a:r>
                        <a:rPr kumimoji="0" lang="en-US" altLang="lt-LT" sz="11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profesionaliems investuotojams skirtas uždaro tipo investicinis fondas</a:t>
                      </a:r>
                      <a:r>
                        <a:rPr kumimoji="0" lang="en-US" sz="11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 įmonės kodas 126263073/I067, buveinė Gynėjų g. 14, Vilnius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2 500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100,00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graphicFrame>
        <p:nvGraphicFramePr>
          <p:cNvPr id="8" name="Table 7">
            <a:extLst>
              <a:ext uri="{FF2B5EF4-FFF2-40B4-BE49-F238E27FC236}">
                <a16:creationId xmlns:a16="http://schemas.microsoft.com/office/drawing/2014/main" id="{3F50AAE2-4ACA-4144-82D9-C9A6D667F2C6}"/>
              </a:ext>
            </a:extLst>
          </p:cNvPr>
          <p:cNvGraphicFramePr>
            <a:graphicFrameLocks noGrp="1"/>
          </p:cNvGraphicFramePr>
          <p:nvPr>
            <p:extLst>
              <p:ext uri="{D42A27DB-BD31-4B8C-83A1-F6EECF244321}">
                <p14:modId xmlns:p14="http://schemas.microsoft.com/office/powerpoint/2010/main" val="1895043606"/>
              </p:ext>
            </p:extLst>
          </p:nvPr>
        </p:nvGraphicFramePr>
        <p:xfrm>
          <a:off x="482604" y="4849490"/>
          <a:ext cx="10943203" cy="810360"/>
        </p:xfrm>
        <a:graphic>
          <a:graphicData uri="http://schemas.openxmlformats.org/drawingml/2006/table">
            <a:tbl>
              <a:tblPr/>
              <a:tblGrid>
                <a:gridCol w="4141652">
                  <a:extLst>
                    <a:ext uri="{9D8B030D-6E8A-4147-A177-3AD203B41FA5}">
                      <a16:colId xmlns:a16="http://schemas.microsoft.com/office/drawing/2014/main" val="20000"/>
                    </a:ext>
                  </a:extLst>
                </a:gridCol>
                <a:gridCol w="3230880">
                  <a:extLst>
                    <a:ext uri="{9D8B030D-6E8A-4147-A177-3AD203B41FA5}">
                      <a16:colId xmlns:a16="http://schemas.microsoft.com/office/drawing/2014/main" val="20001"/>
                    </a:ext>
                  </a:extLst>
                </a:gridCol>
                <a:gridCol w="3570671">
                  <a:extLst>
                    <a:ext uri="{9D8B030D-6E8A-4147-A177-3AD203B41FA5}">
                      <a16:colId xmlns:a16="http://schemas.microsoft.com/office/drawing/2014/main" val="908759250"/>
                    </a:ext>
                  </a:extLst>
                </a:gridCol>
              </a:tblGrid>
              <a:tr h="376313">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100" b="1" kern="1200" noProof="1">
                          <a:solidFill>
                            <a:srgbClr val="002C63"/>
                          </a:solidFill>
                          <a:latin typeface="Arial" panose="020B0604020202020204" pitchFamily="34" charset="0"/>
                          <a:ea typeface="+mn-ea"/>
                          <a:cs typeface="Arial" panose="020B0604020202020204" pitchFamily="34" charset="0"/>
                        </a:rPr>
                        <a:t>Akcininkas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n-ea"/>
                          <a:cs typeface="Arial" panose="020B0604020202020204" pitchFamily="34" charset="0"/>
                        </a:rPr>
                        <a:t>Akcininkui nuosavybės teise priklausančių akcijų skaičius, vnt.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lang="lt-LT" sz="1100" b="1" kern="1200" dirty="0">
                          <a:solidFill>
                            <a:srgbClr val="002C63"/>
                          </a:solidFill>
                          <a:latin typeface="Arial" panose="020B0604020202020204" pitchFamily="34" charset="0"/>
                          <a:ea typeface="+mn-ea"/>
                          <a:cs typeface="Arial" panose="020B0604020202020204" pitchFamily="34" charset="0"/>
                        </a:rPr>
                        <a:t>Akcininko turima įstatinio kapitalo dalis ir balsų, proc.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36918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Audronė Stasė Broniukaitienė</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100,00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sp>
        <p:nvSpPr>
          <p:cNvPr id="9" name="Text Placeholder 8">
            <a:extLst>
              <a:ext uri="{FF2B5EF4-FFF2-40B4-BE49-F238E27FC236}">
                <a16:creationId xmlns:a16="http://schemas.microsoft.com/office/drawing/2014/main" id="{1E506202-22B2-4214-8145-73DA4FF1E137}"/>
              </a:ext>
            </a:extLst>
          </p:cNvPr>
          <p:cNvSpPr txBox="1">
            <a:spLocks/>
          </p:cNvSpPr>
          <p:nvPr/>
        </p:nvSpPr>
        <p:spPr>
          <a:xfrm>
            <a:off x="816527" y="2922960"/>
            <a:ext cx="6009747" cy="394024"/>
          </a:xfrm>
          <a:prstGeom prst="rect">
            <a:avLst/>
          </a:prstGeom>
        </p:spPr>
        <p:txBody>
          <a:bodyPr/>
          <a:lstStyle>
            <a:lvl1pPr marL="228600" indent="-228600" algn="l" defTabSz="914400" rtl="0" eaLnBrk="1" latinLnBrk="0" hangingPunct="1">
              <a:lnSpc>
                <a:spcPct val="100000"/>
              </a:lnSpc>
              <a:spcBef>
                <a:spcPts val="10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1pPr>
            <a:lvl2pPr marL="6858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2pPr>
            <a:lvl3pPr marL="11430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3pPr>
            <a:lvl4pPr marL="16002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4pPr>
            <a:lvl5pPr marL="20574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b="1" dirty="0">
                <a:ea typeface="MS PGothic" pitchFamily="34" charset="-128"/>
                <a:cs typeface="Arial" panose="020B0604020202020204" pitchFamily="34" charset="0"/>
              </a:rPr>
              <a:t>UAB „BSGF Sanus“ akcininkų sąrašas </a:t>
            </a:r>
            <a:endParaRPr lang="lt-LT" b="1" dirty="0">
              <a:cs typeface="Arial" panose="020B0604020202020204" pitchFamily="34" charset="0"/>
            </a:endParaRPr>
          </a:p>
        </p:txBody>
      </p:sp>
      <p:sp>
        <p:nvSpPr>
          <p:cNvPr id="10" name="Text Placeholder 8">
            <a:extLst>
              <a:ext uri="{FF2B5EF4-FFF2-40B4-BE49-F238E27FC236}">
                <a16:creationId xmlns:a16="http://schemas.microsoft.com/office/drawing/2014/main" id="{7F1DE45B-CDE9-4E9C-8A5D-A944A7410D88}"/>
              </a:ext>
            </a:extLst>
          </p:cNvPr>
          <p:cNvSpPr txBox="1">
            <a:spLocks/>
          </p:cNvSpPr>
          <p:nvPr/>
        </p:nvSpPr>
        <p:spPr>
          <a:xfrm>
            <a:off x="816527" y="4518480"/>
            <a:ext cx="6009747" cy="322800"/>
          </a:xfrm>
          <a:prstGeom prst="rect">
            <a:avLst/>
          </a:prstGeom>
        </p:spPr>
        <p:txBody>
          <a:bodyPr/>
          <a:lstStyle>
            <a:lvl1pPr marL="228600" indent="-228600" algn="l" defTabSz="914400" rtl="0" eaLnBrk="1" latinLnBrk="0" hangingPunct="1">
              <a:lnSpc>
                <a:spcPct val="100000"/>
              </a:lnSpc>
              <a:spcBef>
                <a:spcPts val="10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1pPr>
            <a:lvl2pPr marL="6858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2pPr>
            <a:lvl3pPr marL="11430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3pPr>
            <a:lvl4pPr marL="16002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4pPr>
            <a:lvl5pPr marL="2057400" indent="-228600" algn="l" defTabSz="914400" rtl="0" eaLnBrk="1" latinLnBrk="0" hangingPunct="1">
              <a:lnSpc>
                <a:spcPct val="100000"/>
              </a:lnSpc>
              <a:spcBef>
                <a:spcPts val="500"/>
              </a:spcBef>
              <a:buClr>
                <a:srgbClr val="F9D31B"/>
              </a:buClr>
              <a:buSzPct val="100000"/>
              <a:buFont typeface="System Font Regular"/>
              <a:buChar char="●"/>
              <a:defRPr sz="14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b="1" dirty="0">
                <a:ea typeface="MS PGothic" pitchFamily="34" charset="-128"/>
                <a:cs typeface="Arial" panose="020B0604020202020204" pitchFamily="34" charset="0"/>
              </a:rPr>
              <a:t>UAB „Litgaja“ akcininkų sąrašas </a:t>
            </a:r>
            <a:endParaRPr lang="lt-LT" b="1" dirty="0">
              <a:cs typeface="Arial" panose="020B0604020202020204" pitchFamily="34" charset="0"/>
            </a:endParaRPr>
          </a:p>
        </p:txBody>
      </p:sp>
      <p:pic>
        <p:nvPicPr>
          <p:cNvPr id="12" name="Picture 11">
            <a:extLst>
              <a:ext uri="{FF2B5EF4-FFF2-40B4-BE49-F238E27FC236}">
                <a16:creationId xmlns:a16="http://schemas.microsoft.com/office/drawing/2014/main" id="{F9028FCF-86D5-42D1-B1AC-9040C7760C0F}"/>
              </a:ext>
            </a:extLst>
          </p:cNvPr>
          <p:cNvPicPr>
            <a:picLocks noChangeAspect="1"/>
          </p:cNvPicPr>
          <p:nvPr/>
        </p:nvPicPr>
        <p:blipFill>
          <a:blip r:embed="rId2"/>
          <a:stretch>
            <a:fillRect/>
          </a:stretch>
        </p:blipFill>
        <p:spPr>
          <a:xfrm>
            <a:off x="482602" y="5759498"/>
            <a:ext cx="1007162" cy="777960"/>
          </a:xfrm>
          <a:prstGeom prst="rect">
            <a:avLst/>
          </a:prstGeom>
        </p:spPr>
      </p:pic>
      <p:sp>
        <p:nvSpPr>
          <p:cNvPr id="11" name="Text Placeholder 7">
            <a:extLst>
              <a:ext uri="{FF2B5EF4-FFF2-40B4-BE49-F238E27FC236}">
                <a16:creationId xmlns:a16="http://schemas.microsoft.com/office/drawing/2014/main" id="{A082C728-19C9-40F0-9B4D-E109A7A0D1D1}"/>
              </a:ext>
            </a:extLst>
          </p:cNvPr>
          <p:cNvSpPr txBox="1">
            <a:spLocks/>
          </p:cNvSpPr>
          <p:nvPr/>
        </p:nvSpPr>
        <p:spPr>
          <a:xfrm>
            <a:off x="4442573" y="6122849"/>
            <a:ext cx="3023259" cy="355722"/>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100" dirty="0">
                <a:ea typeface="MS PGothic" pitchFamily="34" charset="-128"/>
              </a:rPr>
              <a:t>2019.09.30 duomenimis </a:t>
            </a:r>
          </a:p>
          <a:p>
            <a:endParaRPr lang="lt-LT" sz="1100" dirty="0"/>
          </a:p>
        </p:txBody>
      </p:sp>
    </p:spTree>
    <p:extLst>
      <p:ext uri="{BB962C8B-B14F-4D97-AF65-F5344CB8AC3E}">
        <p14:creationId xmlns:p14="http://schemas.microsoft.com/office/powerpoint/2010/main" val="1795756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943206" cy="785552"/>
          </a:xfrm>
        </p:spPr>
        <p:txBody>
          <a:bodyPr>
            <a:normAutofit/>
          </a:bodyPr>
          <a:lstStyle/>
          <a:p>
            <a:r>
              <a:rPr lang="lt-LT" sz="3200" dirty="0">
                <a:ea typeface="MS PGothic" pitchFamily="34" charset="-128"/>
              </a:rPr>
              <a:t>Bendrovės nuosavybės struktūra</a:t>
            </a:r>
            <a:endParaRPr lang="en-US" sz="3200" dirty="0">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68B03AE-0984-40EB-8CBA-F7219DB9E986}"/>
              </a:ext>
            </a:extLst>
          </p:cNvPr>
          <p:cNvPicPr>
            <a:picLocks noChangeAspect="1"/>
          </p:cNvPicPr>
          <p:nvPr/>
        </p:nvPicPr>
        <p:blipFill>
          <a:blip r:embed="rId2"/>
          <a:stretch>
            <a:fillRect/>
          </a:stretch>
        </p:blipFill>
        <p:spPr>
          <a:xfrm>
            <a:off x="482602" y="5759498"/>
            <a:ext cx="1007162" cy="777960"/>
          </a:xfrm>
          <a:prstGeom prst="rect">
            <a:avLst/>
          </a:prstGeom>
        </p:spPr>
      </p:pic>
      <p:pic>
        <p:nvPicPr>
          <p:cNvPr id="10" name="Picture 9">
            <a:extLst>
              <a:ext uri="{FF2B5EF4-FFF2-40B4-BE49-F238E27FC236}">
                <a16:creationId xmlns:a16="http://schemas.microsoft.com/office/drawing/2014/main" id="{12575BA5-610D-47C8-96BA-C59FC987D0BE}"/>
              </a:ext>
            </a:extLst>
          </p:cNvPr>
          <p:cNvPicPr/>
          <p:nvPr/>
        </p:nvPicPr>
        <p:blipFill rotWithShape="1">
          <a:blip r:embed="rId3"/>
          <a:srcRect l="3108" r="6807" b="-2"/>
          <a:stretch/>
        </p:blipFill>
        <p:spPr bwMode="auto">
          <a:xfrm>
            <a:off x="1970469" y="1000748"/>
            <a:ext cx="7302320" cy="4657202"/>
          </a:xfrm>
          <a:prstGeom prst="rect">
            <a:avLst/>
          </a:prstGeom>
          <a:noFill/>
        </p:spPr>
      </p:pic>
      <p:sp>
        <p:nvSpPr>
          <p:cNvPr id="11" name="Text Placeholder 7">
            <a:extLst>
              <a:ext uri="{FF2B5EF4-FFF2-40B4-BE49-F238E27FC236}">
                <a16:creationId xmlns:a16="http://schemas.microsoft.com/office/drawing/2014/main" id="{A9382A4F-EB3C-41D1-B3B3-00E13A4D9074}"/>
              </a:ext>
            </a:extLst>
          </p:cNvPr>
          <p:cNvSpPr txBox="1">
            <a:spLocks/>
          </p:cNvSpPr>
          <p:nvPr/>
        </p:nvSpPr>
        <p:spPr>
          <a:xfrm>
            <a:off x="4721237" y="5141813"/>
            <a:ext cx="3023259" cy="355722"/>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200" dirty="0">
                <a:ea typeface="MS PGothic" pitchFamily="34" charset="-128"/>
              </a:rPr>
              <a:t>2019.09.30 duomenimis </a:t>
            </a:r>
          </a:p>
          <a:p>
            <a:endParaRPr lang="lt-LT" sz="1200" dirty="0"/>
          </a:p>
        </p:txBody>
      </p:sp>
    </p:spTree>
    <p:extLst>
      <p:ext uri="{BB962C8B-B14F-4D97-AF65-F5344CB8AC3E}">
        <p14:creationId xmlns:p14="http://schemas.microsoft.com/office/powerpoint/2010/main" val="4198803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943206" cy="785552"/>
          </a:xfrm>
        </p:spPr>
        <p:txBody>
          <a:bodyPr>
            <a:normAutofit/>
          </a:bodyPr>
          <a:lstStyle/>
          <a:p>
            <a:r>
              <a:rPr lang="lt-LT" sz="3200" dirty="0">
                <a:ea typeface="MS PGothic" pitchFamily="34" charset="-128"/>
              </a:rPr>
              <a:t>Bendrovės valdomos įmonės</a:t>
            </a:r>
            <a:endParaRPr lang="en-US" sz="3200"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9CE4C403-20E6-404D-BEE8-C059C124533E}"/>
              </a:ext>
            </a:extLst>
          </p:cNvPr>
          <p:cNvSpPr txBox="1">
            <a:spLocks/>
          </p:cNvSpPr>
          <p:nvPr/>
        </p:nvSpPr>
        <p:spPr>
          <a:xfrm>
            <a:off x="482602" y="4231802"/>
            <a:ext cx="10943204" cy="749055"/>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noProof="1">
                <a:ea typeface="MS PGothic" pitchFamily="34" charset="-128"/>
              </a:rPr>
              <a:t>2019.09.26 Emitento valdomos įmonės UAB „Alsavita“, UAB Privatus medicinos centras „Kardvita“ ir Lietuvos ir Prancūzijos UAB „Elite Medicale“ buvo reorganizuotos, jas prijungus prie UAB InMedica. </a:t>
            </a:r>
          </a:p>
        </p:txBody>
      </p:sp>
      <p:graphicFrame>
        <p:nvGraphicFramePr>
          <p:cNvPr id="7" name="Table 6">
            <a:extLst>
              <a:ext uri="{FF2B5EF4-FFF2-40B4-BE49-F238E27FC236}">
                <a16:creationId xmlns:a16="http://schemas.microsoft.com/office/drawing/2014/main" id="{F1504C80-5414-40C7-A58E-ED72B222C31C}"/>
              </a:ext>
            </a:extLst>
          </p:cNvPr>
          <p:cNvGraphicFramePr>
            <a:graphicFrameLocks noGrp="1"/>
          </p:cNvGraphicFramePr>
          <p:nvPr>
            <p:extLst>
              <p:ext uri="{D42A27DB-BD31-4B8C-83A1-F6EECF244321}">
                <p14:modId xmlns:p14="http://schemas.microsoft.com/office/powerpoint/2010/main" val="1164576407"/>
              </p:ext>
            </p:extLst>
          </p:nvPr>
        </p:nvGraphicFramePr>
        <p:xfrm>
          <a:off x="482602" y="2112925"/>
          <a:ext cx="11464338" cy="1660178"/>
        </p:xfrm>
        <a:graphic>
          <a:graphicData uri="http://schemas.openxmlformats.org/drawingml/2006/table">
            <a:tbl>
              <a:tblPr/>
              <a:tblGrid>
                <a:gridCol w="3971903">
                  <a:extLst>
                    <a:ext uri="{9D8B030D-6E8A-4147-A177-3AD203B41FA5}">
                      <a16:colId xmlns:a16="http://schemas.microsoft.com/office/drawing/2014/main" val="20000"/>
                    </a:ext>
                  </a:extLst>
                </a:gridCol>
                <a:gridCol w="3135086">
                  <a:extLst>
                    <a:ext uri="{9D8B030D-6E8A-4147-A177-3AD203B41FA5}">
                      <a16:colId xmlns:a16="http://schemas.microsoft.com/office/drawing/2014/main" val="908759250"/>
                    </a:ext>
                  </a:extLst>
                </a:gridCol>
                <a:gridCol w="2264229">
                  <a:extLst>
                    <a:ext uri="{9D8B030D-6E8A-4147-A177-3AD203B41FA5}">
                      <a16:colId xmlns:a16="http://schemas.microsoft.com/office/drawing/2014/main" val="2197104842"/>
                    </a:ext>
                  </a:extLst>
                </a:gridCol>
                <a:gridCol w="2093120">
                  <a:extLst>
                    <a:ext uri="{9D8B030D-6E8A-4147-A177-3AD203B41FA5}">
                      <a16:colId xmlns:a16="http://schemas.microsoft.com/office/drawing/2014/main" val="3638539060"/>
                    </a:ext>
                  </a:extLst>
                </a:gridCol>
              </a:tblGrid>
              <a:tr h="753548">
                <a:tc>
                  <a:txBody>
                    <a:bodyPr/>
                    <a:lstStyle/>
                    <a:p>
                      <a:pPr algn="l"/>
                      <a:r>
                        <a:rPr lang="lt-LT" sz="1300" b="1" kern="1200" noProof="1">
                          <a:solidFill>
                            <a:srgbClr val="002C63"/>
                          </a:solidFill>
                          <a:latin typeface="Arial" panose="020B0604020202020204" pitchFamily="34" charset="0"/>
                          <a:ea typeface="+mn-ea"/>
                          <a:cs typeface="Arial" panose="020B0604020202020204" pitchFamily="34" charset="0"/>
                        </a:rPr>
                        <a:t>Akcininkas </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algn="l"/>
                      <a:r>
                        <a:rPr lang="lt-LT" sz="1300" b="1" kern="1200" noProof="1">
                          <a:solidFill>
                            <a:srgbClr val="002C63"/>
                          </a:solidFill>
                          <a:latin typeface="Arial" panose="020B0604020202020204" pitchFamily="34" charset="0"/>
                          <a:ea typeface="+mn-ea"/>
                          <a:cs typeface="Arial" panose="020B0604020202020204" pitchFamily="34" charset="0"/>
                        </a:rPr>
                        <a:t>Bendrovės valdomų akcijų (nuosavybės) ir balsavimo teisių dalis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algn="l"/>
                      <a:r>
                        <a:rPr lang="lt-LT" sz="1300" b="1" kern="1200" noProof="1">
                          <a:solidFill>
                            <a:srgbClr val="002C63"/>
                          </a:solidFill>
                          <a:latin typeface="Arial" panose="020B0604020202020204" pitchFamily="34" charset="0"/>
                          <a:ea typeface="+mn-ea"/>
                          <a:cs typeface="Arial" panose="020B0604020202020204" pitchFamily="34" charset="0"/>
                        </a:rPr>
                        <a:t>Įstatinis kapitalas, </a:t>
                      </a:r>
                    </a:p>
                    <a:p>
                      <a:pPr algn="l"/>
                      <a:r>
                        <a:rPr lang="lt-LT" sz="1300" b="1" kern="1200" noProof="1">
                          <a:solidFill>
                            <a:srgbClr val="002C63"/>
                          </a:solidFill>
                          <a:latin typeface="Arial" panose="020B0604020202020204" pitchFamily="34" charset="0"/>
                          <a:ea typeface="+mn-ea"/>
                          <a:cs typeface="Arial" panose="020B0604020202020204" pitchFamily="34" charset="0"/>
                        </a:rPr>
                        <a:t>Eur</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algn="l"/>
                      <a:r>
                        <a:rPr lang="lt-LT" sz="1300" b="1" kern="1200" noProof="1">
                          <a:solidFill>
                            <a:srgbClr val="002C63"/>
                          </a:solidFill>
                          <a:latin typeface="Arial" panose="020B0604020202020204" pitchFamily="34" charset="0"/>
                          <a:ea typeface="+mn-ea"/>
                          <a:cs typeface="Arial" panose="020B0604020202020204" pitchFamily="34" charset="0"/>
                        </a:rPr>
                        <a:t>Pagrindinė veikla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906630">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2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UAB „Reneso“ </a:t>
                      </a:r>
                    </a:p>
                    <a:p>
                      <a:pPr marL="0" marR="0" lvl="0" indent="0" algn="l" defTabSz="457200" rtl="0" eaLnBrk="1" fontAlgn="base" latinLnBrk="0" hangingPunct="1">
                        <a:lnSpc>
                          <a:spcPct val="100000"/>
                        </a:lnSpc>
                        <a:spcBef>
                          <a:spcPct val="0"/>
                        </a:spcBef>
                        <a:spcAft>
                          <a:spcPct val="0"/>
                        </a:spcAft>
                        <a:buClrTx/>
                        <a:buSzTx/>
                        <a:buFontTx/>
                        <a:buNone/>
                        <a:tabLst/>
                      </a:pPr>
                      <a:r>
                        <a:rPr kumimoji="0" lang="lt-LT" sz="12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įm.k. 302941941</a:t>
                      </a:r>
                    </a:p>
                    <a:p>
                      <a:pPr marL="0" marR="0" lvl="0" indent="0" algn="l" defTabSz="457200" rtl="0" eaLnBrk="1" fontAlgn="base" latinLnBrk="0" hangingPunct="1">
                        <a:lnSpc>
                          <a:spcPct val="100000"/>
                        </a:lnSpc>
                        <a:spcBef>
                          <a:spcPct val="0"/>
                        </a:spcBef>
                        <a:spcAft>
                          <a:spcPct val="0"/>
                        </a:spcAft>
                        <a:buClrTx/>
                        <a:buSzTx/>
                        <a:buFontTx/>
                        <a:buNone/>
                        <a:tabLst/>
                      </a:pPr>
                      <a:r>
                        <a:rPr kumimoji="0" lang="lt-LT" sz="1200" b="0" i="0" u="none" strike="noStrike" kern="1200" cap="none" normalizeH="0" baseline="0" noProof="1">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 Pakarklės g. 1, Jaučakiai, LT-54217 Kauno raj., Lietuva</a:t>
                      </a:r>
                    </a:p>
                  </a:txBody>
                  <a:tcPr marL="90000" marR="90000" marT="46800" marB="46800" anchor="ctr"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sz="1200" kern="1200" noProof="1">
                          <a:solidFill>
                            <a:srgbClr val="002C63"/>
                          </a:solidFill>
                          <a:latin typeface="Arial" panose="020B0604020202020204" pitchFamily="34" charset="0"/>
                          <a:ea typeface="MS PGothic" pitchFamily="34" charset="-128"/>
                          <a:cs typeface="Arial" panose="020B0604020202020204" pitchFamily="34" charset="0"/>
                        </a:rPr>
                        <a:t> 50,00 %</a:t>
                      </a:r>
                    </a:p>
                  </a:txBody>
                  <a:tcPr marL="90000" marR="90000" marT="46800" marB="46800" anchor="ctr"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200" kern="1200" noProof="1">
                          <a:solidFill>
                            <a:srgbClr val="002C63"/>
                          </a:solidFill>
                          <a:latin typeface="Arial" panose="020B0604020202020204" pitchFamily="34" charset="0"/>
                          <a:ea typeface="MS PGothic" pitchFamily="34" charset="-128"/>
                          <a:cs typeface="Arial" panose="020B0604020202020204" pitchFamily="34" charset="0"/>
                        </a:rPr>
                        <a:t>2 896</a:t>
                      </a:r>
                    </a:p>
                  </a:txBody>
                  <a:tcPr marL="90000" marR="90000" marT="46800" marB="46800" anchor="ctr"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lang="lt-LT" sz="1200" kern="1200" noProof="1">
                          <a:solidFill>
                            <a:srgbClr val="002C63"/>
                          </a:solidFill>
                          <a:latin typeface="Arial" panose="020B0604020202020204" pitchFamily="34" charset="0"/>
                          <a:ea typeface="MS PGothic" pitchFamily="34" charset="-128"/>
                          <a:cs typeface="Arial" panose="020B0604020202020204" pitchFamily="34" charset="0"/>
                        </a:rPr>
                        <a:t>Medicininės ir odontologijos įrangos gamyba</a:t>
                      </a:r>
                    </a:p>
                  </a:txBody>
                  <a:tcPr marL="90000" marR="90000" marT="46800" marB="46800" anchor="ctr"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pic>
        <p:nvPicPr>
          <p:cNvPr id="10" name="Picture 9">
            <a:extLst>
              <a:ext uri="{FF2B5EF4-FFF2-40B4-BE49-F238E27FC236}">
                <a16:creationId xmlns:a16="http://schemas.microsoft.com/office/drawing/2014/main" id="{73648938-C27D-4E8C-87EF-9CD4CA8F2D2C}"/>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594765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a:xfrm>
            <a:off x="482600" y="494146"/>
            <a:ext cx="10943206" cy="785552"/>
          </a:xfrm>
        </p:spPr>
        <p:txBody>
          <a:bodyPr>
            <a:normAutofit/>
          </a:bodyPr>
          <a:lstStyle/>
          <a:p>
            <a:r>
              <a:rPr lang="lt-LT" sz="3200" dirty="0">
                <a:ea typeface="MS PGothic" pitchFamily="34" charset="-128"/>
              </a:rPr>
              <a:t>Bendrovės valdymas</a:t>
            </a:r>
            <a:endParaRPr lang="en-US" sz="3200"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9CE4C403-20E6-404D-BEE8-C059C124533E}"/>
              </a:ext>
            </a:extLst>
          </p:cNvPr>
          <p:cNvSpPr txBox="1">
            <a:spLocks/>
          </p:cNvSpPr>
          <p:nvPr/>
        </p:nvSpPr>
        <p:spPr>
          <a:xfrm>
            <a:off x="482600" y="5012808"/>
            <a:ext cx="11226799" cy="1157482"/>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457200" eaLnBrk="0" fontAlgn="base" hangingPunct="0">
              <a:spcBef>
                <a:spcPts val="1200"/>
              </a:spcBef>
              <a:spcAft>
                <a:spcPts val="1200"/>
              </a:spcAft>
              <a:buClr>
                <a:srgbClr val="002C63"/>
              </a:buClr>
              <a:defRPr/>
            </a:pPr>
            <a:r>
              <a:rPr lang="lt-LT" altLang="lt-LT" sz="1300" dirty="0"/>
              <a:t>Valdymo struktūroje dalyvauja akcininkų atstovai. </a:t>
            </a:r>
          </a:p>
          <a:p>
            <a:pPr lvl="0" defTabSz="457200" eaLnBrk="0" fontAlgn="base" hangingPunct="0">
              <a:spcBef>
                <a:spcPct val="0"/>
              </a:spcBef>
              <a:spcAft>
                <a:spcPts val="1200"/>
              </a:spcAft>
              <a:buClr>
                <a:srgbClr val="002C63"/>
              </a:buClr>
              <a:defRPr/>
            </a:pPr>
            <a:r>
              <a:rPr lang="en-US" sz="1300" noProof="1"/>
              <a:t>Visi Bendrovės valdymo organų nariai taip pat užima valdybos nario pareigas Grupės įmonėje UAB „Reneso“.</a:t>
            </a:r>
            <a:r>
              <a:rPr lang="en-US" sz="1300" noProof="1">
                <a:cs typeface="Arial" panose="020B0604020202020204" pitchFamily="34" charset="0"/>
              </a:rPr>
              <a:t> </a:t>
            </a:r>
          </a:p>
        </p:txBody>
      </p:sp>
      <p:graphicFrame>
        <p:nvGraphicFramePr>
          <p:cNvPr id="6" name="Table 5">
            <a:extLst>
              <a:ext uri="{FF2B5EF4-FFF2-40B4-BE49-F238E27FC236}">
                <a16:creationId xmlns:a16="http://schemas.microsoft.com/office/drawing/2014/main" id="{341BFA88-361D-40D5-90CA-5E265FD2CCD1}"/>
              </a:ext>
            </a:extLst>
          </p:cNvPr>
          <p:cNvGraphicFramePr>
            <a:graphicFrameLocks noGrp="1"/>
          </p:cNvGraphicFramePr>
          <p:nvPr>
            <p:extLst>
              <p:ext uri="{D42A27DB-BD31-4B8C-83A1-F6EECF244321}">
                <p14:modId xmlns:p14="http://schemas.microsoft.com/office/powerpoint/2010/main" val="3649387239"/>
              </p:ext>
            </p:extLst>
          </p:nvPr>
        </p:nvGraphicFramePr>
        <p:xfrm>
          <a:off x="482602" y="1279698"/>
          <a:ext cx="11226798" cy="2472729"/>
        </p:xfrm>
        <a:graphic>
          <a:graphicData uri="http://schemas.openxmlformats.org/drawingml/2006/table">
            <a:tbl>
              <a:tblPr/>
              <a:tblGrid>
                <a:gridCol w="2348141">
                  <a:extLst>
                    <a:ext uri="{9D8B030D-6E8A-4147-A177-3AD203B41FA5}">
                      <a16:colId xmlns:a16="http://schemas.microsoft.com/office/drawing/2014/main" val="20000"/>
                    </a:ext>
                  </a:extLst>
                </a:gridCol>
                <a:gridCol w="2213662">
                  <a:extLst>
                    <a:ext uri="{9D8B030D-6E8A-4147-A177-3AD203B41FA5}">
                      <a16:colId xmlns:a16="http://schemas.microsoft.com/office/drawing/2014/main" val="20001"/>
                    </a:ext>
                  </a:extLst>
                </a:gridCol>
                <a:gridCol w="6664995">
                  <a:extLst>
                    <a:ext uri="{9D8B030D-6E8A-4147-A177-3AD203B41FA5}">
                      <a16:colId xmlns:a16="http://schemas.microsoft.com/office/drawing/2014/main" val="908759250"/>
                    </a:ext>
                  </a:extLst>
                </a:gridCol>
              </a:tblGrid>
              <a:tr h="376313">
                <a:tc gridSpan="3">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300" b="1" kern="1200" dirty="0">
                          <a:solidFill>
                            <a:srgbClr val="002C63"/>
                          </a:solidFill>
                          <a:latin typeface="Arial" panose="020B0604020202020204" pitchFamily="34" charset="0"/>
                          <a:ea typeface="+mn-ea"/>
                          <a:cs typeface="Arial" panose="020B0604020202020204" pitchFamily="34" charset="0"/>
                        </a:rPr>
                        <a:t>VALDYBA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hMerge="1">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tc hMerge="1">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9189">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3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Nerijus Drobavičius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300" kern="1200" dirty="0">
                          <a:solidFill>
                            <a:srgbClr val="002C63"/>
                          </a:solidFill>
                          <a:latin typeface="Arial" panose="020B0604020202020204" pitchFamily="34" charset="0"/>
                          <a:ea typeface="MS PGothic" pitchFamily="34" charset="-128"/>
                          <a:cs typeface="Arial" panose="020B0604020202020204" pitchFamily="34" charset="0"/>
                        </a:rPr>
                        <a:t>Pirmininkas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300" kern="1200" noProof="1">
                          <a:solidFill>
                            <a:srgbClr val="002C63"/>
                          </a:solidFill>
                          <a:latin typeface="Arial" panose="020B0604020202020204" pitchFamily="34" charset="0"/>
                          <a:ea typeface="MS PGothic" pitchFamily="34" charset="-128"/>
                          <a:cs typeface="Arial" panose="020B0604020202020204" pitchFamily="34" charset="0"/>
                        </a:rPr>
                        <a:t>INVL BSGF partneris, užima 8 įvairias valdymo organų nario pozicijas Lietuvoje ir Estijoje registruotose įmonėse</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r h="376313">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3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Ashwin Roy</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300" kern="1200" dirty="0">
                          <a:solidFill>
                            <a:srgbClr val="002C63"/>
                          </a:solidFill>
                          <a:latin typeface="Arial" panose="020B0604020202020204" pitchFamily="34" charset="0"/>
                          <a:ea typeface="MS PGothic" pitchFamily="34" charset="-128"/>
                          <a:cs typeface="Arial" panose="020B0604020202020204" pitchFamily="34" charset="0"/>
                        </a:rPr>
                        <a:t>Narys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300" kern="1200" noProof="1">
                          <a:solidFill>
                            <a:srgbClr val="002C63"/>
                          </a:solidFill>
                          <a:latin typeface="Arial" panose="020B0604020202020204" pitchFamily="34" charset="0"/>
                          <a:ea typeface="MS PGothic" pitchFamily="34" charset="-128"/>
                          <a:cs typeface="Arial" panose="020B0604020202020204" pitchFamily="34" charset="0"/>
                        </a:rPr>
                        <a:t>INVL BSGF ir Suryacapital partneris, užima įvairias valdymo organų nario pozicijas fondų valdomose įmonėse įvairiose pasaulio šalyse</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9001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3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Rokas Grajauskas </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300" kern="1200" dirty="0">
                          <a:solidFill>
                            <a:srgbClr val="002C63"/>
                          </a:solidFill>
                          <a:latin typeface="Arial" panose="020B0604020202020204" pitchFamily="34" charset="0"/>
                          <a:ea typeface="MS PGothic" pitchFamily="34" charset="-128"/>
                          <a:cs typeface="Arial" panose="020B0604020202020204" pitchFamily="34" charset="0"/>
                        </a:rPr>
                        <a:t>Narys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300" kern="1200" noProof="1">
                          <a:solidFill>
                            <a:srgbClr val="002C63"/>
                          </a:solidFill>
                          <a:latin typeface="Arial" panose="020B0604020202020204" pitchFamily="34" charset="0"/>
                          <a:ea typeface="MS PGothic" pitchFamily="34" charset="-128"/>
                          <a:cs typeface="Arial" panose="020B0604020202020204" pitchFamily="34" charset="0"/>
                        </a:rPr>
                        <a:t>Taip pat eina investicijų valdytojo pareigas INVL Asset Management</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420009">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lt-LT" sz="13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Laura Penikienė</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en-US" sz="1300" kern="1200" dirty="0">
                          <a:solidFill>
                            <a:srgbClr val="002C63"/>
                          </a:solidFill>
                          <a:latin typeface="Arial" panose="020B0604020202020204" pitchFamily="34" charset="0"/>
                          <a:ea typeface="MS PGothic" pitchFamily="34" charset="-128"/>
                          <a:cs typeface="Arial" panose="020B0604020202020204" pitchFamily="34" charset="0"/>
                        </a:rPr>
                        <a:t>Narys</a:t>
                      </a:r>
                      <a:endParaRPr lang="lt-LT" sz="130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lang="lt-LT" sz="1300" kern="1200" dirty="0">
                          <a:solidFill>
                            <a:srgbClr val="002C63"/>
                          </a:solidFill>
                          <a:latin typeface="Arial" panose="020B0604020202020204" pitchFamily="34" charset="0"/>
                          <a:ea typeface="MS PGothic" pitchFamily="34" charset="-128"/>
                          <a:cs typeface="Arial" panose="020B0604020202020204" pitchFamily="34" charset="0"/>
                        </a:rPr>
                        <a:t>Kitose įmonėse nedirba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49153555"/>
                  </a:ext>
                </a:extLst>
              </a:tr>
            </a:tbl>
          </a:graphicData>
        </a:graphic>
      </p:graphicFrame>
      <p:graphicFrame>
        <p:nvGraphicFramePr>
          <p:cNvPr id="9" name="Table 8">
            <a:extLst>
              <a:ext uri="{FF2B5EF4-FFF2-40B4-BE49-F238E27FC236}">
                <a16:creationId xmlns:a16="http://schemas.microsoft.com/office/drawing/2014/main" id="{E022240F-8F57-43D6-8C9C-5DC389C1CE70}"/>
              </a:ext>
            </a:extLst>
          </p:cNvPr>
          <p:cNvGraphicFramePr>
            <a:graphicFrameLocks noGrp="1"/>
          </p:cNvGraphicFramePr>
          <p:nvPr>
            <p:extLst>
              <p:ext uri="{D42A27DB-BD31-4B8C-83A1-F6EECF244321}">
                <p14:modId xmlns:p14="http://schemas.microsoft.com/office/powerpoint/2010/main" val="285762016"/>
              </p:ext>
            </p:extLst>
          </p:nvPr>
        </p:nvGraphicFramePr>
        <p:xfrm>
          <a:off x="482602" y="3758928"/>
          <a:ext cx="11226797" cy="1224480"/>
        </p:xfrm>
        <a:graphic>
          <a:graphicData uri="http://schemas.openxmlformats.org/drawingml/2006/table">
            <a:tbl>
              <a:tblPr/>
              <a:tblGrid>
                <a:gridCol w="2381200">
                  <a:extLst>
                    <a:ext uri="{9D8B030D-6E8A-4147-A177-3AD203B41FA5}">
                      <a16:colId xmlns:a16="http://schemas.microsoft.com/office/drawing/2014/main" val="20000"/>
                    </a:ext>
                  </a:extLst>
                </a:gridCol>
                <a:gridCol w="2203866">
                  <a:extLst>
                    <a:ext uri="{9D8B030D-6E8A-4147-A177-3AD203B41FA5}">
                      <a16:colId xmlns:a16="http://schemas.microsoft.com/office/drawing/2014/main" val="20001"/>
                    </a:ext>
                  </a:extLst>
                </a:gridCol>
                <a:gridCol w="6641731">
                  <a:extLst>
                    <a:ext uri="{9D8B030D-6E8A-4147-A177-3AD203B41FA5}">
                      <a16:colId xmlns:a16="http://schemas.microsoft.com/office/drawing/2014/main" val="908759250"/>
                    </a:ext>
                  </a:extLst>
                </a:gridCol>
              </a:tblGrid>
              <a:tr h="289410">
                <a:tc gridSpan="3">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300" b="1" kern="1200" dirty="0">
                          <a:solidFill>
                            <a:srgbClr val="002C63"/>
                          </a:solidFill>
                          <a:latin typeface="Arial" panose="020B0604020202020204" pitchFamily="34" charset="0"/>
                          <a:ea typeface="+mn-ea"/>
                          <a:cs typeface="Arial" panose="020B0604020202020204" pitchFamily="34" charset="0"/>
                        </a:rPr>
                        <a:t>VADOVAS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hMerge="1">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tc hMerge="1">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54A4"/>
                        </a:solidFill>
                        <a:latin typeface="+mj-lt"/>
                        <a:ea typeface="+mn-ea"/>
                        <a:cs typeface="Arial" panose="020B0604020202020204" pitchFamily="34" charset="0"/>
                      </a:endParaRPr>
                    </a:p>
                  </a:txBody>
                  <a:tcPr marL="137160" marR="137160" marT="108000" marB="108000"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2786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3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Laura Penikienė</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defRPr/>
                      </a:pPr>
                      <a:r>
                        <a:rPr lang="lt-LT" sz="1300" kern="1200" dirty="0">
                          <a:solidFill>
                            <a:srgbClr val="002C63"/>
                          </a:solidFill>
                          <a:latin typeface="Arial" panose="020B0604020202020204" pitchFamily="34" charset="0"/>
                          <a:ea typeface="MS PGothic" pitchFamily="34" charset="-128"/>
                          <a:cs typeface="Arial" panose="020B0604020202020204" pitchFamily="34" charset="0"/>
                        </a:rPr>
                        <a:t>Generalinė direktorė</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300" kern="1200" dirty="0">
                          <a:solidFill>
                            <a:srgbClr val="002C63"/>
                          </a:solidFill>
                          <a:latin typeface="Arial" panose="020B0604020202020204" pitchFamily="34" charset="0"/>
                          <a:ea typeface="MS PGothic" pitchFamily="34" charset="-128"/>
                          <a:cs typeface="Arial" panose="020B0604020202020204" pitchFamily="34" charset="0"/>
                        </a:rPr>
                        <a:t>Vadovauja Bendrovei nuo 2013 metų; prieš tai - 9 metai patirties, vadovaujant personalo skyriui antroje pagal dydį farmacijos įmonei Lietuvoje. Nuo 2006 iki 2017 m. - nuosavo verslo valdymo patirtis: verslo konsultacijos, rinkos tyrimai.</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pic>
        <p:nvPicPr>
          <p:cNvPr id="10" name="Picture 9">
            <a:extLst>
              <a:ext uri="{FF2B5EF4-FFF2-40B4-BE49-F238E27FC236}">
                <a16:creationId xmlns:a16="http://schemas.microsoft.com/office/drawing/2014/main" id="{4B62A566-A796-44DA-8397-5FBCDC5C2286}"/>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31434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54101A-067B-CF47-B7D3-C8D1D867724B}"/>
              </a:ext>
            </a:extLst>
          </p:cNvPr>
          <p:cNvSpPr>
            <a:spLocks noGrp="1"/>
          </p:cNvSpPr>
          <p:nvPr>
            <p:ph type="ctrTitle"/>
          </p:nvPr>
        </p:nvSpPr>
        <p:spPr>
          <a:xfrm>
            <a:off x="482600" y="494146"/>
            <a:ext cx="5103812" cy="1225597"/>
          </a:xfrm>
        </p:spPr>
        <p:txBody>
          <a:bodyPr>
            <a:normAutofit/>
          </a:bodyPr>
          <a:lstStyle/>
          <a:p>
            <a:r>
              <a:rPr lang="lt-LT" sz="3200" dirty="0">
                <a:ea typeface="MS PGothic" pitchFamily="34" charset="-128"/>
                <a:cs typeface="Arial" panose="020B0604020202020204" pitchFamily="34" charset="0"/>
              </a:rPr>
              <a:t>Bendrovės veiklos sritys ir pasiekimai</a:t>
            </a:r>
            <a:endParaRPr lang="en-US" sz="3200" dirty="0">
              <a:cs typeface="Arial" panose="020B0604020202020204" pitchFamily="34" charset="0"/>
            </a:endParaRPr>
          </a:p>
        </p:txBody>
      </p:sp>
      <p:sp>
        <p:nvSpPr>
          <p:cNvPr id="5" name="Text Placeholder 4">
            <a:extLst>
              <a:ext uri="{FF2B5EF4-FFF2-40B4-BE49-F238E27FC236}">
                <a16:creationId xmlns:a16="http://schemas.microsoft.com/office/drawing/2014/main" id="{7A06B3E9-AD08-1E47-AACA-1E774E8C4382}"/>
              </a:ext>
            </a:extLst>
          </p:cNvPr>
          <p:cNvSpPr>
            <a:spLocks noGrp="1"/>
          </p:cNvSpPr>
          <p:nvPr>
            <p:ph type="body" sz="quarter" idx="31"/>
          </p:nvPr>
        </p:nvSpPr>
        <p:spPr>
          <a:xfrm>
            <a:off x="482599" y="1912284"/>
            <a:ext cx="5448418" cy="1789890"/>
          </a:xfrm>
        </p:spPr>
        <p:txBody>
          <a:bodyPr/>
          <a:lstStyle/>
          <a:p>
            <a:pPr marL="285750" indent="-285750" algn="just">
              <a:spcBef>
                <a:spcPts val="0"/>
              </a:spcBef>
              <a:buClrTx/>
              <a:buFont typeface="Arial" panose="020B0604020202020204" pitchFamily="34" charset="0"/>
              <a:buChar char="•"/>
            </a:pPr>
            <a:r>
              <a:rPr lang="lt-LT" sz="1200" dirty="0">
                <a:ea typeface="MS PGothic" pitchFamily="34" charset="-128"/>
              </a:rPr>
              <a:t>InMedica – tai Lietuvoje veikiantis medicinos klinikų tinklas, kuriame teikiamos diagnostikos, ambulatorinio gydymo, chirurgijos, odontologijos ir kitos medicininės paslaugos. </a:t>
            </a:r>
          </a:p>
          <a:p>
            <a:pPr marL="285750" indent="-285750" algn="just">
              <a:spcBef>
                <a:spcPts val="600"/>
              </a:spcBef>
              <a:buClrTx/>
              <a:buFont typeface="Arial" panose="020B0604020202020204" pitchFamily="34" charset="0"/>
              <a:buChar char="•"/>
            </a:pPr>
            <a:r>
              <a:rPr lang="lt-LT" sz="1200" dirty="0">
                <a:ea typeface="MS PGothic" pitchFamily="34" charset="-128"/>
              </a:rPr>
              <a:t>Naudojama moderni instrumentinė įranga ir atliekami išsamūs laboratoriniai tyrimai, dirba patyrę savo srities specialistai.</a:t>
            </a:r>
          </a:p>
          <a:p>
            <a:pPr marL="285750" indent="-285750" algn="just">
              <a:spcBef>
                <a:spcPts val="600"/>
              </a:spcBef>
              <a:buClrTx/>
              <a:buFont typeface="Arial" panose="020B0604020202020204" pitchFamily="34" charset="0"/>
              <a:buChar char="•"/>
            </a:pPr>
            <a:r>
              <a:rPr lang="lt-LT" sz="1200" dirty="0">
                <a:ea typeface="MS PGothic" pitchFamily="34" charset="-128"/>
              </a:rPr>
              <a:t>2019 metais Santariškėse Vilniuje veiklą pradėjo modernus dienos chirurgijos centras.</a:t>
            </a:r>
          </a:p>
        </p:txBody>
      </p:sp>
      <p:sp>
        <p:nvSpPr>
          <p:cNvPr id="6" name="Text Placeholder 5">
            <a:extLst>
              <a:ext uri="{FF2B5EF4-FFF2-40B4-BE49-F238E27FC236}">
                <a16:creationId xmlns:a16="http://schemas.microsoft.com/office/drawing/2014/main" id="{AF924C21-0553-1B4D-BC7B-581E56BADCB5}"/>
              </a:ext>
            </a:extLst>
          </p:cNvPr>
          <p:cNvSpPr>
            <a:spLocks noGrp="1"/>
          </p:cNvSpPr>
          <p:nvPr>
            <p:ph type="body" sz="quarter" idx="32"/>
          </p:nvPr>
        </p:nvSpPr>
        <p:spPr>
          <a:xfrm>
            <a:off x="482600" y="1636498"/>
            <a:ext cx="5103811" cy="283156"/>
          </a:xfrm>
        </p:spPr>
        <p:txBody>
          <a:bodyPr/>
          <a:lstStyle/>
          <a:p>
            <a:pPr defTabSz="457200" fontAlgn="base">
              <a:spcBef>
                <a:spcPct val="0"/>
              </a:spcBef>
              <a:spcAft>
                <a:spcPct val="0"/>
              </a:spcAft>
              <a:defRPr/>
            </a:pPr>
            <a:r>
              <a:rPr lang="lt-LT" b="1" dirty="0">
                <a:cs typeface="Arial" panose="020B0604020202020204" pitchFamily="34" charset="0"/>
              </a:rPr>
              <a:t>Modernus medicinos klinikų tinklas:</a:t>
            </a:r>
          </a:p>
        </p:txBody>
      </p:sp>
      <p:sp>
        <p:nvSpPr>
          <p:cNvPr id="8" name="Slide Number Placeholder 5">
            <a:extLst>
              <a:ext uri="{FF2B5EF4-FFF2-40B4-BE49-F238E27FC236}">
                <a16:creationId xmlns:a16="http://schemas.microsoft.com/office/drawing/2014/main" id="{CE4EB3C4-2562-E246-A728-E95C80F4D763}"/>
              </a:ext>
            </a:extLst>
          </p:cNvPr>
          <p:cNvSpPr txBox="1">
            <a:spLocks/>
          </p:cNvSpPr>
          <p:nvPr/>
        </p:nvSpPr>
        <p:spPr>
          <a:xfrm>
            <a:off x="11161623" y="410257"/>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smtClean="0">
                <a:solidFill>
                  <a:schemeClr val="bg1"/>
                </a:solidFill>
                <a:latin typeface="Apercu Pro Medium" panose="020B0603050601040103" pitchFamily="34" charset="0"/>
              </a:rPr>
              <a:pPr/>
              <a:t>30</a:t>
            </a:fld>
            <a:endParaRPr lang="en-US" sz="1400" dirty="0">
              <a:solidFill>
                <a:schemeClr val="bg1"/>
              </a:solidFill>
              <a:latin typeface="Apercu Pro Medium" panose="020B0603050601040103" pitchFamily="34" charset="0"/>
            </a:endParaRPr>
          </a:p>
        </p:txBody>
      </p:sp>
      <p:sp>
        <p:nvSpPr>
          <p:cNvPr id="9" name="Text Placeholder 4">
            <a:extLst>
              <a:ext uri="{FF2B5EF4-FFF2-40B4-BE49-F238E27FC236}">
                <a16:creationId xmlns:a16="http://schemas.microsoft.com/office/drawing/2014/main" id="{6FECAB67-C4D4-4947-ABFB-4CC4FF0F0A5E}"/>
              </a:ext>
            </a:extLst>
          </p:cNvPr>
          <p:cNvSpPr txBox="1">
            <a:spLocks/>
          </p:cNvSpPr>
          <p:nvPr/>
        </p:nvSpPr>
        <p:spPr>
          <a:xfrm>
            <a:off x="482598" y="3956537"/>
            <a:ext cx="5613402" cy="1368610"/>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a:spcBef>
                <a:spcPts val="600"/>
              </a:spcBef>
              <a:buClrTx/>
              <a:buFont typeface="Arial" panose="020B0604020202020204" pitchFamily="34" charset="0"/>
              <a:buChar char="•"/>
            </a:pPr>
            <a:r>
              <a:rPr lang="lt-LT" sz="1200" dirty="0">
                <a:ea typeface="MS PGothic" pitchFamily="34" charset="-128"/>
              </a:rPr>
              <a:t>201</a:t>
            </a:r>
            <a:r>
              <a:rPr lang="en-US" sz="1200" dirty="0">
                <a:ea typeface="MS PGothic" pitchFamily="34" charset="-128"/>
              </a:rPr>
              <a:t>7</a:t>
            </a:r>
            <a:r>
              <a:rPr lang="lt-LT" sz="1200" dirty="0">
                <a:ea typeface="MS PGothic" pitchFamily="34" charset="-128"/>
              </a:rPr>
              <a:t>-2019 m. laikotarpiu Bendrovė įsigijo 5 klinikas.</a:t>
            </a:r>
            <a:r>
              <a:rPr lang="en-US" sz="1200" dirty="0">
                <a:ea typeface="MS PGothic" pitchFamily="34" charset="-128"/>
              </a:rPr>
              <a:t> </a:t>
            </a:r>
            <a:endParaRPr lang="lt-LT" sz="1200" dirty="0">
              <a:ea typeface="MS PGothic" pitchFamily="34" charset="-128"/>
            </a:endParaRPr>
          </a:p>
          <a:p>
            <a:pPr marL="285750" indent="-285750" algn="just">
              <a:spcBef>
                <a:spcPts val="600"/>
              </a:spcBef>
              <a:buClrTx/>
              <a:buFont typeface="Arial" panose="020B0604020202020204" pitchFamily="34" charset="0"/>
              <a:buChar char="•"/>
            </a:pPr>
            <a:r>
              <a:rPr lang="lt-LT" sz="1200" dirty="0">
                <a:ea typeface="MS PGothic" pitchFamily="34" charset="-128"/>
              </a:rPr>
              <a:t>Šiai dienai po reorganizacijos Grupę sudaro 14 šeimos medicinos centrų bei 3 plataus profilio klinikos. </a:t>
            </a:r>
          </a:p>
          <a:p>
            <a:pPr marL="285750" indent="-285750" algn="just">
              <a:spcBef>
                <a:spcPts val="600"/>
              </a:spcBef>
              <a:buClrTx/>
              <a:buFont typeface="Arial" panose="020B0604020202020204" pitchFamily="34" charset="0"/>
              <a:buChar char="•"/>
            </a:pPr>
            <a:r>
              <a:rPr lang="lt-LT" sz="1200" dirty="0">
                <a:ea typeface="MS PGothic" pitchFamily="34" charset="-128"/>
              </a:rPr>
              <a:t>Grupės darbuotojų skaičius išaugo nuo 484 (2017 m. pabaigoje) iki 595 (2019 rugsėjo pabaigoje).</a:t>
            </a:r>
          </a:p>
        </p:txBody>
      </p:sp>
      <p:sp>
        <p:nvSpPr>
          <p:cNvPr id="10" name="Text Placeholder 5">
            <a:extLst>
              <a:ext uri="{FF2B5EF4-FFF2-40B4-BE49-F238E27FC236}">
                <a16:creationId xmlns:a16="http://schemas.microsoft.com/office/drawing/2014/main" id="{E8161E66-3578-48E5-BC22-734DE19690D1}"/>
              </a:ext>
            </a:extLst>
          </p:cNvPr>
          <p:cNvSpPr txBox="1">
            <a:spLocks/>
          </p:cNvSpPr>
          <p:nvPr/>
        </p:nvSpPr>
        <p:spPr>
          <a:xfrm>
            <a:off x="482599" y="3611559"/>
            <a:ext cx="5103811" cy="28315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002C63"/>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fontAlgn="base">
              <a:spcBef>
                <a:spcPct val="0"/>
              </a:spcBef>
              <a:buClr>
                <a:srgbClr val="0070C0"/>
              </a:buClr>
              <a:defRPr/>
            </a:pPr>
            <a:r>
              <a:rPr lang="lt-LT" b="1" dirty="0">
                <a:cs typeface="Arial" panose="020B0604020202020204" pitchFamily="34" charset="0"/>
              </a:rPr>
              <a:t>Sparti plėtra:</a:t>
            </a:r>
          </a:p>
        </p:txBody>
      </p:sp>
      <p:sp>
        <p:nvSpPr>
          <p:cNvPr id="12" name="Text Placeholder 5">
            <a:extLst>
              <a:ext uri="{FF2B5EF4-FFF2-40B4-BE49-F238E27FC236}">
                <a16:creationId xmlns:a16="http://schemas.microsoft.com/office/drawing/2014/main" id="{D387C75A-AC8A-4CDD-A26B-240E14088203}"/>
              </a:ext>
            </a:extLst>
          </p:cNvPr>
          <p:cNvSpPr txBox="1">
            <a:spLocks/>
          </p:cNvSpPr>
          <p:nvPr/>
        </p:nvSpPr>
        <p:spPr>
          <a:xfrm>
            <a:off x="482598" y="5325147"/>
            <a:ext cx="5103811" cy="283156"/>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b="0" i="0" kern="1200" cap="all" baseline="0">
                <a:solidFill>
                  <a:srgbClr val="002C63"/>
                </a:solidFill>
                <a:latin typeface="Arial Bold" panose="020B07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fontAlgn="base">
              <a:spcBef>
                <a:spcPct val="0"/>
              </a:spcBef>
              <a:spcAft>
                <a:spcPct val="0"/>
              </a:spcAft>
              <a:buClr>
                <a:srgbClr val="0070C0"/>
              </a:buClr>
              <a:defRPr/>
            </a:pPr>
            <a:r>
              <a:rPr lang="lt-LT" b="1" dirty="0">
                <a:cs typeface="Arial" panose="020B0604020202020204" pitchFamily="34" charset="0"/>
              </a:rPr>
              <a:t>PROGRESUOJANTYS veiklos rezultatai:</a:t>
            </a:r>
            <a:endParaRPr lang="en-US" b="1" dirty="0">
              <a:cs typeface="Arial" panose="020B0604020202020204" pitchFamily="34" charset="0"/>
            </a:endParaRPr>
          </a:p>
        </p:txBody>
      </p:sp>
      <p:graphicFrame>
        <p:nvGraphicFramePr>
          <p:cNvPr id="13" name="Chart 12">
            <a:extLst>
              <a:ext uri="{FF2B5EF4-FFF2-40B4-BE49-F238E27FC236}">
                <a16:creationId xmlns:a16="http://schemas.microsoft.com/office/drawing/2014/main" id="{4A70E9B2-AFC4-45DB-8F5E-1EE6BDC4BEC7}"/>
              </a:ext>
            </a:extLst>
          </p:cNvPr>
          <p:cNvGraphicFramePr>
            <a:graphicFrameLocks/>
          </p:cNvGraphicFramePr>
          <p:nvPr>
            <p:extLst>
              <p:ext uri="{D42A27DB-BD31-4B8C-83A1-F6EECF244321}">
                <p14:modId xmlns:p14="http://schemas.microsoft.com/office/powerpoint/2010/main" val="494318692"/>
              </p:ext>
            </p:extLst>
          </p:nvPr>
        </p:nvGraphicFramePr>
        <p:xfrm>
          <a:off x="482598" y="5608303"/>
          <a:ext cx="4679496" cy="1096024"/>
        </p:xfrm>
        <a:graphic>
          <a:graphicData uri="http://schemas.openxmlformats.org/drawingml/2006/chart">
            <c:chart xmlns:c="http://schemas.openxmlformats.org/drawingml/2006/chart" xmlns:r="http://schemas.openxmlformats.org/officeDocument/2006/relationships" r:id="rId2"/>
          </a:graphicData>
        </a:graphic>
      </p:graphicFrame>
      <p:pic>
        <p:nvPicPr>
          <p:cNvPr id="26" name="Picture Placeholder 25">
            <a:extLst>
              <a:ext uri="{FF2B5EF4-FFF2-40B4-BE49-F238E27FC236}">
                <a16:creationId xmlns:a16="http://schemas.microsoft.com/office/drawing/2014/main" id="{4832EB45-9EC6-4860-99E6-83949844F468}"/>
              </a:ext>
            </a:extLst>
          </p:cNvPr>
          <p:cNvPicPr>
            <a:picLocks noGrp="1" noChangeAspect="1"/>
          </p:cNvPicPr>
          <p:nvPr>
            <p:ph type="pic" sz="quarter" idx="18"/>
          </p:nvPr>
        </p:nvPicPr>
        <p:blipFill>
          <a:blip r:embed="rId3"/>
          <a:srcRect l="21964" r="21964"/>
          <a:stretch>
            <a:fillRect/>
          </a:stretch>
        </p:blipFill>
        <p:spPr/>
      </p:pic>
    </p:spTree>
    <p:extLst>
      <p:ext uri="{BB962C8B-B14F-4D97-AF65-F5344CB8AC3E}">
        <p14:creationId xmlns:p14="http://schemas.microsoft.com/office/powerpoint/2010/main" val="39724851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Verslo aplinka (1)</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1" y="1172966"/>
            <a:ext cx="11226799" cy="2685390"/>
          </a:xfrm>
        </p:spPr>
        <p:txBody>
          <a:bodyPr/>
          <a:lstStyle/>
          <a:p>
            <a:pPr lvl="0" algn="just">
              <a:buClr>
                <a:srgbClr val="0070C0"/>
              </a:buClr>
            </a:pPr>
            <a:r>
              <a:rPr lang="en-US" sz="1200" noProof="1">
                <a:ea typeface="MS PGothic" pitchFamily="34" charset="-128"/>
              </a:rPr>
              <a:t>Pagal sveikatos rodiklius Lietuva viena labiausiai atsiliekančių Europoje: pagal vidutinę gyvenimo trukmę trečia nuo galo, o pagal pačių gyventojų įvertintą savo sveikatos būklę - paskutinė. Visgi, augant ekonomikai, sveikatos rodikliai kasmet gerėja.</a:t>
            </a:r>
          </a:p>
          <a:p>
            <a:pPr lvl="0" algn="just">
              <a:buClr>
                <a:srgbClr val="0070C0"/>
              </a:buClr>
            </a:pPr>
            <a:r>
              <a:rPr lang="en-US" sz="1200" noProof="1">
                <a:ea typeface="MS PGothic" pitchFamily="34" charset="-128"/>
              </a:rPr>
              <a:t>Sveikatos apsaugai skiriamo BVP dalis Lietuvoje yra viena mažiausių Europoje. Ši dalis tiesiogiai koreliuoja su šalies išsivystymo lygiu. Vystantis Lietuvos ekonomikai, išlaidos sveikatos apsaugai turėtų augti sparčiau nei šalies ekonomika dėl aiškaus poreikio gerinti sveikatos rodiklius.</a:t>
            </a:r>
          </a:p>
          <a:p>
            <a:pPr lvl="0" algn="just">
              <a:buClr>
                <a:srgbClr val="0070C0"/>
              </a:buClr>
            </a:pPr>
            <a:r>
              <a:rPr lang="en-US" sz="1200" noProof="1">
                <a:ea typeface="MS PGothic" pitchFamily="34" charset="-128"/>
              </a:rPr>
              <a:t>Neigiamos demografinės tendencijos Lietuvoje kelia iššūkių sektoriaus įmonėms. Privalomo sveikatos draudimo fondo (toliau – </a:t>
            </a:r>
            <a:r>
              <a:rPr lang="lt-LT" sz="1200" dirty="0">
                <a:ea typeface="MS PGothic" pitchFamily="34" charset="-128"/>
              </a:rPr>
              <a:t>PSDF) finansavimas susietas su priregistruotų klientų skaičiumi, todėl gyventojų skaičiaus mažėjimas reiškia ir finansavimo mažėjimą. Kita vertus, didėjant populiacijos amžiui ir sergamumui, paslaugų poreikis nemažėja. Valstybė kasmet didina paslaugų tarifus ir įkainius, kas kompensuoja praradimus dėl gyventojų skaičiaus mažėjimo.</a:t>
            </a:r>
          </a:p>
        </p:txBody>
      </p:sp>
      <p:graphicFrame>
        <p:nvGraphicFramePr>
          <p:cNvPr id="5" name="Chart 4">
            <a:extLst>
              <a:ext uri="{FF2B5EF4-FFF2-40B4-BE49-F238E27FC236}">
                <a16:creationId xmlns:a16="http://schemas.microsoft.com/office/drawing/2014/main" id="{1F81331D-BE37-4C34-BB14-AE599B8D162B}"/>
              </a:ext>
            </a:extLst>
          </p:cNvPr>
          <p:cNvGraphicFramePr/>
          <p:nvPr>
            <p:extLst>
              <p:ext uri="{D42A27DB-BD31-4B8C-83A1-F6EECF244321}">
                <p14:modId xmlns:p14="http://schemas.microsoft.com/office/powerpoint/2010/main" val="3696979504"/>
              </p:ext>
            </p:extLst>
          </p:nvPr>
        </p:nvGraphicFramePr>
        <p:xfrm>
          <a:off x="482602" y="3065877"/>
          <a:ext cx="3140164" cy="255274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a:extLst>
              <a:ext uri="{FF2B5EF4-FFF2-40B4-BE49-F238E27FC236}">
                <a16:creationId xmlns:a16="http://schemas.microsoft.com/office/drawing/2014/main" id="{E68F9025-8049-4B16-9B37-1B9C7061C3E6}"/>
              </a:ext>
            </a:extLst>
          </p:cNvPr>
          <p:cNvGraphicFramePr/>
          <p:nvPr>
            <p:extLst>
              <p:ext uri="{D42A27DB-BD31-4B8C-83A1-F6EECF244321}">
                <p14:modId xmlns:p14="http://schemas.microsoft.com/office/powerpoint/2010/main" val="3349413004"/>
              </p:ext>
            </p:extLst>
          </p:nvPr>
        </p:nvGraphicFramePr>
        <p:xfrm>
          <a:off x="4637908" y="3018277"/>
          <a:ext cx="3140164" cy="255953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a:extLst>
              <a:ext uri="{FF2B5EF4-FFF2-40B4-BE49-F238E27FC236}">
                <a16:creationId xmlns:a16="http://schemas.microsoft.com/office/drawing/2014/main" id="{54066C5A-FB16-471D-85BD-6CF2BFB15638}"/>
              </a:ext>
            </a:extLst>
          </p:cNvPr>
          <p:cNvGraphicFramePr/>
          <p:nvPr>
            <p:extLst>
              <p:ext uri="{D42A27DB-BD31-4B8C-83A1-F6EECF244321}">
                <p14:modId xmlns:p14="http://schemas.microsoft.com/office/powerpoint/2010/main" val="3564365277"/>
              </p:ext>
            </p:extLst>
          </p:nvPr>
        </p:nvGraphicFramePr>
        <p:xfrm>
          <a:off x="8665029" y="3018277"/>
          <a:ext cx="3044369" cy="2600341"/>
        </p:xfrm>
        <a:graphic>
          <a:graphicData uri="http://schemas.openxmlformats.org/drawingml/2006/chart">
            <c:chart xmlns:c="http://schemas.openxmlformats.org/drawingml/2006/chart" xmlns:r="http://schemas.openxmlformats.org/officeDocument/2006/relationships" r:id="rId4"/>
          </a:graphicData>
        </a:graphic>
      </p:graphicFrame>
      <p:sp>
        <p:nvSpPr>
          <p:cNvPr id="2" name="Rectangle 1">
            <a:extLst>
              <a:ext uri="{FF2B5EF4-FFF2-40B4-BE49-F238E27FC236}">
                <a16:creationId xmlns:a16="http://schemas.microsoft.com/office/drawing/2014/main" id="{29D1B56F-4E19-496E-914C-3C3125176B04}"/>
              </a:ext>
            </a:extLst>
          </p:cNvPr>
          <p:cNvSpPr/>
          <p:nvPr/>
        </p:nvSpPr>
        <p:spPr>
          <a:xfrm>
            <a:off x="4637908" y="5734962"/>
            <a:ext cx="1427747" cy="430887"/>
          </a:xfrm>
          <a:prstGeom prst="rect">
            <a:avLst/>
          </a:prstGeom>
        </p:spPr>
        <p:txBody>
          <a:bodyPr wrap="square">
            <a:spAutoFit/>
          </a:bodyPr>
          <a:lstStyle/>
          <a:p>
            <a:r>
              <a:rPr lang="lt-LT" sz="1100" dirty="0">
                <a:latin typeface="Arial" panose="020B0604020202020204" pitchFamily="34" charset="0"/>
                <a:ea typeface="MS PGothic" pitchFamily="34" charset="-128"/>
                <a:cs typeface="Arial" panose="020B0604020202020204" pitchFamily="34" charset="0"/>
              </a:rPr>
              <a:t>Šaltinis: Eurostat</a:t>
            </a:r>
          </a:p>
          <a:p>
            <a:endParaRPr lang="lt-LT" sz="1100"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55FFA9B6-05AE-4338-880F-4E8E60989B8E}"/>
              </a:ext>
            </a:extLst>
          </p:cNvPr>
          <p:cNvPicPr>
            <a:picLocks noChangeAspect="1"/>
          </p:cNvPicPr>
          <p:nvPr/>
        </p:nvPicPr>
        <p:blipFill>
          <a:blip r:embed="rId5"/>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610865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Verslo aplinka (2)</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2" y="1374636"/>
            <a:ext cx="5254056" cy="4411217"/>
          </a:xfrm>
        </p:spPr>
        <p:txBody>
          <a:bodyPr/>
          <a:lstStyle/>
          <a:p>
            <a:pPr lvl="0" algn="just">
              <a:buClr>
                <a:srgbClr val="0070C0"/>
              </a:buClr>
            </a:pPr>
            <a:r>
              <a:rPr lang="lt-LT" sz="1300" dirty="0">
                <a:ea typeface="MS PGothic" pitchFamily="34" charset="-128"/>
              </a:rPr>
              <a:t>2017 m. išlaidos sveikatos apsaugai Lietuvoje siekė 2,7 mlrd. EUR. 2012-2017 m. laikotarpiu šios išlaidos  vidutiniškai augo 6 proc. </a:t>
            </a:r>
          </a:p>
          <a:p>
            <a:pPr lvl="0" algn="just">
              <a:spcBef>
                <a:spcPts val="0"/>
              </a:spcBef>
              <a:buClr>
                <a:srgbClr val="0070C0"/>
              </a:buClr>
            </a:pPr>
            <a:endParaRPr lang="lt-LT" sz="1300" dirty="0">
              <a:ea typeface="MS PGothic" pitchFamily="34" charset="-128"/>
            </a:endParaRPr>
          </a:p>
          <a:p>
            <a:pPr lvl="0" algn="just">
              <a:spcBef>
                <a:spcPts val="0"/>
              </a:spcBef>
              <a:buClr>
                <a:srgbClr val="0070C0"/>
              </a:buClr>
            </a:pPr>
            <a:r>
              <a:rPr lang="lt-LT" sz="1300" dirty="0">
                <a:ea typeface="MS PGothic" pitchFamily="34" charset="-128"/>
              </a:rPr>
              <a:t>Lietuva nuo ES vidurkio labiausiai atsilieka pagal išlaidas reabilitacijai, ilgalaikei priežiūrai ir prevencijai.</a:t>
            </a:r>
          </a:p>
          <a:p>
            <a:pPr lvl="0" algn="just">
              <a:spcBef>
                <a:spcPts val="0"/>
              </a:spcBef>
              <a:buClr>
                <a:srgbClr val="0070C0"/>
              </a:buClr>
            </a:pPr>
            <a:endParaRPr lang="lt-LT" sz="1300" dirty="0">
              <a:ea typeface="MS PGothic" pitchFamily="34" charset="-128"/>
            </a:endParaRPr>
          </a:p>
          <a:p>
            <a:pPr lvl="0" algn="just">
              <a:spcBef>
                <a:spcPts val="0"/>
              </a:spcBef>
              <a:buClr>
                <a:srgbClr val="0070C0"/>
              </a:buClr>
            </a:pPr>
            <a:r>
              <a:rPr lang="lt-LT" sz="1300" dirty="0">
                <a:ea typeface="MS PGothic" pitchFamily="34" charset="-128"/>
              </a:rPr>
              <a:t>Sveikatos apsaugai finansuoti valstybė 2017 m. skyrė 1,8 mlrd. EUR, patys gyventojai – 0,9 mlrd. EUR. Gydymo įstaigoms finansuoti PSDF skyrė 1,1 mlrd. EUR. 10 proc. šių išlaidų buvo skirta privačioms gydymo įstaigoms.</a:t>
            </a:r>
          </a:p>
          <a:p>
            <a:pPr lvl="0" algn="just">
              <a:spcBef>
                <a:spcPts val="0"/>
              </a:spcBef>
              <a:buClr>
                <a:srgbClr val="0070C0"/>
              </a:buClr>
            </a:pPr>
            <a:endParaRPr lang="lt-LT" sz="1300" dirty="0">
              <a:ea typeface="MS PGothic" pitchFamily="34" charset="-128"/>
            </a:endParaRPr>
          </a:p>
          <a:p>
            <a:pPr lvl="0" algn="just">
              <a:spcBef>
                <a:spcPts val="0"/>
              </a:spcBef>
              <a:buClr>
                <a:srgbClr val="0070C0"/>
              </a:buClr>
            </a:pPr>
            <a:r>
              <a:rPr lang="lt-LT" sz="1300" dirty="0">
                <a:ea typeface="MS PGothic" pitchFamily="34" charset="-128"/>
              </a:rPr>
              <a:t>2012-2017 m. privačių medicinos įstaigų pajamos augo gerokai sparčiau nei bendros šalies išlaidos sveikatos apsaugai – vidutiniškai 17 proc. Spartų augimą lėmė tiek augantis valstybės finansavimas, tiek ir didėjančios pačių gyventojų išlaidos sveikatos priežiūrai. </a:t>
            </a:r>
          </a:p>
          <a:p>
            <a:pPr lvl="0" algn="just">
              <a:spcBef>
                <a:spcPts val="0"/>
              </a:spcBef>
              <a:buClr>
                <a:srgbClr val="0070C0"/>
              </a:buClr>
            </a:pPr>
            <a:endParaRPr lang="lt-LT" sz="1300" dirty="0">
              <a:ea typeface="MS PGothic" pitchFamily="34" charset="-128"/>
            </a:endParaRPr>
          </a:p>
          <a:p>
            <a:pPr lvl="0" algn="just">
              <a:spcBef>
                <a:spcPts val="0"/>
              </a:spcBef>
              <a:buClr>
                <a:srgbClr val="0070C0"/>
              </a:buClr>
            </a:pPr>
            <a:r>
              <a:rPr lang="lt-LT" sz="1300" dirty="0">
                <a:ea typeface="MS PGothic" pitchFamily="34" charset="-128"/>
              </a:rPr>
              <a:t>2018 m privačių sveikatos priežiūros, įskaitant odontologiją, įstaigų pajamos sudarė 498 mln. EUR. Didžiąją dalį pajamų privačios sveikatos priežiūros įstaigos gauna tiesiogiai iš gyventojų (komercinės pajamos), maždaug ketvirtadalį pajamų – iš PSDF.</a:t>
            </a:r>
          </a:p>
        </p:txBody>
      </p:sp>
      <p:sp>
        <p:nvSpPr>
          <p:cNvPr id="2" name="Rectangle 1">
            <a:extLst>
              <a:ext uri="{FF2B5EF4-FFF2-40B4-BE49-F238E27FC236}">
                <a16:creationId xmlns:a16="http://schemas.microsoft.com/office/drawing/2014/main" id="{29D1B56F-4E19-496E-914C-3C3125176B04}"/>
              </a:ext>
            </a:extLst>
          </p:cNvPr>
          <p:cNvSpPr/>
          <p:nvPr/>
        </p:nvSpPr>
        <p:spPr>
          <a:xfrm>
            <a:off x="6265659" y="5759498"/>
            <a:ext cx="4997427" cy="553998"/>
          </a:xfrm>
          <a:prstGeom prst="rect">
            <a:avLst/>
          </a:prstGeom>
        </p:spPr>
        <p:txBody>
          <a:bodyPr wrap="square">
            <a:spAutoFit/>
          </a:bodyPr>
          <a:lstStyle/>
          <a:p>
            <a:r>
              <a:rPr lang="lt-LT" sz="1000" dirty="0">
                <a:latin typeface="Arial" panose="020B0604020202020204" pitchFamily="34" charset="0"/>
                <a:ea typeface="MS PGothic" pitchFamily="34" charset="-128"/>
                <a:cs typeface="Arial" panose="020B0604020202020204" pitchFamily="34" charset="0"/>
              </a:rPr>
              <a:t>Šaltinis: Eurostat, Lietuvos statistikos departamentas, Valstybinė akreditavimo sveikatos priežiūros veikos tarnyba</a:t>
            </a:r>
          </a:p>
          <a:p>
            <a:endParaRPr lang="lt-LT" sz="1000" dirty="0">
              <a:latin typeface="Arial" panose="020B0604020202020204" pitchFamily="34" charset="0"/>
              <a:cs typeface="Arial" panose="020B0604020202020204" pitchFamily="34" charset="0"/>
            </a:endParaRPr>
          </a:p>
        </p:txBody>
      </p:sp>
      <p:graphicFrame>
        <p:nvGraphicFramePr>
          <p:cNvPr id="9" name="Chart 8">
            <a:extLst>
              <a:ext uri="{FF2B5EF4-FFF2-40B4-BE49-F238E27FC236}">
                <a16:creationId xmlns:a16="http://schemas.microsoft.com/office/drawing/2014/main" id="{C58E5183-DDF7-416C-B28A-5E26324F7FE8}"/>
              </a:ext>
            </a:extLst>
          </p:cNvPr>
          <p:cNvGraphicFramePr/>
          <p:nvPr>
            <p:extLst>
              <p:ext uri="{D42A27DB-BD31-4B8C-83A1-F6EECF244321}">
                <p14:modId xmlns:p14="http://schemas.microsoft.com/office/powerpoint/2010/main" val="1382929741"/>
              </p:ext>
            </p:extLst>
          </p:nvPr>
        </p:nvGraphicFramePr>
        <p:xfrm>
          <a:off x="6350294" y="902987"/>
          <a:ext cx="4912792" cy="23046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8100C109-D8E1-4B2B-BB47-156232AC99EE}"/>
              </a:ext>
            </a:extLst>
          </p:cNvPr>
          <p:cNvGraphicFramePr/>
          <p:nvPr>
            <p:extLst>
              <p:ext uri="{D42A27DB-BD31-4B8C-83A1-F6EECF244321}">
                <p14:modId xmlns:p14="http://schemas.microsoft.com/office/powerpoint/2010/main" val="1570034284"/>
              </p:ext>
            </p:extLst>
          </p:nvPr>
        </p:nvGraphicFramePr>
        <p:xfrm>
          <a:off x="6350293" y="3377745"/>
          <a:ext cx="4912791" cy="2323374"/>
        </p:xfrm>
        <a:graphic>
          <a:graphicData uri="http://schemas.openxmlformats.org/drawingml/2006/chart">
            <c:chart xmlns:c="http://schemas.openxmlformats.org/drawingml/2006/chart" xmlns:r="http://schemas.openxmlformats.org/officeDocument/2006/relationships" r:id="rId3"/>
          </a:graphicData>
        </a:graphic>
      </p:graphicFrame>
      <p:pic>
        <p:nvPicPr>
          <p:cNvPr id="11" name="Picture 10">
            <a:extLst>
              <a:ext uri="{FF2B5EF4-FFF2-40B4-BE49-F238E27FC236}">
                <a16:creationId xmlns:a16="http://schemas.microsoft.com/office/drawing/2014/main" id="{4B26CE2C-7C96-4AD2-8581-245638245A9C}"/>
              </a:ext>
            </a:extLst>
          </p:cNvPr>
          <p:cNvPicPr>
            <a:picLocks noChangeAspect="1"/>
          </p:cNvPicPr>
          <p:nvPr/>
        </p:nvPicPr>
        <p:blipFill>
          <a:blip r:embed="rId4"/>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657370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Verslo aplinka (3)</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2" y="1562510"/>
            <a:ext cx="5254056" cy="3653924"/>
          </a:xfrm>
        </p:spPr>
        <p:txBody>
          <a:bodyPr/>
          <a:lstStyle/>
          <a:p>
            <a:pPr lvl="0" algn="just">
              <a:spcBef>
                <a:spcPts val="0"/>
              </a:spcBef>
              <a:buClr>
                <a:srgbClr val="0070C0"/>
              </a:buClr>
            </a:pPr>
            <a:r>
              <a:rPr lang="lt-LT" dirty="0">
                <a:ea typeface="MS PGothic" pitchFamily="34" charset="-128"/>
              </a:rPr>
              <a:t>Privačios sveikatos priežiūros rinka Lietuvoje yra labai fragmentuota ir turinti daug potencialo konsolidacijai.</a:t>
            </a:r>
          </a:p>
          <a:p>
            <a:pPr lvl="0" algn="just">
              <a:spcBef>
                <a:spcPts val="0"/>
              </a:spcBef>
              <a:buClr>
                <a:srgbClr val="0070C0"/>
              </a:buClr>
            </a:pPr>
            <a:r>
              <a:rPr lang="lt-LT" dirty="0">
                <a:ea typeface="MS PGothic" pitchFamily="34" charset="-128"/>
              </a:rPr>
              <a:t> </a:t>
            </a:r>
          </a:p>
          <a:p>
            <a:pPr lvl="0" algn="just">
              <a:spcBef>
                <a:spcPts val="0"/>
              </a:spcBef>
              <a:buClr>
                <a:srgbClr val="0070C0"/>
              </a:buClr>
            </a:pPr>
            <a:r>
              <a:rPr lang="lt-LT" dirty="0">
                <a:ea typeface="MS PGothic" pitchFamily="34" charset="-128"/>
              </a:rPr>
              <a:t>Eliminavus odontologijos paslaugų teikėjus, iš viso rinkoje veikia &gt;700 privačių žaidėjų, iš kurių &gt;200 teikia pirminės sveikatos priežiūros paslaugas. Didžiausia įmonė 2018 m. gavo 26 mln. EUR arba 5 proc. visos privačios rinkos pajamų. </a:t>
            </a:r>
          </a:p>
          <a:p>
            <a:pPr lvl="0" algn="just">
              <a:spcBef>
                <a:spcPts val="0"/>
              </a:spcBef>
              <a:buClr>
                <a:srgbClr val="0070C0"/>
              </a:buClr>
            </a:pPr>
            <a:endParaRPr lang="lt-LT" dirty="0">
              <a:ea typeface="MS PGothic" pitchFamily="34" charset="-128"/>
            </a:endParaRPr>
          </a:p>
          <a:p>
            <a:pPr lvl="0" algn="just">
              <a:spcBef>
                <a:spcPts val="0"/>
              </a:spcBef>
              <a:buClr>
                <a:srgbClr val="0070C0"/>
              </a:buClr>
            </a:pPr>
            <a:r>
              <a:rPr lang="lt-LT" dirty="0">
                <a:ea typeface="MS PGothic" pitchFamily="34" charset="-128"/>
              </a:rPr>
              <a:t>Pirminės sveikatos priežiūros paslaugas teikiančioms įstaigoms 2018 m. atiteko 18 proc. viso PSDF biudžeto, skirto gydymo įstaigoms finansuoti. </a:t>
            </a:r>
          </a:p>
          <a:p>
            <a:pPr lvl="0" algn="just">
              <a:spcBef>
                <a:spcPts val="0"/>
              </a:spcBef>
              <a:buClr>
                <a:srgbClr val="0070C0"/>
              </a:buClr>
            </a:pPr>
            <a:endParaRPr lang="lt-LT" dirty="0">
              <a:ea typeface="MS PGothic" pitchFamily="34" charset="-128"/>
            </a:endParaRPr>
          </a:p>
          <a:p>
            <a:pPr lvl="0" algn="just">
              <a:spcBef>
                <a:spcPts val="0"/>
              </a:spcBef>
              <a:buClr>
                <a:srgbClr val="0070C0"/>
              </a:buClr>
            </a:pPr>
            <a:r>
              <a:rPr lang="lt-LT" dirty="0">
                <a:ea typeface="MS PGothic" pitchFamily="34" charset="-128"/>
              </a:rPr>
              <a:t>2018 m. iš visų prisirašiusiųjų pirminio lygio pacientų 31 proc. buvo prisirašę privačiose gydymo įstaigose. </a:t>
            </a:r>
          </a:p>
          <a:p>
            <a:pPr lvl="0" algn="just">
              <a:spcBef>
                <a:spcPts val="0"/>
              </a:spcBef>
              <a:buClr>
                <a:srgbClr val="0070C0"/>
              </a:buClr>
            </a:pPr>
            <a:endParaRPr lang="lt-LT" dirty="0">
              <a:ea typeface="MS PGothic" pitchFamily="34" charset="-128"/>
            </a:endParaRPr>
          </a:p>
          <a:p>
            <a:pPr lvl="0" algn="just">
              <a:spcBef>
                <a:spcPts val="0"/>
              </a:spcBef>
              <a:buClr>
                <a:srgbClr val="0070C0"/>
              </a:buClr>
            </a:pPr>
            <a:r>
              <a:rPr lang="lt-LT" dirty="0">
                <a:ea typeface="MS PGothic" pitchFamily="34" charset="-128"/>
              </a:rPr>
              <a:t>PSDF lėšos, skirtos pirminiam lygiui finansuoti, 2018 m. sudarė 14 proc. visų privačių sveikatos priežiūros įstaigų pajamų. </a:t>
            </a:r>
          </a:p>
        </p:txBody>
      </p:sp>
      <p:sp>
        <p:nvSpPr>
          <p:cNvPr id="2" name="Rectangle 1">
            <a:extLst>
              <a:ext uri="{FF2B5EF4-FFF2-40B4-BE49-F238E27FC236}">
                <a16:creationId xmlns:a16="http://schemas.microsoft.com/office/drawing/2014/main" id="{29D1B56F-4E19-496E-914C-3C3125176B04}"/>
              </a:ext>
            </a:extLst>
          </p:cNvPr>
          <p:cNvSpPr/>
          <p:nvPr/>
        </p:nvSpPr>
        <p:spPr>
          <a:xfrm>
            <a:off x="6307300" y="5015021"/>
            <a:ext cx="5316957" cy="600164"/>
          </a:xfrm>
          <a:prstGeom prst="rect">
            <a:avLst/>
          </a:prstGeom>
        </p:spPr>
        <p:txBody>
          <a:bodyPr wrap="square">
            <a:spAutoFit/>
          </a:bodyPr>
          <a:lstStyle/>
          <a:p>
            <a:r>
              <a:rPr lang="lt-LT" sz="1100" dirty="0">
                <a:latin typeface="Arial" panose="020B0604020202020204" pitchFamily="34" charset="0"/>
                <a:ea typeface="MS PGothic" pitchFamily="34" charset="-128"/>
                <a:cs typeface="Arial" panose="020B0604020202020204" pitchFamily="34" charset="0"/>
              </a:rPr>
              <a:t>Šaltinis: Eurostat, Lietuvos statistikos departamentas, Valstybinė akreditavimo sveikatos priežiūros veikos tarnyba</a:t>
            </a:r>
          </a:p>
          <a:p>
            <a:endParaRPr lang="lt-LT" sz="1100" dirty="0">
              <a:latin typeface="Arial" panose="020B0604020202020204" pitchFamily="34" charset="0"/>
              <a:cs typeface="Arial" panose="020B0604020202020204" pitchFamily="34" charset="0"/>
            </a:endParaRPr>
          </a:p>
        </p:txBody>
      </p:sp>
      <p:graphicFrame>
        <p:nvGraphicFramePr>
          <p:cNvPr id="7" name="Chart 6">
            <a:extLst>
              <a:ext uri="{FF2B5EF4-FFF2-40B4-BE49-F238E27FC236}">
                <a16:creationId xmlns:a16="http://schemas.microsoft.com/office/drawing/2014/main" id="{F9D36AC5-234E-4D28-BB98-C30A55D0C921}"/>
              </a:ext>
            </a:extLst>
          </p:cNvPr>
          <p:cNvGraphicFramePr/>
          <p:nvPr>
            <p:extLst>
              <p:ext uri="{D42A27DB-BD31-4B8C-83A1-F6EECF244321}">
                <p14:modId xmlns:p14="http://schemas.microsoft.com/office/powerpoint/2010/main" val="1530509519"/>
              </p:ext>
            </p:extLst>
          </p:nvPr>
        </p:nvGraphicFramePr>
        <p:xfrm>
          <a:off x="6370201" y="1557477"/>
          <a:ext cx="5254056" cy="3355109"/>
        </p:xfrm>
        <a:graphic>
          <a:graphicData uri="http://schemas.openxmlformats.org/drawingml/2006/chart">
            <c:chart xmlns:c="http://schemas.openxmlformats.org/drawingml/2006/chart" xmlns:r="http://schemas.openxmlformats.org/officeDocument/2006/relationships" r:id="rId2"/>
          </a:graphicData>
        </a:graphic>
      </p:graphicFrame>
      <p:pic>
        <p:nvPicPr>
          <p:cNvPr id="8" name="Picture 7">
            <a:extLst>
              <a:ext uri="{FF2B5EF4-FFF2-40B4-BE49-F238E27FC236}">
                <a16:creationId xmlns:a16="http://schemas.microsoft.com/office/drawing/2014/main" id="{F3CEB9E0-EDEA-45BA-9D05-4A1E6A35D4AA}"/>
              </a:ext>
            </a:extLst>
          </p:cNvPr>
          <p:cNvPicPr>
            <a:picLocks noChangeAspect="1"/>
          </p:cNvPicPr>
          <p:nvPr/>
        </p:nvPicPr>
        <p:blipFill>
          <a:blip r:embed="rId3"/>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6276876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en-US" sz="3200" dirty="0">
                <a:ea typeface="MS PGothic" pitchFamily="34" charset="-128"/>
              </a:rPr>
              <a:t>Reguliacin</a:t>
            </a:r>
            <a:r>
              <a:rPr lang="lt-LT" sz="3200" dirty="0">
                <a:ea typeface="MS PGothic" pitchFamily="34" charset="-128"/>
              </a:rPr>
              <a:t>ė aplinka (1)</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599" y="1324307"/>
            <a:ext cx="11226799" cy="4811234"/>
          </a:xfrm>
        </p:spPr>
        <p:txBody>
          <a:bodyPr/>
          <a:lstStyle/>
          <a:p>
            <a:pPr lvl="0" algn="just">
              <a:spcBef>
                <a:spcPts val="0"/>
              </a:spcBef>
            </a:pPr>
            <a:r>
              <a:rPr lang="lt-LT" altLang="en-US" sz="1200" b="1" dirty="0"/>
              <a:t>Licencijavimas ir reguliacinė aplinka </a:t>
            </a:r>
          </a:p>
          <a:p>
            <a:pPr lvl="0" algn="just" fontAlgn="ctr">
              <a:spcBef>
                <a:spcPts val="600"/>
              </a:spcBef>
              <a:buClr>
                <a:srgbClr val="0070C0"/>
              </a:buClr>
            </a:pPr>
            <a:r>
              <a:rPr lang="lt-LT" sz="1200" dirty="0">
                <a:ea typeface="MS PGothic" pitchFamily="34" charset="-128"/>
              </a:rPr>
              <a:t>Norint teikti sveikatos priežiūros paslaugas, gydymo įstaiga privalo turėti atitinkamą veiklą apimančią asmens sveikatos priežiūros įstaigos veiklos licenciją. Sveikatos priežiūros įstaiga turi teisę teikti tik licencijoje nurodytas paslaugas. </a:t>
            </a:r>
          </a:p>
          <a:p>
            <a:pPr lvl="0" algn="just" fontAlgn="ctr">
              <a:spcBef>
                <a:spcPts val="600"/>
              </a:spcBef>
              <a:buClr>
                <a:srgbClr val="0070C0"/>
              </a:buClr>
            </a:pPr>
            <a:r>
              <a:rPr lang="lt-LT" sz="1200" dirty="0">
                <a:ea typeface="MS PGothic" pitchFamily="34" charset="-128"/>
              </a:rPr>
              <a:t>Licencija išduodama, tik atitinkant visus Sveikatos apsaugos ministro reikalavimus reikiamai licencijuojamai veiklai gauti. Licencijos išduodamos neterminuotam laikui, tačiau jų galiojimas gali būti sustabdytas ar panaikintas.</a:t>
            </a:r>
          </a:p>
          <a:p>
            <a:pPr lvl="0" algn="just" fontAlgn="ctr">
              <a:spcBef>
                <a:spcPts val="600"/>
              </a:spcBef>
              <a:buClr>
                <a:srgbClr val="0070C0"/>
              </a:buClr>
            </a:pPr>
            <a:r>
              <a:rPr lang="lt-LT" sz="1200" dirty="0">
                <a:ea typeface="MS PGothic" pitchFamily="34" charset="-128"/>
              </a:rPr>
              <a:t>Asmens sveikatos priežiūros įstaigoms teisę teikti laboratorinės diagnostikos paslaugas suteikia galiojanti asmens sveikatos priežiūros licencija. Įstaiga gali teikti tik tuos laboratorinės diagnostikos paslaugos tyrimus, kurie yra nurodyti licencijoje.  </a:t>
            </a:r>
          </a:p>
          <a:p>
            <a:pPr lvl="0" algn="just" fontAlgn="ctr">
              <a:spcBef>
                <a:spcPts val="600"/>
              </a:spcBef>
              <a:buClr>
                <a:srgbClr val="0070C0"/>
              </a:buClr>
            </a:pPr>
            <a:r>
              <a:rPr lang="lt-LT" sz="1200" dirty="0">
                <a:ea typeface="MS PGothic" pitchFamily="34" charset="-128"/>
              </a:rPr>
              <a:t>Asmens sveikatos priežiūros įstaigos veiklą reglamentuoja įstatymai, Sveikatos apsaugos ministro ir Valstybinės ligonių kasos direktoriaus įsakymai.  </a:t>
            </a:r>
          </a:p>
          <a:p>
            <a:pPr lvl="0" algn="just" fontAlgn="ctr">
              <a:spcBef>
                <a:spcPts val="600"/>
              </a:spcBef>
              <a:buClr>
                <a:srgbClr val="0070C0"/>
              </a:buClr>
            </a:pPr>
            <a:r>
              <a:rPr lang="lt-LT" sz="1200" dirty="0">
                <a:ea typeface="MS PGothic" pitchFamily="34" charset="-128"/>
              </a:rPr>
              <a:t>Įstaigos veiklos priežiūrą atlieka Teritorinės ligonių kasos, organizuodamos planinius patikrinimus, bei neplaninius patikrinimus, reaguojant į pacientų skundus arba įstaigai nesilaikant Įstaigos ir TLK Sutarties sąlygų. </a:t>
            </a:r>
          </a:p>
          <a:p>
            <a:pPr lvl="0" algn="just" fontAlgn="ctr">
              <a:spcBef>
                <a:spcPts val="600"/>
              </a:spcBef>
              <a:buClr>
                <a:srgbClr val="0070C0"/>
              </a:buClr>
            </a:pPr>
            <a:r>
              <a:rPr lang="lt-LT" sz="1200" dirty="0">
                <a:ea typeface="MS PGothic" pitchFamily="34" charset="-128"/>
              </a:rPr>
              <a:t>Nacionalinis visuomenės sveikatos centras, atsakingas už higienos normų bei užkrečiamųjų ligų epidemiologijos vykdymo priežiūrą įstaigose, atlieka planinius ir neplaninius patikrinimus įstaigose, vertina įstaigų veiklą ir nurodo trūkumus. Valstybinė akreditavimo sveikatos priežiūros veiklai tarnyba prie Sveikatos apsaugos ministerijos licencijuoja juridinius asmenis sveikatos priežiūros veiklai ir atlieka teikiamų paslaugų kokybės valstybinę priežiūrą.</a:t>
            </a:r>
          </a:p>
          <a:p>
            <a:pPr lvl="0" fontAlgn="ctr">
              <a:spcBef>
                <a:spcPts val="600"/>
              </a:spcBef>
              <a:buClr>
                <a:srgbClr val="0070C0"/>
              </a:buClr>
            </a:pPr>
            <a:r>
              <a:rPr lang="lt-LT" sz="1200" dirty="0">
                <a:ea typeface="MS PGothic" pitchFamily="34" charset="-128"/>
              </a:rPr>
              <a:t>Jei įstaiga nesilaiko sveikatos apsaugos veiklą reglamentuojančių įsakymų, TLK sutarties, licencijavimo ir higienos normų sąlygų, gali būti taikomos finansinės nuobaudos ir laikinas licencijos vykdyti veiklą sustabdymas arba panaikinimas</a:t>
            </a:r>
          </a:p>
        </p:txBody>
      </p:sp>
      <p:pic>
        <p:nvPicPr>
          <p:cNvPr id="5" name="Picture 4">
            <a:extLst>
              <a:ext uri="{FF2B5EF4-FFF2-40B4-BE49-F238E27FC236}">
                <a16:creationId xmlns:a16="http://schemas.microsoft.com/office/drawing/2014/main" id="{E0822097-263A-47AA-96E2-DF9D77E36126}"/>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134369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en-US" sz="3200" dirty="0">
                <a:ea typeface="MS PGothic" pitchFamily="34" charset="-128"/>
              </a:rPr>
              <a:t>Reguliacin</a:t>
            </a:r>
            <a:r>
              <a:rPr lang="lt-LT" sz="3200" dirty="0">
                <a:ea typeface="MS PGothic" pitchFamily="34" charset="-128"/>
              </a:rPr>
              <a:t>ė aplinka (2)</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599" y="1324307"/>
            <a:ext cx="11226799" cy="4811234"/>
          </a:xfrm>
        </p:spPr>
        <p:txBody>
          <a:bodyPr/>
          <a:lstStyle/>
          <a:p>
            <a:pPr algn="just" fontAlgn="base">
              <a:spcBef>
                <a:spcPts val="0"/>
              </a:spcBef>
            </a:pPr>
            <a:r>
              <a:rPr lang="lt-LT" b="1" dirty="0"/>
              <a:t>Pacientų priemokos</a:t>
            </a:r>
          </a:p>
          <a:p>
            <a:pPr algn="just" fontAlgn="ctr">
              <a:spcBef>
                <a:spcPts val="600"/>
              </a:spcBef>
              <a:buClr>
                <a:srgbClr val="0070C0"/>
              </a:buClr>
            </a:pPr>
            <a:r>
              <a:rPr lang="lt-LT" dirty="0">
                <a:ea typeface="MS PGothic" pitchFamily="34" charset="-128"/>
              </a:rPr>
              <a:t>Mokamos sveikatos priežiūros paslaugos gydymo įstaigoje gali būti teikiamos, kai:</a:t>
            </a:r>
          </a:p>
          <a:p>
            <a:pPr marL="285750" lvl="0" indent="-285750" algn="just" fontAlgn="ctr">
              <a:spcBef>
                <a:spcPts val="300"/>
              </a:spcBef>
              <a:buClrTx/>
              <a:buFont typeface="Arial" panose="020B0604020202020204" pitchFamily="34" charset="0"/>
              <a:buChar char="•"/>
            </a:pPr>
            <a:r>
              <a:rPr lang="lt-LT" dirty="0">
                <a:ea typeface="MS PGothic" pitchFamily="34" charset="-128"/>
              </a:rPr>
              <a:t>Pacientas, neturėdamas šeimos gydytojo siuntimo, pats kreipiasi dėl stacionarinės ar specializuotos ambulatorinės sveikatos priežiūros paslaugos suteikimo;</a:t>
            </a:r>
          </a:p>
          <a:p>
            <a:pPr marL="285750" lvl="0" indent="-285750" algn="just" fontAlgn="ctr">
              <a:spcBef>
                <a:spcPts val="300"/>
              </a:spcBef>
              <a:buClrTx/>
              <a:buFont typeface="Arial" panose="020B0604020202020204" pitchFamily="34" charset="0"/>
              <a:buChar char="•"/>
            </a:pPr>
            <a:r>
              <a:rPr lang="lt-LT" dirty="0">
                <a:ea typeface="MS PGothic" pitchFamily="34" charset="-128"/>
              </a:rPr>
              <a:t>Pacientas, teikiant jam iš PSDF biudžeto lėšų apmokamas paslaugas ir leidus gydančiajam gydytojui, pageidauja gauti papildomas paslaugas, medžiagas, tyrimus, medikamentus, medicinos pagalbos priemones, procedūras; </a:t>
            </a:r>
          </a:p>
          <a:p>
            <a:pPr marL="285750" lvl="0" indent="-285750" algn="just" fontAlgn="ctr">
              <a:spcBef>
                <a:spcPts val="300"/>
              </a:spcBef>
              <a:buClrTx/>
              <a:buFont typeface="Arial" panose="020B0604020202020204" pitchFamily="34" charset="0"/>
              <a:buChar char="•"/>
            </a:pPr>
            <a:r>
              <a:rPr lang="lt-LT" dirty="0">
                <a:ea typeface="MS PGothic" pitchFamily="34" charset="-128"/>
              </a:rPr>
              <a:t>Pacientas nori gauti paslaugą ne eilės tvarka, o sveikatos priežiūros paslaugas teikianti įstaiga turi galimybes suteikti daugiau paslaugų nei numatyta sutartyje su TLK;</a:t>
            </a:r>
          </a:p>
          <a:p>
            <a:pPr marL="285750" lvl="0" indent="-285750" algn="just" fontAlgn="ctr">
              <a:spcBef>
                <a:spcPts val="300"/>
              </a:spcBef>
              <a:buClrTx/>
              <a:buFont typeface="Arial" panose="020B0604020202020204" pitchFamily="34" charset="0"/>
              <a:buChar char="•"/>
            </a:pPr>
            <a:r>
              <a:rPr lang="lt-LT" dirty="0">
                <a:ea typeface="MS PGothic" pitchFamily="34" charset="-128"/>
              </a:rPr>
              <a:t>Pacientas pasirenka brangiau kainuojančias sveikatos priežiūros paslaugas. </a:t>
            </a:r>
          </a:p>
          <a:p>
            <a:pPr marL="285750" lvl="0" indent="-285750" algn="just" fontAlgn="ctr">
              <a:spcBef>
                <a:spcPts val="300"/>
              </a:spcBef>
              <a:buClrTx/>
              <a:buFont typeface="Arial" panose="020B0604020202020204" pitchFamily="34" charset="0"/>
              <a:buChar char="•"/>
            </a:pPr>
            <a:r>
              <a:rPr lang="lt-LT" dirty="0">
                <a:ea typeface="MS PGothic" pitchFamily="34" charset="-128"/>
              </a:rPr>
              <a:t>Teikiant odontologinės priežiūros paslaugas įstaigose, sudariusiose su TLK sutartis, apdraustieji moka už vaistus, odontologines ir kitas medžiagas, sunaudotas odontologinės priežiūros paslaugų teikimui, taip pat vienkartines priemones.</a:t>
            </a:r>
          </a:p>
          <a:p>
            <a:pPr algn="just" fontAlgn="ctr">
              <a:buClr>
                <a:srgbClr val="0070C0"/>
              </a:buClr>
            </a:pPr>
            <a:endParaRPr lang="lt-LT" dirty="0">
              <a:ea typeface="MS PGothic" pitchFamily="34" charset="-128"/>
            </a:endParaRPr>
          </a:p>
          <a:p>
            <a:pPr lvl="0" algn="just" fontAlgn="ctr">
              <a:buClr>
                <a:srgbClr val="0070C0"/>
              </a:buClr>
            </a:pPr>
            <a:endParaRPr lang="lt-LT" dirty="0">
              <a:ea typeface="MS PGothic" pitchFamily="34" charset="-128"/>
            </a:endParaRPr>
          </a:p>
          <a:p>
            <a:pPr algn="just">
              <a:spcAft>
                <a:spcPts val="600"/>
              </a:spcAft>
            </a:pPr>
            <a:endParaRPr lang="en-US" dirty="0"/>
          </a:p>
        </p:txBody>
      </p:sp>
      <p:pic>
        <p:nvPicPr>
          <p:cNvPr id="5" name="Picture 4">
            <a:extLst>
              <a:ext uri="{FF2B5EF4-FFF2-40B4-BE49-F238E27FC236}">
                <a16:creationId xmlns:a16="http://schemas.microsoft.com/office/drawing/2014/main" id="{E0822097-263A-47AA-96E2-DF9D77E36126}"/>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3854363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en-US" sz="3200" dirty="0">
                <a:ea typeface="MS PGothic" pitchFamily="34" charset="-128"/>
              </a:rPr>
              <a:t>Reguliacin</a:t>
            </a:r>
            <a:r>
              <a:rPr lang="lt-LT" sz="3200" dirty="0">
                <a:ea typeface="MS PGothic" pitchFamily="34" charset="-128"/>
              </a:rPr>
              <a:t>ė aplinka (3)</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2" y="1271047"/>
            <a:ext cx="11226799" cy="3493913"/>
          </a:xfrm>
        </p:spPr>
        <p:txBody>
          <a:bodyPr/>
          <a:lstStyle/>
          <a:p>
            <a:pPr algn="just" defTabSz="457200" fontAlgn="base">
              <a:spcBef>
                <a:spcPct val="0"/>
              </a:spcBef>
              <a:buClr>
                <a:srgbClr val="0070C0"/>
              </a:buClr>
              <a:defRPr/>
            </a:pPr>
            <a:r>
              <a:rPr lang="lt-LT" altLang="en-US" b="1" dirty="0">
                <a:cs typeface="Arial" panose="020B0604020202020204" pitchFamily="34" charset="0"/>
              </a:rPr>
              <a:t>Tarifų nustatymas</a:t>
            </a:r>
          </a:p>
          <a:p>
            <a:pPr lvl="0" algn="just" fontAlgn="ctr">
              <a:spcBef>
                <a:spcPts val="600"/>
              </a:spcBef>
              <a:buClr>
                <a:srgbClr val="0070C0"/>
              </a:buClr>
            </a:pPr>
            <a:r>
              <a:rPr lang="lt-LT" dirty="0">
                <a:ea typeface="MS PGothic" pitchFamily="34" charset="-128"/>
              </a:rPr>
              <a:t>Sveikatos priežiūros paslaugos, už kurias apmoka teritorinės ligonių kasos (toliau – TLK), pagal finansavimo pobūdį gali būti skirstomos į:</a:t>
            </a:r>
          </a:p>
          <a:p>
            <a:pPr marL="285750" lvl="0" indent="-285750" algn="just" fontAlgn="ctr">
              <a:spcBef>
                <a:spcPts val="300"/>
              </a:spcBef>
              <a:buClr>
                <a:srgbClr val="002C63"/>
              </a:buClr>
              <a:buFont typeface="Arial" panose="020B0604020202020204" pitchFamily="34" charset="0"/>
              <a:buChar char="•"/>
            </a:pPr>
            <a:r>
              <a:rPr lang="lt-LT" dirty="0">
                <a:ea typeface="MS PGothic" pitchFamily="34" charset="-128"/>
              </a:rPr>
              <a:t>paslaugas, kurių finansavimas nepriklauso nuo suteiktų paslaugų kiekio (mokamas bazinis tarifas asmeniui);</a:t>
            </a:r>
          </a:p>
          <a:p>
            <a:pPr marL="285750" lvl="0" indent="-285750" algn="just" fontAlgn="ctr">
              <a:spcBef>
                <a:spcPts val="300"/>
              </a:spcBef>
              <a:buClr>
                <a:srgbClr val="002C63"/>
              </a:buClr>
              <a:buFont typeface="Arial" panose="020B0604020202020204" pitchFamily="34" charset="0"/>
              <a:buChar char="•"/>
            </a:pPr>
            <a:r>
              <a:rPr lang="lt-LT" dirty="0">
                <a:ea typeface="MS PGothic" pitchFamily="34" charset="-128"/>
              </a:rPr>
              <a:t>paslaugas, kurių finansavimas priklauso nuo jų kiekio.</a:t>
            </a:r>
          </a:p>
          <a:p>
            <a:pPr lvl="0" algn="just" fontAlgn="ctr">
              <a:spcBef>
                <a:spcPts val="600"/>
              </a:spcBef>
              <a:buClr>
                <a:srgbClr val="0070C0"/>
              </a:buClr>
            </a:pPr>
            <a:r>
              <a:rPr lang="lt-LT" dirty="0">
                <a:ea typeface="MS PGothic" pitchFamily="34" charset="-128"/>
              </a:rPr>
              <a:t>Pirminiame sveikatos sistemos lygyje (šeimos medicina) dominuoja užmokestis už prisirašiusįjį pacientą. Užmokestis už pacientą nepriklauso nei nuo pacientų apsilankymo dažnio, nei nuo apsilankymo metu suteikiamų paslaugų kiekio. </a:t>
            </a:r>
          </a:p>
          <a:p>
            <a:pPr lvl="0" algn="just" fontAlgn="ctr">
              <a:spcBef>
                <a:spcPts val="600"/>
              </a:spcBef>
              <a:buClr>
                <a:srgbClr val="0070C0"/>
              </a:buClr>
            </a:pPr>
            <a:r>
              <a:rPr lang="lt-LT" dirty="0">
                <a:ea typeface="MS PGothic" pitchFamily="34" charset="-128"/>
              </a:rPr>
              <a:t>Antriniame sveikatos sistemos lygyje (gydytojų specialistų paslaugos) dominuoja finansavimas už suteiktas paslaugas, </a:t>
            </a:r>
            <a:r>
              <a:rPr lang="lt-LT" dirty="0" err="1">
                <a:ea typeface="MS PGothic" pitchFamily="34" charset="-128"/>
              </a:rPr>
              <a:t>t.y</a:t>
            </a:r>
            <a:r>
              <a:rPr lang="lt-LT" dirty="0">
                <a:ea typeface="MS PGothic" pitchFamily="34" charset="-128"/>
              </a:rPr>
              <a:t>. TLK kompensuoja už  ambulatorines ir/ar chirurgines paslaugas pagal nustatytus įkainius. </a:t>
            </a:r>
          </a:p>
          <a:p>
            <a:pPr lvl="0" algn="just" fontAlgn="ctr">
              <a:spcBef>
                <a:spcPts val="600"/>
              </a:spcBef>
              <a:buClr>
                <a:srgbClr val="0070C0"/>
              </a:buClr>
            </a:pPr>
            <a:r>
              <a:rPr lang="lt-LT" dirty="0">
                <a:ea typeface="MS PGothic" pitchFamily="34" charset="-128"/>
              </a:rPr>
              <a:t>Sveikatos priežiūros išlaidos apmokamos vadovaujantis TLK ir sveikatos priežiūros įstaigos sudaryta sutartimi. Sutartys tarp TLK ir asmens sveikatos priežiūros įstaigų sudaromos Sveikatos apsaugos ministerijos nustatyta tvarka ir tvirtinamos Valstybinės ligonių kasos direktoriaus.</a:t>
            </a:r>
          </a:p>
          <a:p>
            <a:pPr algn="just" fontAlgn="base">
              <a:spcBef>
                <a:spcPts val="0"/>
              </a:spcBef>
            </a:pPr>
            <a:endParaRPr lang="lt-LT" b="1" dirty="0">
              <a:cs typeface="Arial" panose="020B0604020202020204" pitchFamily="34" charset="0"/>
            </a:endParaRPr>
          </a:p>
          <a:p>
            <a:pPr algn="just" fontAlgn="base">
              <a:spcBef>
                <a:spcPts val="0"/>
              </a:spcBef>
            </a:pPr>
            <a:r>
              <a:rPr lang="lt-LT" b="1" dirty="0"/>
              <a:t>Naujo finansavimo skyrimas</a:t>
            </a:r>
          </a:p>
          <a:p>
            <a:pPr algn="just" fontAlgn="ctr">
              <a:spcBef>
                <a:spcPts val="600"/>
              </a:spcBef>
              <a:buClr>
                <a:srgbClr val="0070C0"/>
              </a:buClr>
            </a:pPr>
            <a:r>
              <a:rPr lang="lt-LT" dirty="0">
                <a:ea typeface="MS PGothic" pitchFamily="34" charset="-128"/>
              </a:rPr>
              <a:t>Gydymo įstaigai, kuri anksčiau nebuvo sudariusi sutarties su TLK dėl konkrečios paslaugos finansavimo, kvota tai paslaugai skiriama ne daugiau kaip po 128 kiekvienos profesinės kvalifikacijos gydytojų specialistų konsultacijoms (“įėjimo“ kvota). </a:t>
            </a:r>
          </a:p>
          <a:p>
            <a:pPr algn="just" fontAlgn="ctr">
              <a:spcBef>
                <a:spcPts val="600"/>
              </a:spcBef>
              <a:buClr>
                <a:srgbClr val="0070C0"/>
              </a:buClr>
            </a:pPr>
            <a:r>
              <a:rPr lang="lt-LT" dirty="0">
                <a:ea typeface="MS PGothic" pitchFamily="34" charset="-128"/>
              </a:rPr>
              <a:t>„Įėjimo“ kvota gali būti netaikoma, </a:t>
            </a:r>
            <a:r>
              <a:rPr lang="lt-LT" dirty="0" err="1">
                <a:ea typeface="MS PGothic" pitchFamily="34" charset="-128"/>
              </a:rPr>
              <a:t>t.y</a:t>
            </a:r>
            <a:r>
              <a:rPr lang="lt-LT" dirty="0">
                <a:ea typeface="MS PGothic" pitchFamily="34" charset="-128"/>
              </a:rPr>
              <a:t>. nustatoma iškart didesnė kvota, tuo atveju, jeigu atitinkamos ambulatorinės paslaugos vartojimo rodiklis konkrečiame regione yra žemesnis nei šalies vidurkis – tokiu būdu siekiama didinti sveikatos paslaugų teikimo tolygumą šalyje.</a:t>
            </a:r>
          </a:p>
          <a:p>
            <a:pPr lvl="0" algn="just" fontAlgn="ctr">
              <a:buClr>
                <a:srgbClr val="0070C0"/>
              </a:buClr>
            </a:pPr>
            <a:endParaRPr lang="lt-LT" dirty="0">
              <a:ea typeface="MS PGothic" pitchFamily="34" charset="-128"/>
            </a:endParaRPr>
          </a:p>
          <a:p>
            <a:pPr algn="just">
              <a:spcAft>
                <a:spcPts val="600"/>
              </a:spcAft>
            </a:pPr>
            <a:endParaRPr lang="en-US" dirty="0"/>
          </a:p>
        </p:txBody>
      </p:sp>
      <p:pic>
        <p:nvPicPr>
          <p:cNvPr id="5" name="Picture 4">
            <a:extLst>
              <a:ext uri="{FF2B5EF4-FFF2-40B4-BE49-F238E27FC236}">
                <a16:creationId xmlns:a16="http://schemas.microsoft.com/office/drawing/2014/main" id="{98C348B5-F6A7-40CF-B684-F4E87250CA07}"/>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0355326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54101A-067B-CF47-B7D3-C8D1D867724B}"/>
              </a:ext>
            </a:extLst>
          </p:cNvPr>
          <p:cNvSpPr>
            <a:spLocks noGrp="1"/>
          </p:cNvSpPr>
          <p:nvPr>
            <p:ph type="ctrTitle"/>
          </p:nvPr>
        </p:nvSpPr>
        <p:spPr>
          <a:xfrm>
            <a:off x="482600" y="494146"/>
            <a:ext cx="4609164" cy="1315403"/>
          </a:xfrm>
        </p:spPr>
        <p:txBody>
          <a:bodyPr>
            <a:normAutofit/>
          </a:bodyPr>
          <a:lstStyle/>
          <a:p>
            <a:r>
              <a:rPr lang="en-US" sz="3200" dirty="0">
                <a:ea typeface="MS PGothic" pitchFamily="34" charset="-128"/>
              </a:rPr>
              <a:t>Grup</a:t>
            </a:r>
            <a:r>
              <a:rPr lang="lt-LT" sz="3200" dirty="0">
                <a:ea typeface="MS PGothic" pitchFamily="34" charset="-128"/>
              </a:rPr>
              <a:t>ės įmonės – </a:t>
            </a:r>
            <a:br>
              <a:rPr lang="lt-LT" sz="3200" dirty="0">
                <a:ea typeface="MS PGothic" pitchFamily="34" charset="-128"/>
              </a:rPr>
            </a:br>
            <a:r>
              <a:rPr lang="en-US" sz="3200" dirty="0">
                <a:ea typeface="MS PGothic" pitchFamily="34" charset="-128"/>
              </a:rPr>
              <a:t>UAB</a:t>
            </a:r>
            <a:r>
              <a:rPr lang="lt-LT" sz="3200" dirty="0">
                <a:ea typeface="MS PGothic" pitchFamily="34" charset="-128"/>
              </a:rPr>
              <a:t> </a:t>
            </a:r>
            <a:r>
              <a:rPr lang="lt-LT" sz="3200" dirty="0"/>
              <a:t>„</a:t>
            </a:r>
            <a:r>
              <a:rPr lang="en-US" sz="3200" dirty="0"/>
              <a:t>RENESO</a:t>
            </a:r>
            <a:r>
              <a:rPr lang="lt-LT" sz="3200" dirty="0"/>
              <a:t>“</a:t>
            </a:r>
            <a:endParaRPr lang="en-US" sz="3200" dirty="0"/>
          </a:p>
        </p:txBody>
      </p:sp>
      <p:sp>
        <p:nvSpPr>
          <p:cNvPr id="5" name="Text Placeholder 4">
            <a:extLst>
              <a:ext uri="{FF2B5EF4-FFF2-40B4-BE49-F238E27FC236}">
                <a16:creationId xmlns:a16="http://schemas.microsoft.com/office/drawing/2014/main" id="{7A06B3E9-AD08-1E47-AACA-1E774E8C4382}"/>
              </a:ext>
            </a:extLst>
          </p:cNvPr>
          <p:cNvSpPr>
            <a:spLocks noGrp="1"/>
          </p:cNvSpPr>
          <p:nvPr>
            <p:ph type="body" sz="quarter" idx="31"/>
          </p:nvPr>
        </p:nvSpPr>
        <p:spPr>
          <a:xfrm>
            <a:off x="482599" y="2036642"/>
            <a:ext cx="4811296" cy="4327211"/>
          </a:xfrm>
        </p:spPr>
        <p:txBody>
          <a:bodyPr/>
          <a:lstStyle/>
          <a:p>
            <a:pPr marL="285750" indent="-285750" algn="just">
              <a:buClr>
                <a:srgbClr val="002C63"/>
              </a:buClr>
              <a:buFont typeface="Arial" panose="020B0604020202020204" pitchFamily="34" charset="0"/>
              <a:buChar char="•"/>
            </a:pPr>
            <a:r>
              <a:rPr lang="en-US" dirty="0">
                <a:ea typeface="MS PGothic" pitchFamily="34" charset="-128"/>
              </a:rPr>
              <a:t>2014 m. vei</a:t>
            </a:r>
            <a:r>
              <a:rPr lang="lt-LT" dirty="0">
                <a:ea typeface="MS PGothic" pitchFamily="34" charset="-128"/>
              </a:rPr>
              <a:t>klą pradėjusi dantų techniko laboratorija.</a:t>
            </a:r>
          </a:p>
          <a:p>
            <a:pPr marL="285750" indent="-285750" algn="just">
              <a:buClr>
                <a:srgbClr val="002C63"/>
              </a:buClr>
              <a:buFont typeface="Arial" panose="020B0604020202020204" pitchFamily="34" charset="0"/>
              <a:buChar char="•"/>
            </a:pPr>
            <a:r>
              <a:rPr lang="lt-LT" dirty="0">
                <a:ea typeface="MS PGothic" pitchFamily="34" charset="-128"/>
              </a:rPr>
              <a:t>Patyrusių specialistų komanda, atliekanti įvairiausio sudėtingumo darbus.</a:t>
            </a:r>
          </a:p>
          <a:p>
            <a:pPr marL="285750" indent="-285750" algn="just">
              <a:buClr>
                <a:srgbClr val="002C63"/>
              </a:buClr>
              <a:buFont typeface="Arial" panose="020B0604020202020204" pitchFamily="34" charset="0"/>
              <a:buChar char="•"/>
            </a:pPr>
            <a:r>
              <a:rPr lang="lt-LT" dirty="0">
                <a:ea typeface="MS PGothic" pitchFamily="34" charset="-128"/>
              </a:rPr>
              <a:t>Bendrovė gamina dantų protezus, keraminius ir bemetalius estetinius cirkonio oksido vainikėlius bei tiltus su keramikos apdaila.</a:t>
            </a:r>
          </a:p>
          <a:p>
            <a:pPr marL="285750" indent="-285750" algn="just">
              <a:buClr>
                <a:srgbClr val="002C63"/>
              </a:buClr>
              <a:buFont typeface="Arial" panose="020B0604020202020204" pitchFamily="34" charset="0"/>
              <a:buChar char="•"/>
            </a:pPr>
            <a:r>
              <a:rPr lang="lt-LT" dirty="0">
                <a:ea typeface="MS PGothic" pitchFamily="34" charset="-128"/>
              </a:rPr>
              <a:t>Darbams naudojama pažangi laboratorinė CAD/CAM (kompiuterinė dantų restauracijų modeliavimo ir gamybos) įranga.</a:t>
            </a:r>
          </a:p>
          <a:p>
            <a:pPr marL="285750" indent="-285750" algn="just">
              <a:buClr>
                <a:srgbClr val="002C63"/>
              </a:buClr>
              <a:buFont typeface="Arial" panose="020B0604020202020204" pitchFamily="34" charset="0"/>
              <a:buChar char="•"/>
            </a:pPr>
            <a:r>
              <a:rPr lang="lt-LT" dirty="0">
                <a:ea typeface="MS PGothic" pitchFamily="34" charset="-128"/>
              </a:rPr>
              <a:t>Dirba su klinikomis Kaune, Vilniuje, Klaipėdoje, Tauragėje, Marijampolėje, Lentvaryje.</a:t>
            </a:r>
          </a:p>
          <a:p>
            <a:pPr marL="285750" indent="-285750" algn="just">
              <a:buClr>
                <a:srgbClr val="002C63"/>
              </a:buClr>
              <a:buFont typeface="Arial" panose="020B0604020202020204" pitchFamily="34" charset="0"/>
              <a:buChar char="•"/>
            </a:pPr>
            <a:r>
              <a:rPr lang="lt-LT" dirty="0">
                <a:ea typeface="MS PGothic" pitchFamily="34" charset="-128"/>
              </a:rPr>
              <a:t>Bendrovėje dirba 11 darbuotojų. </a:t>
            </a:r>
          </a:p>
          <a:p>
            <a:pPr marL="285750" indent="-285750" algn="just">
              <a:buClr>
                <a:srgbClr val="002C63"/>
              </a:buClr>
              <a:buFont typeface="Arial" panose="020B0604020202020204" pitchFamily="34" charset="0"/>
              <a:buChar char="•"/>
            </a:pPr>
            <a:r>
              <a:rPr lang="lt-LT" dirty="0">
                <a:ea typeface="MS PGothic" pitchFamily="34" charset="-128"/>
              </a:rPr>
              <a:t>2018 metų pajamos siekė 208 tūkst. Eur (2017 m. – 204 tūkst. Eur)</a:t>
            </a:r>
          </a:p>
        </p:txBody>
      </p:sp>
      <p:sp>
        <p:nvSpPr>
          <p:cNvPr id="12" name="Slide Number Placeholder 5">
            <a:extLst>
              <a:ext uri="{FF2B5EF4-FFF2-40B4-BE49-F238E27FC236}">
                <a16:creationId xmlns:a16="http://schemas.microsoft.com/office/drawing/2014/main" id="{D6B1EDCD-BD6C-3E4B-BECB-8A6DA535D69B}"/>
              </a:ext>
            </a:extLst>
          </p:cNvPr>
          <p:cNvSpPr txBox="1">
            <a:spLocks/>
          </p:cNvSpPr>
          <p:nvPr/>
        </p:nvSpPr>
        <p:spPr>
          <a:xfrm>
            <a:off x="11161622" y="494146"/>
            <a:ext cx="547777" cy="365125"/>
          </a:xfrm>
          <a:prstGeom prst="rect">
            <a:avLst/>
          </a:prstGeom>
        </p:spPr>
        <p:txBody>
          <a:bodyPr vert="horz" lIns="90000" tIns="45720" rIns="0" bIns="45720" rtlCol="0" anchor="t"/>
          <a:lstStyle>
            <a:defPPr>
              <a:defRPr lang="en-US"/>
            </a:defPPr>
            <a:lvl1pPr marL="0" algn="r" defTabSz="914400" rtl="0" eaLnBrk="1" latinLnBrk="0" hangingPunct="1">
              <a:defRPr sz="1300" kern="1200" baseline="0">
                <a:solidFill>
                  <a:srgbClr val="002C63"/>
                </a:solidFill>
                <a:latin typeface="Apercu Pro" panose="02000506040000020004"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4247BC-5709-B745-A186-EFF89DA46501}" type="slidenum">
              <a:rPr lang="en-US" sz="1400" smtClean="0">
                <a:solidFill>
                  <a:schemeClr val="bg1"/>
                </a:solidFill>
                <a:latin typeface="Apercu Pro Medium" panose="020B0603050601040103" pitchFamily="34" charset="0"/>
              </a:rPr>
              <a:pPr/>
              <a:t>37</a:t>
            </a:fld>
            <a:endParaRPr lang="en-US" sz="1400" dirty="0">
              <a:solidFill>
                <a:schemeClr val="bg1"/>
              </a:solidFill>
              <a:latin typeface="Apercu Pro Medium" panose="020B0603050601040103" pitchFamily="34" charset="0"/>
            </a:endParaRPr>
          </a:p>
        </p:txBody>
      </p:sp>
      <p:pic>
        <p:nvPicPr>
          <p:cNvPr id="9" name="Picture Placeholder 8">
            <a:extLst>
              <a:ext uri="{FF2B5EF4-FFF2-40B4-BE49-F238E27FC236}">
                <a16:creationId xmlns:a16="http://schemas.microsoft.com/office/drawing/2014/main" id="{460FCA1E-3346-4942-A2A9-330F4580D7AA}"/>
              </a:ext>
            </a:extLst>
          </p:cNvPr>
          <p:cNvPicPr>
            <a:picLocks noGrp="1" noChangeAspect="1"/>
          </p:cNvPicPr>
          <p:nvPr>
            <p:ph type="pic" sz="quarter" idx="18"/>
          </p:nvPr>
        </p:nvPicPr>
        <p:blipFill>
          <a:blip r:embed="rId2"/>
          <a:srcRect l="7919" r="7919"/>
          <a:stretch>
            <a:fillRect/>
          </a:stretch>
        </p:blipFill>
        <p:spPr/>
      </p:pic>
      <p:pic>
        <p:nvPicPr>
          <p:cNvPr id="13" name="Picture 2" descr="Vaizdo rezultatas pagal užklausą „reneso“">
            <a:extLst>
              <a:ext uri="{FF2B5EF4-FFF2-40B4-BE49-F238E27FC236}">
                <a16:creationId xmlns:a16="http://schemas.microsoft.com/office/drawing/2014/main" id="{3C2FDB05-3B00-42CC-93DB-B159EDEB047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393101" y="5545267"/>
            <a:ext cx="4042409" cy="818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6243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Bendrovės veiklos apžvalga (1)</a:t>
            </a:r>
            <a:endParaRPr lang="en-US" sz="3200" dirty="0"/>
          </a:p>
        </p:txBody>
      </p:sp>
      <p:sp>
        <p:nvSpPr>
          <p:cNvPr id="9" name="Text Placeholder 8">
            <a:extLst>
              <a:ext uri="{FF2B5EF4-FFF2-40B4-BE49-F238E27FC236}">
                <a16:creationId xmlns:a16="http://schemas.microsoft.com/office/drawing/2014/main" id="{DC655441-A2B2-AD43-BDC3-CFD443C70507}"/>
              </a:ext>
            </a:extLst>
          </p:cNvPr>
          <p:cNvSpPr>
            <a:spLocks noGrp="1"/>
          </p:cNvSpPr>
          <p:nvPr>
            <p:ph type="body" sz="quarter" idx="41"/>
          </p:nvPr>
        </p:nvSpPr>
        <p:spPr>
          <a:xfrm>
            <a:off x="482600" y="1532778"/>
            <a:ext cx="4295462" cy="4414934"/>
          </a:xfrm>
        </p:spPr>
        <p:txBody>
          <a:bodyPr>
            <a:noAutofit/>
          </a:bodyPr>
          <a:lstStyle/>
          <a:p>
            <a:pPr algn="just" defTabSz="457200" eaLnBrk="0" fontAlgn="base" hangingPunct="0">
              <a:lnSpc>
                <a:spcPct val="120000"/>
              </a:lnSpc>
              <a:spcBef>
                <a:spcPct val="0"/>
              </a:spcBef>
              <a:spcAft>
                <a:spcPct val="0"/>
              </a:spcAft>
              <a:buClr>
                <a:srgbClr val="0070C0"/>
              </a:buClr>
            </a:pPr>
            <a:r>
              <a:rPr lang="lt-LT" sz="1300" dirty="0">
                <a:ea typeface="MS PGothic" pitchFamily="34" charset="-128"/>
                <a:cs typeface="Arial" panose="020B0604020202020204" pitchFamily="34" charset="0"/>
              </a:rPr>
              <a:t>InMedica registruotų pacientų skaičius nuosekliai auga (2018 m. augimas - 22 proc.). </a:t>
            </a:r>
            <a:r>
              <a:rPr lang="en-US" sz="1300" dirty="0">
                <a:ea typeface="MS PGothic" pitchFamily="34" charset="-128"/>
                <a:cs typeface="Arial" panose="020B0604020202020204" pitchFamily="34" charset="0"/>
              </a:rPr>
              <a:t>Augim</a:t>
            </a:r>
            <a:r>
              <a:rPr lang="lt-LT" sz="1300" dirty="0">
                <a:ea typeface="MS PGothic" pitchFamily="34" charset="-128"/>
                <a:cs typeface="Arial" panose="020B0604020202020204" pitchFamily="34" charset="0"/>
              </a:rPr>
              <a:t>ą sąlygojo organinis pacientų prieaugis esamose klinikose, paslaugų didėjimas ir naujų klinikų įsigijimai, PSDF įkainių augimas.</a:t>
            </a:r>
          </a:p>
          <a:p>
            <a:pPr algn="just" defTabSz="457200" eaLnBrk="0" fontAlgn="base" hangingPunct="0">
              <a:lnSpc>
                <a:spcPct val="120000"/>
              </a:lnSpc>
              <a:spcBef>
                <a:spcPct val="0"/>
              </a:spcBef>
              <a:spcAft>
                <a:spcPct val="0"/>
              </a:spcAft>
              <a:buClr>
                <a:srgbClr val="0070C0"/>
              </a:buClr>
            </a:pPr>
            <a:endParaRPr lang="lt-LT" altLang="en-US" sz="130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r>
              <a:rPr lang="lt-LT" sz="1300" dirty="0">
                <a:cs typeface="Arial" panose="020B0604020202020204" pitchFamily="34" charset="0"/>
              </a:rPr>
              <a:t>Per 60 proc. pajamų Bendrovė surenka iš PSDF (šeimos medicina ir specialistai), likusios – komercinio pobūdžio (mokama šeimos medicina ir mokami specialistai, odontologija).</a:t>
            </a:r>
          </a:p>
          <a:p>
            <a:pPr algn="just" defTabSz="457200" eaLnBrk="0" fontAlgn="base" hangingPunct="0">
              <a:lnSpc>
                <a:spcPct val="120000"/>
              </a:lnSpc>
              <a:spcBef>
                <a:spcPct val="0"/>
              </a:spcBef>
              <a:spcAft>
                <a:spcPct val="0"/>
              </a:spcAft>
              <a:buClr>
                <a:srgbClr val="0070C0"/>
              </a:buClr>
            </a:pPr>
            <a:endParaRPr lang="lt-LT" altLang="en-US" sz="130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r>
              <a:rPr lang="lt-LT" altLang="en-US" sz="1300" dirty="0">
                <a:ea typeface="MS PGothic" pitchFamily="34" charset="-128"/>
                <a:cs typeface="Arial" panose="020B0604020202020204" pitchFamily="34" charset="0"/>
              </a:rPr>
              <a:t>Sparčiausiai pastaruosius kelis metus augo mokamos specialistų pajamos ir šeimos medicinos pajamos – atitinkamai vidutiniškai 44 ir 27 proc. kasmet.</a:t>
            </a:r>
          </a:p>
          <a:p>
            <a:pPr algn="just" defTabSz="457200" eaLnBrk="0" fontAlgn="base" hangingPunct="0">
              <a:lnSpc>
                <a:spcPct val="120000"/>
              </a:lnSpc>
              <a:spcBef>
                <a:spcPct val="0"/>
              </a:spcBef>
              <a:spcAft>
                <a:spcPct val="0"/>
              </a:spcAft>
              <a:buClr>
                <a:srgbClr val="0070C0"/>
              </a:buClr>
            </a:pPr>
            <a:endParaRPr lang="lt-LT" altLang="en-US" sz="130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endParaRPr lang="lt-LT" sz="130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endParaRPr lang="lt-LT" altLang="en-US" sz="1300" dirty="0">
              <a:solidFill>
                <a:srgbClr val="FF0000"/>
              </a:solidFill>
              <a:ea typeface="MS PGothic" pitchFamily="34" charset="-128"/>
              <a:cs typeface="Arial" panose="020B0604020202020204" pitchFamily="34" charset="0"/>
            </a:endParaRPr>
          </a:p>
          <a:p>
            <a:pPr algn="just"/>
            <a:endParaRPr lang="en-US" sz="1300" dirty="0">
              <a:cs typeface="Arial" panose="020B0604020202020204" pitchFamily="34" charset="0"/>
            </a:endParaRPr>
          </a:p>
        </p:txBody>
      </p:sp>
      <p:graphicFrame>
        <p:nvGraphicFramePr>
          <p:cNvPr id="20" name="Table 19">
            <a:extLst>
              <a:ext uri="{FF2B5EF4-FFF2-40B4-BE49-F238E27FC236}">
                <a16:creationId xmlns:a16="http://schemas.microsoft.com/office/drawing/2014/main" id="{EBEBE69B-13DF-4235-BA7B-2E2A84279FD6}"/>
              </a:ext>
            </a:extLst>
          </p:cNvPr>
          <p:cNvGraphicFramePr>
            <a:graphicFrameLocks noGrp="1"/>
          </p:cNvGraphicFramePr>
          <p:nvPr>
            <p:extLst/>
          </p:nvPr>
        </p:nvGraphicFramePr>
        <p:xfrm>
          <a:off x="5183790" y="1854273"/>
          <a:ext cx="5618980" cy="1702200"/>
        </p:xfrm>
        <a:graphic>
          <a:graphicData uri="http://schemas.openxmlformats.org/drawingml/2006/table">
            <a:tbl>
              <a:tblPr/>
              <a:tblGrid>
                <a:gridCol w="1735720">
                  <a:extLst>
                    <a:ext uri="{9D8B030D-6E8A-4147-A177-3AD203B41FA5}">
                      <a16:colId xmlns:a16="http://schemas.microsoft.com/office/drawing/2014/main" val="3515715792"/>
                    </a:ext>
                  </a:extLst>
                </a:gridCol>
                <a:gridCol w="1065402">
                  <a:extLst>
                    <a:ext uri="{9D8B030D-6E8A-4147-A177-3AD203B41FA5}">
                      <a16:colId xmlns:a16="http://schemas.microsoft.com/office/drawing/2014/main" val="20001"/>
                    </a:ext>
                  </a:extLst>
                </a:gridCol>
                <a:gridCol w="956345">
                  <a:extLst>
                    <a:ext uri="{9D8B030D-6E8A-4147-A177-3AD203B41FA5}">
                      <a16:colId xmlns:a16="http://schemas.microsoft.com/office/drawing/2014/main" val="2099006029"/>
                    </a:ext>
                  </a:extLst>
                </a:gridCol>
                <a:gridCol w="931177">
                  <a:extLst>
                    <a:ext uri="{9D8B030D-6E8A-4147-A177-3AD203B41FA5}">
                      <a16:colId xmlns:a16="http://schemas.microsoft.com/office/drawing/2014/main" val="1374914930"/>
                    </a:ext>
                  </a:extLst>
                </a:gridCol>
                <a:gridCol w="930336">
                  <a:extLst>
                    <a:ext uri="{9D8B030D-6E8A-4147-A177-3AD203B41FA5}">
                      <a16:colId xmlns:a16="http://schemas.microsoft.com/office/drawing/2014/main" val="3556687460"/>
                    </a:ext>
                  </a:extLst>
                </a:gridCol>
              </a:tblGrid>
              <a:tr h="325969">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050" b="1" kern="1200" dirty="0">
                          <a:solidFill>
                            <a:srgbClr val="002C63"/>
                          </a:solidFill>
                          <a:latin typeface="Arial" panose="020B0604020202020204" pitchFamily="34" charset="0"/>
                          <a:ea typeface="+mn-ea"/>
                          <a:cs typeface="Arial" panose="020B0604020202020204" pitchFamily="34" charset="0"/>
                        </a:rPr>
                        <a:t>2017 01</a:t>
                      </a:r>
                      <a:endParaRPr lang="lt-LT" altLang="en-US" sz="105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050" b="1" kern="1200" dirty="0">
                          <a:solidFill>
                            <a:srgbClr val="002C63"/>
                          </a:solidFill>
                          <a:latin typeface="Arial" panose="020B0604020202020204" pitchFamily="34" charset="0"/>
                          <a:ea typeface="+mn-ea"/>
                          <a:cs typeface="Arial" panose="020B0604020202020204" pitchFamily="34" charset="0"/>
                        </a:rPr>
                        <a:t>2018 01</a:t>
                      </a:r>
                      <a:endParaRPr lang="lt-LT" altLang="en-US" sz="105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050" b="1" kern="1200" dirty="0">
                          <a:solidFill>
                            <a:srgbClr val="002C63"/>
                          </a:solidFill>
                          <a:latin typeface="Arial" panose="020B0604020202020204" pitchFamily="34" charset="0"/>
                          <a:ea typeface="+mn-ea"/>
                          <a:cs typeface="Arial" panose="020B0604020202020204" pitchFamily="34" charset="0"/>
                        </a:rPr>
                        <a:t>2019 01</a:t>
                      </a:r>
                      <a:endParaRPr lang="lt-LT" altLang="en-US" sz="105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050" b="1" kern="1200" dirty="0">
                          <a:solidFill>
                            <a:srgbClr val="002C63"/>
                          </a:solidFill>
                          <a:latin typeface="Arial" panose="020B0604020202020204" pitchFamily="34" charset="0"/>
                          <a:ea typeface="+mn-ea"/>
                          <a:cs typeface="Arial" panose="020B0604020202020204" pitchFamily="34" charset="0"/>
                        </a:rPr>
                        <a:t>2019 0</a:t>
                      </a:r>
                      <a:r>
                        <a:rPr lang="lt-LT" altLang="en-US" sz="1050" b="1" kern="1200" dirty="0">
                          <a:solidFill>
                            <a:srgbClr val="002C63"/>
                          </a:solidFill>
                          <a:latin typeface="Arial" panose="020B0604020202020204" pitchFamily="34" charset="0"/>
                          <a:ea typeface="+mn-ea"/>
                          <a:cs typeface="Arial" panose="020B0604020202020204" pitchFamily="34" charset="0"/>
                        </a:rPr>
                        <a:t>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Klinikų skaičius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14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16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18</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19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93282829"/>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R</a:t>
                      </a:r>
                      <a:r>
                        <a:rPr kumimoji="0" 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egistruot</a:t>
                      </a: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ų pacientų skaičius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54.816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57.626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70.177</a:t>
                      </a:r>
                      <a:r>
                        <a:rPr lang="en-US" sz="1100" b="0" i="0" kern="1200" dirty="0">
                          <a:solidFill>
                            <a:srgbClr val="002C63"/>
                          </a:solidFill>
                          <a:latin typeface="Arial" panose="020B0604020202020204" pitchFamily="34" charset="0"/>
                          <a:ea typeface="MS PGothic" pitchFamily="34" charset="-128"/>
                          <a:cs typeface="Arial" panose="020B0604020202020204" pitchFamily="34" charset="0"/>
                        </a:rPr>
                        <a:t>*</a:t>
                      </a:r>
                      <a:endParaRPr lang="lt-LT" sz="1100" b="0" i="0"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0" i="0" kern="1200" dirty="0">
                          <a:solidFill>
                            <a:srgbClr val="002C63"/>
                          </a:solidFill>
                          <a:latin typeface="Arial" panose="020B0604020202020204" pitchFamily="34" charset="0"/>
                          <a:ea typeface="MS PGothic" pitchFamily="34" charset="-128"/>
                          <a:cs typeface="Arial" panose="020B0604020202020204" pitchFamily="34" charset="0"/>
                        </a:rPr>
                        <a:t>74.753</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9199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Metinis a</a:t>
                      </a: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ugimas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sz="1100" i="1" kern="1200" dirty="0">
                          <a:solidFill>
                            <a:srgbClr val="002C63"/>
                          </a:solidFill>
                          <a:latin typeface="Arial" panose="020B0604020202020204" pitchFamily="34" charset="0"/>
                          <a:ea typeface="MS PGothic" pitchFamily="34" charset="-128"/>
                          <a:cs typeface="Arial" panose="020B0604020202020204" pitchFamily="34" charset="0"/>
                        </a:rPr>
                        <a:t>2,7%</a:t>
                      </a:r>
                      <a:endParaRPr lang="lt-LT" sz="1100" i="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sz="1100" i="1" kern="1200" dirty="0">
                          <a:solidFill>
                            <a:srgbClr val="002C63"/>
                          </a:solidFill>
                          <a:latin typeface="Arial" panose="020B0604020202020204" pitchFamily="34" charset="0"/>
                          <a:ea typeface="MS PGothic" pitchFamily="34" charset="-128"/>
                          <a:cs typeface="Arial" panose="020B0604020202020204" pitchFamily="34" charset="0"/>
                        </a:rPr>
                        <a:t>5,1%</a:t>
                      </a:r>
                      <a:endParaRPr lang="lt-LT" sz="1100" i="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sz="1100" i="1" kern="1200" dirty="0">
                          <a:solidFill>
                            <a:srgbClr val="002C63"/>
                          </a:solidFill>
                          <a:latin typeface="Arial" panose="020B0604020202020204" pitchFamily="34" charset="0"/>
                          <a:ea typeface="MS PGothic" pitchFamily="34" charset="-128"/>
                          <a:cs typeface="Arial" panose="020B0604020202020204" pitchFamily="34" charset="0"/>
                        </a:rPr>
                        <a:t>21,8%</a:t>
                      </a:r>
                      <a:endParaRPr lang="lt-LT" sz="1100" i="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lang="en-US" sz="1100" i="1" kern="1200" dirty="0">
                          <a:solidFill>
                            <a:srgbClr val="002C63"/>
                          </a:solidFill>
                          <a:latin typeface="Arial" panose="020B0604020202020204" pitchFamily="34" charset="0"/>
                          <a:ea typeface="MS PGothic" pitchFamily="34" charset="-128"/>
                          <a:cs typeface="Arial" panose="020B0604020202020204" pitchFamily="34" charset="0"/>
                        </a:rPr>
                        <a:t>-</a:t>
                      </a:r>
                      <a:endParaRPr lang="lt-LT" sz="1100" i="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graphicFrame>
        <p:nvGraphicFramePr>
          <p:cNvPr id="22" name="Chart 21">
            <a:extLst>
              <a:ext uri="{FF2B5EF4-FFF2-40B4-BE49-F238E27FC236}">
                <a16:creationId xmlns:a16="http://schemas.microsoft.com/office/drawing/2014/main" id="{7BB7BC6C-818A-46F8-B06F-8C6D0CA9EEF5}"/>
              </a:ext>
            </a:extLst>
          </p:cNvPr>
          <p:cNvGraphicFramePr>
            <a:graphicFrameLocks/>
          </p:cNvGraphicFramePr>
          <p:nvPr>
            <p:extLst>
              <p:ext uri="{D42A27DB-BD31-4B8C-83A1-F6EECF244321}">
                <p14:modId xmlns:p14="http://schemas.microsoft.com/office/powerpoint/2010/main" val="2074513726"/>
              </p:ext>
            </p:extLst>
          </p:nvPr>
        </p:nvGraphicFramePr>
        <p:xfrm>
          <a:off x="4484913" y="3943537"/>
          <a:ext cx="6505303" cy="2046752"/>
        </p:xfrm>
        <a:graphic>
          <a:graphicData uri="http://schemas.openxmlformats.org/drawingml/2006/chart">
            <c:chart xmlns:c="http://schemas.openxmlformats.org/drawingml/2006/chart" xmlns:r="http://schemas.openxmlformats.org/officeDocument/2006/relationships" r:id="rId2"/>
          </a:graphicData>
        </a:graphic>
      </p:graphicFrame>
      <p:pic>
        <p:nvPicPr>
          <p:cNvPr id="23" name="Picture 22">
            <a:extLst>
              <a:ext uri="{FF2B5EF4-FFF2-40B4-BE49-F238E27FC236}">
                <a16:creationId xmlns:a16="http://schemas.microsoft.com/office/drawing/2014/main" id="{8E08D199-7F12-4A2B-B0B3-1BF6F11B4FFE}"/>
              </a:ext>
            </a:extLst>
          </p:cNvPr>
          <p:cNvPicPr>
            <a:picLocks noChangeAspect="1"/>
          </p:cNvPicPr>
          <p:nvPr/>
        </p:nvPicPr>
        <p:blipFill>
          <a:blip r:embed="rId3"/>
          <a:stretch>
            <a:fillRect/>
          </a:stretch>
        </p:blipFill>
        <p:spPr>
          <a:xfrm>
            <a:off x="482602" y="5759498"/>
            <a:ext cx="1007162" cy="777960"/>
          </a:xfrm>
          <a:prstGeom prst="rect">
            <a:avLst/>
          </a:prstGeom>
        </p:spPr>
      </p:pic>
      <p:sp>
        <p:nvSpPr>
          <p:cNvPr id="7" name="Text Placeholder 7">
            <a:extLst>
              <a:ext uri="{FF2B5EF4-FFF2-40B4-BE49-F238E27FC236}">
                <a16:creationId xmlns:a16="http://schemas.microsoft.com/office/drawing/2014/main" id="{E162B31C-77EE-487D-9817-2F8E24AF7C4A}"/>
              </a:ext>
            </a:extLst>
          </p:cNvPr>
          <p:cNvSpPr txBox="1">
            <a:spLocks/>
          </p:cNvSpPr>
          <p:nvPr/>
        </p:nvSpPr>
        <p:spPr>
          <a:xfrm>
            <a:off x="5183790" y="3562384"/>
            <a:ext cx="3023259" cy="355722"/>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900" dirty="0">
                <a:ea typeface="MS PGothic" pitchFamily="34" charset="-128"/>
              </a:rPr>
              <a:t>* Be UAB „Alsavita“ pacientų (3.736)</a:t>
            </a:r>
          </a:p>
          <a:p>
            <a:endParaRPr lang="lt-LT" sz="900" dirty="0"/>
          </a:p>
        </p:txBody>
      </p:sp>
    </p:spTree>
    <p:extLst>
      <p:ext uri="{BB962C8B-B14F-4D97-AF65-F5344CB8AC3E}">
        <p14:creationId xmlns:p14="http://schemas.microsoft.com/office/powerpoint/2010/main" val="28417708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Bendrovės veiklos apžvalga (2)</a:t>
            </a:r>
            <a:endParaRPr lang="en-US" sz="3200" dirty="0"/>
          </a:p>
        </p:txBody>
      </p:sp>
      <p:graphicFrame>
        <p:nvGraphicFramePr>
          <p:cNvPr id="21" name="Table 20">
            <a:extLst>
              <a:ext uri="{FF2B5EF4-FFF2-40B4-BE49-F238E27FC236}">
                <a16:creationId xmlns:a16="http://schemas.microsoft.com/office/drawing/2014/main" id="{CC83A4E4-76CE-4CAC-B21D-A3E74647F745}"/>
              </a:ext>
            </a:extLst>
          </p:cNvPr>
          <p:cNvGraphicFramePr>
            <a:graphicFrameLocks noGrp="1"/>
          </p:cNvGraphicFramePr>
          <p:nvPr>
            <p:extLst>
              <p:ext uri="{D42A27DB-BD31-4B8C-83A1-F6EECF244321}">
                <p14:modId xmlns:p14="http://schemas.microsoft.com/office/powerpoint/2010/main" val="3658063630"/>
              </p:ext>
            </p:extLst>
          </p:nvPr>
        </p:nvGraphicFramePr>
        <p:xfrm>
          <a:off x="588109" y="1564931"/>
          <a:ext cx="11037834" cy="3468000"/>
        </p:xfrm>
        <a:graphic>
          <a:graphicData uri="http://schemas.openxmlformats.org/drawingml/2006/table">
            <a:tbl>
              <a:tblPr/>
              <a:tblGrid>
                <a:gridCol w="4052080">
                  <a:extLst>
                    <a:ext uri="{9D8B030D-6E8A-4147-A177-3AD203B41FA5}">
                      <a16:colId xmlns:a16="http://schemas.microsoft.com/office/drawing/2014/main" val="3515715792"/>
                    </a:ext>
                  </a:extLst>
                </a:gridCol>
                <a:gridCol w="1488162">
                  <a:extLst>
                    <a:ext uri="{9D8B030D-6E8A-4147-A177-3AD203B41FA5}">
                      <a16:colId xmlns:a16="http://schemas.microsoft.com/office/drawing/2014/main" val="20001"/>
                    </a:ext>
                  </a:extLst>
                </a:gridCol>
                <a:gridCol w="1414370">
                  <a:extLst>
                    <a:ext uri="{9D8B030D-6E8A-4147-A177-3AD203B41FA5}">
                      <a16:colId xmlns:a16="http://schemas.microsoft.com/office/drawing/2014/main" val="2099006029"/>
                    </a:ext>
                  </a:extLst>
                </a:gridCol>
                <a:gridCol w="1377473">
                  <a:extLst>
                    <a:ext uri="{9D8B030D-6E8A-4147-A177-3AD203B41FA5}">
                      <a16:colId xmlns:a16="http://schemas.microsoft.com/office/drawing/2014/main" val="1374914930"/>
                    </a:ext>
                  </a:extLst>
                </a:gridCol>
                <a:gridCol w="1365173">
                  <a:extLst>
                    <a:ext uri="{9D8B030D-6E8A-4147-A177-3AD203B41FA5}">
                      <a16:colId xmlns:a16="http://schemas.microsoft.com/office/drawing/2014/main" val="3556687460"/>
                    </a:ext>
                  </a:extLst>
                </a:gridCol>
                <a:gridCol w="1340576">
                  <a:extLst>
                    <a:ext uri="{9D8B030D-6E8A-4147-A177-3AD203B41FA5}">
                      <a16:colId xmlns:a16="http://schemas.microsoft.com/office/drawing/2014/main" val="2836523844"/>
                    </a:ext>
                  </a:extLst>
                </a:gridCol>
              </a:tblGrid>
              <a:tr h="325969">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lang="lt-LT" altLang="en-US" sz="110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200" b="1" kern="1200" dirty="0">
                          <a:solidFill>
                            <a:srgbClr val="002C63"/>
                          </a:solidFill>
                          <a:latin typeface="Arial" panose="020B0604020202020204" pitchFamily="34" charset="0"/>
                          <a:ea typeface="+mn-ea"/>
                          <a:cs typeface="Arial" panose="020B0604020202020204" pitchFamily="34" charset="0"/>
                        </a:rPr>
                        <a:t>2016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200" b="1" kern="1200" dirty="0">
                          <a:solidFill>
                            <a:srgbClr val="002C63"/>
                          </a:solidFill>
                          <a:latin typeface="Arial" panose="020B0604020202020204" pitchFamily="34" charset="0"/>
                          <a:ea typeface="+mn-ea"/>
                          <a:cs typeface="Arial" panose="020B0604020202020204" pitchFamily="34" charset="0"/>
                        </a:rPr>
                        <a:t>2017</a:t>
                      </a:r>
                      <a:endParaRPr lang="lt-LT" altLang="en-US" sz="120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200" b="1" kern="1200" dirty="0">
                          <a:solidFill>
                            <a:srgbClr val="002C63"/>
                          </a:solidFill>
                          <a:latin typeface="Arial" panose="020B0604020202020204" pitchFamily="34" charset="0"/>
                          <a:ea typeface="+mn-ea"/>
                          <a:cs typeface="Arial" panose="020B0604020202020204" pitchFamily="34" charset="0"/>
                        </a:rPr>
                        <a:t>2018</a:t>
                      </a:r>
                      <a:endParaRPr lang="lt-LT" altLang="en-US" sz="1200" b="1" kern="1200" dirty="0">
                        <a:solidFill>
                          <a:srgbClr val="002C63"/>
                        </a:solidFill>
                        <a:latin typeface="Arial" panose="020B0604020202020204" pitchFamily="34" charset="0"/>
                        <a:ea typeface="+mn-ea"/>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altLang="en-US" sz="1200" b="1" kern="1200" dirty="0">
                          <a:solidFill>
                            <a:srgbClr val="002C63"/>
                          </a:solidFill>
                          <a:latin typeface="Arial" panose="020B0604020202020204" pitchFamily="34" charset="0"/>
                          <a:ea typeface="+mn-ea"/>
                          <a:cs typeface="Arial" panose="020B0604020202020204" pitchFamily="34" charset="0"/>
                        </a:rPr>
                        <a:t>2019</a:t>
                      </a:r>
                      <a:r>
                        <a:rPr lang="lt-LT" altLang="en-US" sz="1200" b="1" kern="1200" dirty="0">
                          <a:solidFill>
                            <a:srgbClr val="002C63"/>
                          </a:solidFill>
                          <a:latin typeface="Arial" panose="020B0604020202020204" pitchFamily="34" charset="0"/>
                          <a:ea typeface="+mn-ea"/>
                          <a:cs typeface="Arial" panose="020B0604020202020204" pitchFamily="34" charset="0"/>
                        </a:rPr>
                        <a:t>*</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200" b="1" kern="1200" dirty="0">
                          <a:solidFill>
                            <a:srgbClr val="002C63"/>
                          </a:solidFill>
                          <a:latin typeface="Arial" panose="020B0604020202020204" pitchFamily="34" charset="0"/>
                          <a:ea typeface="+mn-ea"/>
                          <a:cs typeface="Arial" panose="020B0604020202020204" pitchFamily="34" charset="0"/>
                        </a:rPr>
                        <a:t>2019P</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PAJAMOS </a:t>
                      </a:r>
                      <a:r>
                        <a:rPr kumimoji="0" 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a:t>
                      </a: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ū</a:t>
                      </a:r>
                      <a:r>
                        <a:rPr kumimoji="0" lang="en-US"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kst. Eur)</a:t>
                      </a:r>
                      <a:endPar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6.329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6.935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9.174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en-US" sz="1100" b="1" kern="1200" dirty="0">
                          <a:solidFill>
                            <a:srgbClr val="002C63"/>
                          </a:solidFill>
                          <a:latin typeface="Arial" panose="020B0604020202020204" pitchFamily="34" charset="0"/>
                          <a:ea typeface="MS PGothic" pitchFamily="34" charset="-128"/>
                          <a:cs typeface="Arial" panose="020B0604020202020204" pitchFamily="34" charset="0"/>
                        </a:rPr>
                        <a:t>8.906</a:t>
                      </a:r>
                      <a:endParaRPr lang="lt-LT" sz="1100" b="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12</a:t>
                      </a:r>
                      <a:r>
                        <a:rPr lang="en-US" sz="1100" b="1" kern="1200" dirty="0">
                          <a:solidFill>
                            <a:srgbClr val="002C63"/>
                          </a:solidFill>
                          <a:latin typeface="Arial" panose="020B0604020202020204" pitchFamily="34" charset="0"/>
                          <a:ea typeface="MS PGothic" pitchFamily="34" charset="-128"/>
                          <a:cs typeface="Arial" panose="020B0604020202020204" pitchFamily="34" charset="0"/>
                        </a:rPr>
                        <a:t>.259</a:t>
                      </a:r>
                      <a:endParaRPr lang="lt-LT" sz="1100" b="1" kern="1200" dirty="0">
                        <a:solidFill>
                          <a:srgbClr val="002C63"/>
                        </a:solidFill>
                        <a:latin typeface="Arial" panose="020B0604020202020204" pitchFamily="34" charset="0"/>
                        <a:ea typeface="MS PGothic" pitchFamily="34" charset="-128"/>
                        <a:cs typeface="Arial" panose="020B0604020202020204" pitchFamily="34" charset="0"/>
                      </a:endParaRP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1046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TLK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3.481</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3.893</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5.493</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5.189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7.131</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Šeimos medicina</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3.186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3.547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5.095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4.822</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6.619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98474279"/>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Specialistų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295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346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398</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367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512</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73278230"/>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Komercinės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2.750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2.952</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3.755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3.815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b="1" kern="1200" dirty="0">
                          <a:solidFill>
                            <a:srgbClr val="002C63"/>
                          </a:solidFill>
                          <a:latin typeface="Arial" panose="020B0604020202020204" pitchFamily="34" charset="0"/>
                          <a:ea typeface="MS PGothic" pitchFamily="34" charset="-128"/>
                          <a:cs typeface="Arial" panose="020B0604020202020204" pitchFamily="34" charset="0"/>
                        </a:rPr>
                        <a:t>5.128</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96054681"/>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Mokamos šeimos medicinos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1.077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1.101</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1.389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1.477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1.910</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39575231"/>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Odontologijos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1.204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1.255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1.401</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1.274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1.745</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49808538"/>
                  </a:ext>
                </a:extLst>
              </a:tr>
              <a:tr h="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Mokamos specialistų pajamos</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469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596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964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1.064</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100" kern="1200" dirty="0">
                          <a:solidFill>
                            <a:srgbClr val="002C63"/>
                          </a:solidFill>
                          <a:latin typeface="Arial" panose="020B0604020202020204" pitchFamily="34" charset="0"/>
                          <a:ea typeface="MS PGothic" pitchFamily="34" charset="-128"/>
                          <a:cs typeface="Arial" panose="020B0604020202020204" pitchFamily="34" charset="0"/>
                        </a:rPr>
                        <a:t>1.473</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99782530"/>
                  </a:ext>
                </a:extLst>
              </a:tr>
            </a:tbl>
          </a:graphicData>
        </a:graphic>
      </p:graphicFrame>
      <p:pic>
        <p:nvPicPr>
          <p:cNvPr id="8" name="Picture 7">
            <a:extLst>
              <a:ext uri="{FF2B5EF4-FFF2-40B4-BE49-F238E27FC236}">
                <a16:creationId xmlns:a16="http://schemas.microsoft.com/office/drawing/2014/main" id="{0D5786BE-C49B-4AD6-903C-E21B6F53C995}"/>
              </a:ext>
            </a:extLst>
          </p:cNvPr>
          <p:cNvPicPr>
            <a:picLocks noChangeAspect="1"/>
          </p:cNvPicPr>
          <p:nvPr/>
        </p:nvPicPr>
        <p:blipFill>
          <a:blip r:embed="rId2"/>
          <a:stretch>
            <a:fillRect/>
          </a:stretch>
        </p:blipFill>
        <p:spPr>
          <a:xfrm>
            <a:off x="482602" y="5759498"/>
            <a:ext cx="1007162" cy="777960"/>
          </a:xfrm>
          <a:prstGeom prst="rect">
            <a:avLst/>
          </a:prstGeom>
        </p:spPr>
      </p:pic>
      <p:sp>
        <p:nvSpPr>
          <p:cNvPr id="5" name="Content Placeholder 2">
            <a:extLst>
              <a:ext uri="{FF2B5EF4-FFF2-40B4-BE49-F238E27FC236}">
                <a16:creationId xmlns:a16="http://schemas.microsoft.com/office/drawing/2014/main" id="{6F2D8745-5EDD-482D-9005-25FA186CE898}"/>
              </a:ext>
            </a:extLst>
          </p:cNvPr>
          <p:cNvSpPr txBox="1">
            <a:spLocks/>
          </p:cNvSpPr>
          <p:nvPr/>
        </p:nvSpPr>
        <p:spPr>
          <a:xfrm>
            <a:off x="588109" y="5130061"/>
            <a:ext cx="10551158" cy="7046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000" dirty="0">
                <a:solidFill>
                  <a:srgbClr val="002C63"/>
                </a:solidFill>
                <a:latin typeface="Arial" panose="020B0604020202020204" pitchFamily="34" charset="0"/>
                <a:ea typeface="MS PGothic" pitchFamily="34" charset="-128"/>
                <a:cs typeface="Arial" panose="020B0604020202020204" pitchFamily="34" charset="0"/>
              </a:rPr>
              <a:t>2019* reiškia 2019.0</a:t>
            </a:r>
            <a:r>
              <a:rPr lang="en-US" sz="1000" dirty="0">
                <a:solidFill>
                  <a:srgbClr val="002C63"/>
                </a:solidFill>
                <a:latin typeface="Arial" panose="020B0604020202020204" pitchFamily="34" charset="0"/>
                <a:ea typeface="MS PGothic" pitchFamily="34" charset="-128"/>
                <a:cs typeface="Arial" panose="020B0604020202020204" pitchFamily="34" charset="0"/>
              </a:rPr>
              <a:t>1</a:t>
            </a:r>
            <a:r>
              <a:rPr lang="lt-LT" sz="1000" dirty="0">
                <a:solidFill>
                  <a:srgbClr val="002C63"/>
                </a:solidFill>
                <a:latin typeface="Arial" panose="020B0604020202020204" pitchFamily="34" charset="0"/>
                <a:ea typeface="MS PGothic" pitchFamily="34" charset="-128"/>
                <a:cs typeface="Arial" panose="020B0604020202020204" pitchFamily="34" charset="0"/>
              </a:rPr>
              <a:t>.</a:t>
            </a:r>
            <a:r>
              <a:rPr lang="en-US" sz="1000" dirty="0">
                <a:solidFill>
                  <a:srgbClr val="002C63"/>
                </a:solidFill>
                <a:latin typeface="Arial" panose="020B0604020202020204" pitchFamily="34" charset="0"/>
                <a:ea typeface="MS PGothic" pitchFamily="34" charset="-128"/>
                <a:cs typeface="Arial" panose="020B0604020202020204" pitchFamily="34" charset="0"/>
              </a:rPr>
              <a:t>01 – 2019.09.30</a:t>
            </a:r>
            <a:endParaRPr lang="lt-LT" sz="1000" dirty="0">
              <a:solidFill>
                <a:srgbClr val="002C63"/>
              </a:solidFill>
              <a:latin typeface="Arial" panose="020B0604020202020204" pitchFamily="34" charset="0"/>
              <a:ea typeface="MS PGothic" pitchFamily="34" charset="-128"/>
              <a:cs typeface="Arial" panose="020B0604020202020204" pitchFamily="34" charset="0"/>
            </a:endParaRPr>
          </a:p>
          <a:p>
            <a:pPr marL="0" indent="0">
              <a:buNone/>
            </a:pPr>
            <a:r>
              <a:rPr lang="lt-LT" sz="1000" dirty="0">
                <a:solidFill>
                  <a:srgbClr val="002C63"/>
                </a:solidFill>
                <a:latin typeface="Arial" panose="020B0604020202020204" pitchFamily="34" charset="0"/>
                <a:ea typeface="MS PGothic" pitchFamily="34" charset="-128"/>
                <a:cs typeface="Arial" panose="020B0604020202020204" pitchFamily="34" charset="0"/>
              </a:rPr>
              <a:t>2019P - </a:t>
            </a:r>
            <a:r>
              <a:rPr lang="lt-LT" sz="1000" dirty="0">
                <a:latin typeface="Arial" panose="020B0604020202020204" pitchFamily="34" charset="0"/>
                <a:cs typeface="Arial" panose="020B0604020202020204" pitchFamily="34" charset="0"/>
              </a:rPr>
              <a:t>2019 metų pajamų ir pelno prognozės, jų skaičiavimui Bendrovė taikė prielaidas, kurios yra nurodytos dalyje „Papildoma informacija (1)“</a:t>
            </a:r>
            <a:r>
              <a:rPr lang="lt-LT" sz="1000" dirty="0">
                <a:solidFill>
                  <a:srgbClr val="002C63"/>
                </a:solidFill>
                <a:latin typeface="Arial" panose="020B0604020202020204" pitchFamily="34" charset="0"/>
                <a:ea typeface="MS PGothic" pitchFamily="34" charset="-128"/>
                <a:cs typeface="Arial" panose="020B0604020202020204" pitchFamily="34" charset="0"/>
              </a:rPr>
              <a:t> </a:t>
            </a:r>
          </a:p>
          <a:p>
            <a:pPr marL="0" indent="0">
              <a:buNone/>
            </a:pPr>
            <a:endParaRPr lang="lt-LT" sz="1000" dirty="0">
              <a:solidFill>
                <a:srgbClr val="002C63"/>
              </a:solidFill>
              <a:latin typeface="Arial" panose="020B0604020202020204" pitchFamily="34" charset="0"/>
              <a:ea typeface="MS PGothic" pitchFamily="34" charset="-128"/>
              <a:cs typeface="Arial" panose="020B0604020202020204" pitchFamily="34" charset="0"/>
            </a:endParaRPr>
          </a:p>
          <a:p>
            <a:pPr marL="0" indent="0">
              <a:buNone/>
            </a:pPr>
            <a:endParaRPr lang="lt-LT" sz="1000" dirty="0">
              <a:solidFill>
                <a:srgbClr val="002C63"/>
              </a:solidFill>
              <a:latin typeface="Arial" panose="020B0604020202020204" pitchFamily="34" charset="0"/>
              <a:ea typeface="MS PGothic" pitchFamily="34" charset="-128"/>
              <a:cs typeface="Arial" panose="020B0604020202020204" pitchFamily="34" charset="0"/>
            </a:endParaRPr>
          </a:p>
          <a:p>
            <a:pPr marL="0" indent="0">
              <a:buFont typeface="Arial" panose="020B0604020202020204" pitchFamily="34" charset="0"/>
              <a:buNone/>
            </a:pPr>
            <a:endParaRPr lang="lt-LT" sz="1000" dirty="0">
              <a:solidFill>
                <a:srgbClr val="002C6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88275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9883808" cy="634423"/>
          </a:xfrm>
        </p:spPr>
        <p:txBody>
          <a:bodyPr>
            <a:normAutofit/>
          </a:bodyPr>
          <a:lstStyle/>
          <a:p>
            <a:r>
              <a:rPr lang="lt-LT" sz="3200" dirty="0">
                <a:ea typeface="MS PGothic" pitchFamily="34" charset="-128"/>
              </a:rPr>
              <a:t>Grupės veiklos pelningumas</a:t>
            </a:r>
            <a:r>
              <a:rPr lang="en-US" sz="3200" dirty="0">
                <a:ea typeface="MS PGothic" pitchFamily="34" charset="-128"/>
              </a:rPr>
              <a:t> ir investicijos</a:t>
            </a:r>
            <a:endParaRPr lang="en-US" sz="3200" dirty="0"/>
          </a:p>
        </p:txBody>
      </p:sp>
      <p:sp>
        <p:nvSpPr>
          <p:cNvPr id="9" name="Text Placeholder 8">
            <a:extLst>
              <a:ext uri="{FF2B5EF4-FFF2-40B4-BE49-F238E27FC236}">
                <a16:creationId xmlns:a16="http://schemas.microsoft.com/office/drawing/2014/main" id="{DC655441-A2B2-AD43-BDC3-CFD443C70507}"/>
              </a:ext>
            </a:extLst>
          </p:cNvPr>
          <p:cNvSpPr>
            <a:spLocks noGrp="1"/>
          </p:cNvSpPr>
          <p:nvPr>
            <p:ph type="body" sz="quarter" idx="41"/>
          </p:nvPr>
        </p:nvSpPr>
        <p:spPr>
          <a:xfrm>
            <a:off x="481311" y="1336895"/>
            <a:ext cx="10568578" cy="1920684"/>
          </a:xfrm>
        </p:spPr>
        <p:txBody>
          <a:bodyPr>
            <a:noAutofit/>
          </a:bodyPr>
          <a:lstStyle/>
          <a:p>
            <a:pPr algn="just" defTabSz="457200" eaLnBrk="0" fontAlgn="base" hangingPunct="0">
              <a:lnSpc>
                <a:spcPct val="120000"/>
              </a:lnSpc>
              <a:spcBef>
                <a:spcPct val="0"/>
              </a:spcBef>
              <a:spcAft>
                <a:spcPts val="600"/>
              </a:spcAft>
              <a:buClr>
                <a:srgbClr val="0070C0"/>
              </a:buClr>
            </a:pPr>
            <a:r>
              <a:rPr lang="lt-LT" altLang="en-US" dirty="0">
                <a:ea typeface="MS PGothic" pitchFamily="34" charset="-128"/>
                <a:cs typeface="Arial" panose="020B0604020202020204" pitchFamily="34" charset="0"/>
              </a:rPr>
              <a:t>Bendrovės pajamų struktūroje didžiausią dalį (&gt;50 proc.) sudaro PSDF finansuojamos pajamos, kurių augimas </a:t>
            </a:r>
            <a:r>
              <a:rPr lang="en-US" altLang="en-US" dirty="0">
                <a:ea typeface="MS PGothic" pitchFamily="34" charset="-128"/>
                <a:cs typeface="Arial" panose="020B0604020202020204" pitchFamily="34" charset="0"/>
              </a:rPr>
              <a:t>per pastaruosius kelis metus</a:t>
            </a:r>
            <a:r>
              <a:rPr lang="lt-LT" altLang="en-US" dirty="0">
                <a:ea typeface="MS PGothic" pitchFamily="34" charset="-128"/>
                <a:cs typeface="Arial" panose="020B0604020202020204" pitchFamily="34" charset="0"/>
              </a:rPr>
              <a:t> vidutiniškai kasmet </a:t>
            </a:r>
            <a:r>
              <a:rPr lang="en-US" altLang="en-US" dirty="0">
                <a:ea typeface="MS PGothic" pitchFamily="34" charset="-128"/>
                <a:cs typeface="Arial" panose="020B0604020202020204" pitchFamily="34" charset="0"/>
              </a:rPr>
              <a:t>vir</a:t>
            </a:r>
            <a:r>
              <a:rPr lang="lt-LT" altLang="en-US" dirty="0">
                <a:ea typeface="MS PGothic" pitchFamily="34" charset="-128"/>
                <a:cs typeface="Arial" panose="020B0604020202020204" pitchFamily="34" charset="0"/>
              </a:rPr>
              <a:t>š</a:t>
            </a:r>
            <a:r>
              <a:rPr lang="en-US" altLang="en-US" dirty="0">
                <a:ea typeface="MS PGothic" pitchFamily="34" charset="-128"/>
                <a:cs typeface="Arial" panose="020B0604020202020204" pitchFamily="34" charset="0"/>
              </a:rPr>
              <a:t>ijo 20 proc. </a:t>
            </a:r>
            <a:endParaRPr lang="lt-LT" altLang="en-US"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ts val="600"/>
              </a:spcAft>
              <a:buClr>
                <a:srgbClr val="0070C0"/>
              </a:buClr>
            </a:pPr>
            <a:r>
              <a:rPr lang="lt-LT" dirty="0">
                <a:ea typeface="MS PGothic" pitchFamily="34" charset="-128"/>
                <a:cs typeface="Arial" panose="020B0604020202020204" pitchFamily="34" charset="0"/>
              </a:rPr>
              <a:t>Nuoseklus rinkos augimas ir veiklos efektyvumo didinimas lėmė stabilų Bendrovės pelningumo augimą, nepaisant spaudimo ištekliams dėl vykdomos agresyvios plėtros.</a:t>
            </a:r>
          </a:p>
          <a:p>
            <a:pPr algn="just" defTabSz="457200" eaLnBrk="0" fontAlgn="base" hangingPunct="0">
              <a:lnSpc>
                <a:spcPct val="120000"/>
              </a:lnSpc>
              <a:spcBef>
                <a:spcPct val="0"/>
              </a:spcBef>
              <a:spcAft>
                <a:spcPct val="0"/>
              </a:spcAft>
              <a:buClr>
                <a:srgbClr val="0070C0"/>
              </a:buClr>
            </a:pPr>
            <a:r>
              <a:rPr lang="lt-LT" dirty="0">
                <a:ea typeface="MS PGothic" pitchFamily="34" charset="-128"/>
                <a:cs typeface="Arial" panose="020B0604020202020204" pitchFamily="34" charset="0"/>
              </a:rPr>
              <a:t>Didžioji dalis šių metų kapitalinių investicijų skirta odontologijos centro įkūrimui, naujų paslaugų vystymo įrangai ir naujų klinikų atidarymui. </a:t>
            </a:r>
          </a:p>
          <a:p>
            <a:pPr algn="just" defTabSz="457200" eaLnBrk="0" fontAlgn="base" hangingPunct="0">
              <a:lnSpc>
                <a:spcPct val="120000"/>
              </a:lnSpc>
              <a:spcBef>
                <a:spcPct val="0"/>
              </a:spcBef>
              <a:spcAft>
                <a:spcPct val="0"/>
              </a:spcAft>
              <a:buClr>
                <a:srgbClr val="0070C0"/>
              </a:buClr>
            </a:pPr>
            <a:endParaRPr lang="lt-LT"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endParaRPr lang="lt-LT" altLang="en-US" dirty="0">
              <a:solidFill>
                <a:srgbClr val="FF0000"/>
              </a:solidFill>
              <a:ea typeface="MS PGothic" pitchFamily="34" charset="-128"/>
              <a:cs typeface="Arial" panose="020B0604020202020204" pitchFamily="34" charset="0"/>
            </a:endParaRPr>
          </a:p>
          <a:p>
            <a:pPr algn="just"/>
            <a:endParaRPr lang="en-US" dirty="0">
              <a:cs typeface="Arial" panose="020B0604020202020204" pitchFamily="34" charset="0"/>
            </a:endParaRPr>
          </a:p>
        </p:txBody>
      </p:sp>
      <p:pic>
        <p:nvPicPr>
          <p:cNvPr id="11" name="Picture 10">
            <a:extLst>
              <a:ext uri="{FF2B5EF4-FFF2-40B4-BE49-F238E27FC236}">
                <a16:creationId xmlns:a16="http://schemas.microsoft.com/office/drawing/2014/main" id="{E1405B93-958E-4D1C-862D-D9450D2593F5}"/>
              </a:ext>
            </a:extLst>
          </p:cNvPr>
          <p:cNvPicPr>
            <a:picLocks noChangeAspect="1"/>
          </p:cNvPicPr>
          <p:nvPr/>
        </p:nvPicPr>
        <p:blipFill>
          <a:blip r:embed="rId2"/>
          <a:stretch>
            <a:fillRect/>
          </a:stretch>
        </p:blipFill>
        <p:spPr>
          <a:xfrm>
            <a:off x="482602" y="5759498"/>
            <a:ext cx="1007162" cy="777960"/>
          </a:xfrm>
          <a:prstGeom prst="rect">
            <a:avLst/>
          </a:prstGeom>
        </p:spPr>
      </p:pic>
      <p:sp>
        <p:nvSpPr>
          <p:cNvPr id="12" name="Content Placeholder 2">
            <a:extLst>
              <a:ext uri="{FF2B5EF4-FFF2-40B4-BE49-F238E27FC236}">
                <a16:creationId xmlns:a16="http://schemas.microsoft.com/office/drawing/2014/main" id="{D6870F73-F0D3-4806-82DC-45F08FC332FA}"/>
              </a:ext>
            </a:extLst>
          </p:cNvPr>
          <p:cNvSpPr txBox="1">
            <a:spLocks/>
          </p:cNvSpPr>
          <p:nvPr/>
        </p:nvSpPr>
        <p:spPr>
          <a:xfrm>
            <a:off x="1709055" y="5899450"/>
            <a:ext cx="8427722" cy="498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1000" dirty="0">
                <a:solidFill>
                  <a:srgbClr val="002C63"/>
                </a:solidFill>
                <a:latin typeface="Arial" panose="020B0604020202020204" pitchFamily="34" charset="0"/>
                <a:ea typeface="MS PGothic" pitchFamily="34" charset="-128"/>
                <a:cs typeface="Arial" panose="020B0604020202020204" pitchFamily="34" charset="0"/>
              </a:rPr>
              <a:t>2019* reiškia 2019.01.01 – 2019.09.30</a:t>
            </a:r>
          </a:p>
          <a:p>
            <a:pPr marL="0" indent="0">
              <a:buNone/>
            </a:pPr>
            <a:r>
              <a:rPr lang="lt-LT" sz="1000" dirty="0">
                <a:solidFill>
                  <a:srgbClr val="002C63"/>
                </a:solidFill>
                <a:latin typeface="Arial" panose="020B0604020202020204" pitchFamily="34" charset="0"/>
                <a:ea typeface="MS PGothic" pitchFamily="34" charset="-128"/>
                <a:cs typeface="Arial" panose="020B0604020202020204" pitchFamily="34" charset="0"/>
              </a:rPr>
              <a:t>2019P - </a:t>
            </a:r>
            <a:r>
              <a:rPr lang="lt-LT" sz="1000" dirty="0">
                <a:latin typeface="Arial" panose="020B0604020202020204" pitchFamily="34" charset="0"/>
                <a:cs typeface="Arial" panose="020B0604020202020204" pitchFamily="34" charset="0"/>
              </a:rPr>
              <a:t>2019 metų pajamų ir pelno prognozės, jų skaičiavimui Bendrovė taikė prielaidas, kurios yra nurodytos dalyje „Papildoma informacija (1)“</a:t>
            </a:r>
            <a:r>
              <a:rPr lang="lt-LT" sz="1000" dirty="0">
                <a:solidFill>
                  <a:srgbClr val="002C63"/>
                </a:solidFill>
                <a:latin typeface="Arial" panose="020B0604020202020204" pitchFamily="34" charset="0"/>
                <a:ea typeface="MS PGothic" pitchFamily="34" charset="-128"/>
                <a:cs typeface="Arial" panose="020B0604020202020204" pitchFamily="34" charset="0"/>
              </a:rPr>
              <a:t> </a:t>
            </a:r>
          </a:p>
          <a:p>
            <a:endParaRPr lang="lt-LT" sz="1000" dirty="0">
              <a:solidFill>
                <a:srgbClr val="002C63"/>
              </a:solidFill>
              <a:latin typeface="Arial" panose="020B0604020202020204" pitchFamily="34" charset="0"/>
              <a:ea typeface="MS PGothic" pitchFamily="34" charset="-128"/>
              <a:cs typeface="Arial" panose="020B0604020202020204" pitchFamily="34" charset="0"/>
            </a:endParaRPr>
          </a:p>
          <a:p>
            <a:pPr marL="0" indent="0">
              <a:buNone/>
            </a:pPr>
            <a:endParaRPr lang="lt-LT" sz="1000" dirty="0">
              <a:solidFill>
                <a:srgbClr val="002C63"/>
              </a:solidFill>
              <a:latin typeface="Arial" panose="020B0604020202020204" pitchFamily="34" charset="0"/>
              <a:ea typeface="MS PGothic" pitchFamily="34" charset="-128"/>
              <a:cs typeface="Arial" panose="020B0604020202020204" pitchFamily="34" charset="0"/>
            </a:endParaRPr>
          </a:p>
          <a:p>
            <a:pPr marL="0" indent="0">
              <a:buFont typeface="Arial" panose="020B0604020202020204" pitchFamily="34" charset="0"/>
              <a:buNone/>
            </a:pPr>
            <a:endParaRPr lang="lt-LT" sz="1000" dirty="0">
              <a:solidFill>
                <a:srgbClr val="002C63"/>
              </a:solidFill>
              <a:latin typeface="Arial" panose="020B0604020202020204" pitchFamily="34" charset="0"/>
              <a:cs typeface="Arial" panose="020B0604020202020204" pitchFamily="34" charset="0"/>
            </a:endParaRPr>
          </a:p>
        </p:txBody>
      </p:sp>
      <p:graphicFrame>
        <p:nvGraphicFramePr>
          <p:cNvPr id="13" name="Chart 12">
            <a:extLst>
              <a:ext uri="{FF2B5EF4-FFF2-40B4-BE49-F238E27FC236}">
                <a16:creationId xmlns:a16="http://schemas.microsoft.com/office/drawing/2014/main" id="{AD8AA41B-5318-4CFA-B572-93B0407F4CEC}"/>
              </a:ext>
            </a:extLst>
          </p:cNvPr>
          <p:cNvGraphicFramePr>
            <a:graphicFrameLocks/>
          </p:cNvGraphicFramePr>
          <p:nvPr>
            <p:extLst/>
          </p:nvPr>
        </p:nvGraphicFramePr>
        <p:xfrm>
          <a:off x="482602" y="3324542"/>
          <a:ext cx="3293055" cy="237086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hart 13">
            <a:extLst>
              <a:ext uri="{FF2B5EF4-FFF2-40B4-BE49-F238E27FC236}">
                <a16:creationId xmlns:a16="http://schemas.microsoft.com/office/drawing/2014/main" id="{7117334C-0A93-42D2-865F-7D3F6BED3898}"/>
              </a:ext>
            </a:extLst>
          </p:cNvPr>
          <p:cNvGraphicFramePr>
            <a:graphicFrameLocks/>
          </p:cNvGraphicFramePr>
          <p:nvPr>
            <p:extLst>
              <p:ext uri="{D42A27DB-BD31-4B8C-83A1-F6EECF244321}">
                <p14:modId xmlns:p14="http://schemas.microsoft.com/office/powerpoint/2010/main" val="775284384"/>
              </p:ext>
            </p:extLst>
          </p:nvPr>
        </p:nvGraphicFramePr>
        <p:xfrm>
          <a:off x="3874003" y="3324542"/>
          <a:ext cx="3783194" cy="26563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hart 14">
            <a:extLst>
              <a:ext uri="{FF2B5EF4-FFF2-40B4-BE49-F238E27FC236}">
                <a16:creationId xmlns:a16="http://schemas.microsoft.com/office/drawing/2014/main" id="{ADDE7FC3-3275-40DE-8DFE-B779FE956641}"/>
              </a:ext>
            </a:extLst>
          </p:cNvPr>
          <p:cNvGraphicFramePr>
            <a:graphicFrameLocks/>
          </p:cNvGraphicFramePr>
          <p:nvPr>
            <p:extLst>
              <p:ext uri="{D42A27DB-BD31-4B8C-83A1-F6EECF244321}">
                <p14:modId xmlns:p14="http://schemas.microsoft.com/office/powerpoint/2010/main" val="255430385"/>
              </p:ext>
            </p:extLst>
          </p:nvPr>
        </p:nvGraphicFramePr>
        <p:xfrm>
          <a:off x="7990838" y="3248298"/>
          <a:ext cx="3217093" cy="273259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1466183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Grupės</a:t>
            </a:r>
            <a:r>
              <a:rPr lang="lt-LT" sz="3200" dirty="0"/>
              <a:t> finansinė būklė (1)</a:t>
            </a:r>
            <a:endParaRPr lang="en-US" sz="3200" dirty="0"/>
          </a:p>
        </p:txBody>
      </p:sp>
      <p:sp>
        <p:nvSpPr>
          <p:cNvPr id="9" name="Text Placeholder 8">
            <a:extLst>
              <a:ext uri="{FF2B5EF4-FFF2-40B4-BE49-F238E27FC236}">
                <a16:creationId xmlns:a16="http://schemas.microsoft.com/office/drawing/2014/main" id="{DC655441-A2B2-AD43-BDC3-CFD443C70507}"/>
              </a:ext>
            </a:extLst>
          </p:cNvPr>
          <p:cNvSpPr>
            <a:spLocks noGrp="1"/>
          </p:cNvSpPr>
          <p:nvPr>
            <p:ph type="body" sz="quarter" idx="41"/>
          </p:nvPr>
        </p:nvSpPr>
        <p:spPr>
          <a:xfrm>
            <a:off x="482600" y="1589229"/>
            <a:ext cx="4060371" cy="3945297"/>
          </a:xfrm>
        </p:spPr>
        <p:txBody>
          <a:bodyPr>
            <a:noAutofit/>
          </a:bodyPr>
          <a:lstStyle/>
          <a:p>
            <a:pPr algn="just" defTabSz="457200" eaLnBrk="0" fontAlgn="base" hangingPunct="0">
              <a:lnSpc>
                <a:spcPct val="120000"/>
              </a:lnSpc>
              <a:spcBef>
                <a:spcPct val="0"/>
              </a:spcBef>
              <a:spcAft>
                <a:spcPct val="0"/>
              </a:spcAft>
              <a:buClr>
                <a:srgbClr val="0070C0"/>
              </a:buClr>
            </a:pPr>
            <a:r>
              <a:rPr lang="lt-LT" altLang="en-US" sz="1250" dirty="0">
                <a:ea typeface="MS PGothic" pitchFamily="34" charset="-128"/>
                <a:cs typeface="Arial" panose="020B0604020202020204" pitchFamily="34" charset="0"/>
              </a:rPr>
              <a:t>Bendrovės pajamas augino nuoseklus </a:t>
            </a:r>
            <a:r>
              <a:rPr lang="lt-LT" sz="1250" dirty="0">
                <a:ea typeface="MS PGothic" pitchFamily="34" charset="-128"/>
                <a:cs typeface="Arial" panose="020B0604020202020204" pitchFamily="34" charset="0"/>
              </a:rPr>
              <a:t>PSDF įkainių didėjimas ir komercinių paslaugų pardavimai, kuriuos kėlė namų ūkių pajamų augimas, taip pat įsisavintos investicijos. </a:t>
            </a:r>
          </a:p>
          <a:p>
            <a:pPr algn="just" defTabSz="457200" eaLnBrk="0" fontAlgn="base" hangingPunct="0">
              <a:lnSpc>
                <a:spcPct val="120000"/>
              </a:lnSpc>
              <a:spcBef>
                <a:spcPct val="0"/>
              </a:spcBef>
              <a:spcAft>
                <a:spcPct val="0"/>
              </a:spcAft>
              <a:buClr>
                <a:srgbClr val="0070C0"/>
              </a:buClr>
            </a:pPr>
            <a:endParaRPr lang="lt-LT" altLang="en-US" sz="1250" dirty="0">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r>
              <a:rPr lang="lt-LT" altLang="en-US" sz="1250" dirty="0">
                <a:ea typeface="MS PGothic" pitchFamily="34" charset="-128"/>
                <a:cs typeface="Arial" panose="020B0604020202020204" pitchFamily="34" charset="0"/>
              </a:rPr>
              <a:t>Teigiamą įtaką Bendrovės </a:t>
            </a:r>
            <a:r>
              <a:rPr lang="en-US" altLang="en-US" sz="1250" dirty="0">
                <a:ea typeface="MS PGothic" pitchFamily="34" charset="-128"/>
                <a:cs typeface="Arial" panose="020B0604020202020204" pitchFamily="34" charset="0"/>
              </a:rPr>
              <a:t>EBITDA </a:t>
            </a:r>
            <a:r>
              <a:rPr lang="lt-LT" altLang="en-US" sz="1250" dirty="0">
                <a:ea typeface="MS PGothic" pitchFamily="34" charset="-128"/>
                <a:cs typeface="Arial" panose="020B0604020202020204" pitchFamily="34" charset="0"/>
              </a:rPr>
              <a:t>maržai padarė pasiekta sinergija dėl vykdomos reorganizacijos ir efektyvus resursų valdymas, taip pat pakankamai spartus didesnės maržos komercinių pajamų augimas. </a:t>
            </a:r>
          </a:p>
          <a:p>
            <a:pPr algn="just" defTabSz="457200" eaLnBrk="0" fontAlgn="base" hangingPunct="0">
              <a:lnSpc>
                <a:spcPct val="120000"/>
              </a:lnSpc>
              <a:spcBef>
                <a:spcPct val="0"/>
              </a:spcBef>
              <a:spcAft>
                <a:spcPct val="0"/>
              </a:spcAft>
              <a:buClr>
                <a:srgbClr val="0070C0"/>
              </a:buClr>
            </a:pPr>
            <a:endParaRPr lang="lt-LT" altLang="en-US" sz="125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r>
              <a:rPr lang="lt-LT" sz="1250" dirty="0">
                <a:solidFill>
                  <a:schemeClr val="tx1"/>
                </a:solidFill>
                <a:cs typeface="Arial" panose="020B0604020202020204" pitchFamily="34" charset="0"/>
              </a:rPr>
              <a:t>EBITDA n</a:t>
            </a:r>
            <a:r>
              <a:rPr lang="lt-LT" sz="1250" dirty="0"/>
              <a:t>eapima vienkartinio pobūdžio pajamų ir sąnaudų, susijusių su ES projektais (baigsis 2019 metais) ir naujų verslo linijų atidarymu bei ilgalaikio turto pirkimo PVM</a:t>
            </a:r>
            <a:r>
              <a:rPr lang="lt-LT" sz="1250" dirty="0">
                <a:solidFill>
                  <a:schemeClr val="tx1"/>
                </a:solidFill>
              </a:rPr>
              <a:t>.</a:t>
            </a:r>
            <a:endParaRPr lang="lt-LT" altLang="en-US" sz="1250" dirty="0">
              <a:solidFill>
                <a:schemeClr val="tx1"/>
              </a:solidFill>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endParaRPr lang="lt-LT" altLang="en-US" sz="1250" dirty="0">
              <a:cs typeface="Arial" panose="020B0604020202020204" pitchFamily="34" charset="0"/>
            </a:endParaRPr>
          </a:p>
          <a:p>
            <a:pPr algn="just" defTabSz="457200" eaLnBrk="0" fontAlgn="base" hangingPunct="0">
              <a:lnSpc>
                <a:spcPct val="120000"/>
              </a:lnSpc>
              <a:spcBef>
                <a:spcPct val="0"/>
              </a:spcBef>
              <a:spcAft>
                <a:spcPct val="0"/>
              </a:spcAft>
              <a:buClr>
                <a:srgbClr val="0070C0"/>
              </a:buClr>
              <a:defRPr/>
            </a:pPr>
            <a:r>
              <a:rPr lang="lt-LT" altLang="en-US" sz="1250" dirty="0">
                <a:cs typeface="Arial" panose="020B0604020202020204" pitchFamily="34" charset="0"/>
              </a:rPr>
              <a:t>Grynasis pelnas – be mažumos dalies (dalies, kuri nepriklauso Grupės kontroliuojančiajai bendrovei).</a:t>
            </a:r>
          </a:p>
          <a:p>
            <a:pPr algn="just" defTabSz="457200" eaLnBrk="0" fontAlgn="base" hangingPunct="0">
              <a:lnSpc>
                <a:spcPct val="120000"/>
              </a:lnSpc>
              <a:spcBef>
                <a:spcPct val="0"/>
              </a:spcBef>
              <a:spcAft>
                <a:spcPct val="0"/>
              </a:spcAft>
              <a:buClr>
                <a:srgbClr val="0070C0"/>
              </a:buClr>
            </a:pPr>
            <a:endParaRPr lang="lt-LT" sz="1250" dirty="0">
              <a:ea typeface="MS PGothic" pitchFamily="34" charset="-128"/>
              <a:cs typeface="Arial" panose="020B0604020202020204" pitchFamily="34" charset="0"/>
            </a:endParaRPr>
          </a:p>
          <a:p>
            <a:pPr algn="just" defTabSz="457200" eaLnBrk="0" fontAlgn="base" hangingPunct="0">
              <a:lnSpc>
                <a:spcPct val="120000"/>
              </a:lnSpc>
              <a:spcBef>
                <a:spcPct val="0"/>
              </a:spcBef>
              <a:spcAft>
                <a:spcPct val="0"/>
              </a:spcAft>
              <a:buClr>
                <a:srgbClr val="0070C0"/>
              </a:buClr>
            </a:pPr>
            <a:endParaRPr lang="lt-LT" altLang="en-US" sz="1250" dirty="0">
              <a:ea typeface="MS PGothic" pitchFamily="34" charset="-128"/>
              <a:cs typeface="Arial" panose="020B0604020202020204" pitchFamily="34" charset="0"/>
            </a:endParaRPr>
          </a:p>
          <a:p>
            <a:pPr algn="just"/>
            <a:endParaRPr lang="en-US" sz="1250" dirty="0">
              <a:cs typeface="Arial" panose="020B0604020202020204" pitchFamily="34" charset="0"/>
            </a:endParaRPr>
          </a:p>
        </p:txBody>
      </p:sp>
      <p:graphicFrame>
        <p:nvGraphicFramePr>
          <p:cNvPr id="7" name="Content Placeholder 6">
            <a:extLst>
              <a:ext uri="{FF2B5EF4-FFF2-40B4-BE49-F238E27FC236}">
                <a16:creationId xmlns:a16="http://schemas.microsoft.com/office/drawing/2014/main" id="{67F903A7-F6F2-45AC-8485-EBD4A9ADE949}"/>
              </a:ext>
            </a:extLst>
          </p:cNvPr>
          <p:cNvGraphicFramePr>
            <a:graphicFrameLocks/>
          </p:cNvGraphicFramePr>
          <p:nvPr>
            <p:extLst>
              <p:ext uri="{D42A27DB-BD31-4B8C-83A1-F6EECF244321}">
                <p14:modId xmlns:p14="http://schemas.microsoft.com/office/powerpoint/2010/main" val="442309247"/>
              </p:ext>
            </p:extLst>
          </p:nvPr>
        </p:nvGraphicFramePr>
        <p:xfrm>
          <a:off x="4851801" y="1221535"/>
          <a:ext cx="6857597" cy="4745764"/>
        </p:xfrm>
        <a:graphic>
          <a:graphicData uri="http://schemas.openxmlformats.org/drawingml/2006/table">
            <a:tbl>
              <a:tblPr/>
              <a:tblGrid>
                <a:gridCol w="2108008">
                  <a:extLst>
                    <a:ext uri="{9D8B030D-6E8A-4147-A177-3AD203B41FA5}">
                      <a16:colId xmlns:a16="http://schemas.microsoft.com/office/drawing/2014/main" val="20001"/>
                    </a:ext>
                  </a:extLst>
                </a:gridCol>
                <a:gridCol w="980333">
                  <a:extLst>
                    <a:ext uri="{9D8B030D-6E8A-4147-A177-3AD203B41FA5}">
                      <a16:colId xmlns:a16="http://schemas.microsoft.com/office/drawing/2014/main" val="828772518"/>
                    </a:ext>
                  </a:extLst>
                </a:gridCol>
                <a:gridCol w="1002338">
                  <a:extLst>
                    <a:ext uri="{9D8B030D-6E8A-4147-A177-3AD203B41FA5}">
                      <a16:colId xmlns:a16="http://schemas.microsoft.com/office/drawing/2014/main" val="2305244417"/>
                    </a:ext>
                  </a:extLst>
                </a:gridCol>
                <a:gridCol w="919669">
                  <a:extLst>
                    <a:ext uri="{9D8B030D-6E8A-4147-A177-3AD203B41FA5}">
                      <a16:colId xmlns:a16="http://schemas.microsoft.com/office/drawing/2014/main" val="961519738"/>
                    </a:ext>
                  </a:extLst>
                </a:gridCol>
                <a:gridCol w="919670">
                  <a:extLst>
                    <a:ext uri="{9D8B030D-6E8A-4147-A177-3AD203B41FA5}">
                      <a16:colId xmlns:a16="http://schemas.microsoft.com/office/drawing/2014/main" val="3653354054"/>
                    </a:ext>
                  </a:extLst>
                </a:gridCol>
                <a:gridCol w="927579">
                  <a:extLst>
                    <a:ext uri="{9D8B030D-6E8A-4147-A177-3AD203B41FA5}">
                      <a16:colId xmlns:a16="http://schemas.microsoft.com/office/drawing/2014/main" val="568975770"/>
                    </a:ext>
                  </a:extLst>
                </a:gridCol>
              </a:tblGrid>
              <a:tr h="340779">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Grupė, tūkst. Eur</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2016</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2017</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2018</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2019*</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2019P</a:t>
                      </a:r>
                    </a:p>
                  </a:txBody>
                  <a:tcPr marL="137160" marR="137160" marT="108000" marB="108000"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Pajamos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kern="1200" dirty="0">
                          <a:solidFill>
                            <a:srgbClr val="002C63"/>
                          </a:solidFill>
                          <a:effectLst/>
                          <a:latin typeface="Arial" panose="020B0604020202020204" pitchFamily="34" charset="0"/>
                          <a:ea typeface="+mn-ea"/>
                          <a:cs typeface="Arial" panose="020B0604020202020204" pitchFamily="34" charset="0"/>
                        </a:rPr>
                        <a:t>6 329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kern="1200" dirty="0">
                          <a:solidFill>
                            <a:srgbClr val="002C63"/>
                          </a:solidFill>
                          <a:effectLst/>
                          <a:latin typeface="Arial" panose="020B0604020202020204" pitchFamily="34" charset="0"/>
                          <a:ea typeface="+mn-ea"/>
                          <a:cs typeface="Arial" panose="020B0604020202020204" pitchFamily="34" charset="0"/>
                        </a:rPr>
                        <a:t>6 935</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kern="1200" dirty="0">
                          <a:solidFill>
                            <a:srgbClr val="002C63"/>
                          </a:solidFill>
                          <a:effectLst/>
                          <a:latin typeface="Arial" panose="020B0604020202020204" pitchFamily="34" charset="0"/>
                          <a:ea typeface="+mn-ea"/>
                          <a:cs typeface="Arial" panose="020B0604020202020204" pitchFamily="34" charset="0"/>
                        </a:rPr>
                        <a:t>9 174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kern="1200" dirty="0">
                          <a:solidFill>
                            <a:srgbClr val="002C63"/>
                          </a:solidFill>
                          <a:effectLst/>
                          <a:latin typeface="Arial" panose="020B0604020202020204" pitchFamily="34" charset="0"/>
                          <a:ea typeface="+mn-ea"/>
                          <a:cs typeface="Arial" panose="020B0604020202020204" pitchFamily="34" charset="0"/>
                        </a:rPr>
                        <a:t>8 906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12 259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i="1" kern="1200" dirty="0">
                          <a:solidFill>
                            <a:srgbClr val="002C63"/>
                          </a:solidFill>
                          <a:latin typeface="Arial" panose="020B0604020202020204" pitchFamily="34" charset="0"/>
                          <a:ea typeface="+mj-ea"/>
                          <a:cs typeface="Arial" panose="020B0604020202020204" pitchFamily="34" charset="0"/>
                        </a:rPr>
                        <a:t>Metinis pokytis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9,6%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32,3%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37,6</a:t>
                      </a:r>
                      <a:r>
                        <a:rPr lang="en-US" sz="900" b="0" i="1" u="none" strike="noStrike" dirty="0">
                          <a:solidFill>
                            <a:srgbClr val="002C63"/>
                          </a:solidFill>
                          <a:effectLst/>
                          <a:latin typeface="Arial" panose="020B0604020202020204" pitchFamily="34" charset="0"/>
                          <a:cs typeface="Arial" panose="020B0604020202020204" pitchFamily="34" charset="0"/>
                        </a:rPr>
                        <a:t>%</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03962798"/>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Pardavimo savikaina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4 392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4 742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6 344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6 021</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0" u="none" strike="noStrike" dirty="0">
                          <a:solidFill>
                            <a:srgbClr val="002C63"/>
                          </a:solidFill>
                          <a:effectLst/>
                          <a:latin typeface="Arial" panose="020B0604020202020204" pitchFamily="34" charset="0"/>
                          <a:cs typeface="Arial" panose="020B0604020202020204" pitchFamily="34" charset="0"/>
                        </a:rPr>
                        <a:t>8 050</a:t>
                      </a: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1901309"/>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i="1" kern="1200" dirty="0">
                          <a:solidFill>
                            <a:srgbClr val="002C63"/>
                          </a:solidFill>
                          <a:latin typeface="Arial" panose="020B0604020202020204" pitchFamily="34" charset="0"/>
                          <a:ea typeface="+mj-ea"/>
                          <a:cs typeface="Arial" panose="020B0604020202020204" pitchFamily="34" charset="0"/>
                        </a:rPr>
                        <a:t>Metinis pokytis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8,0%</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33,8%</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33,7%</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04367620"/>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Bendrasis pelnas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1 937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2 193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2 829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2 884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1" i="0" u="none" strike="noStrike" dirty="0">
                          <a:solidFill>
                            <a:srgbClr val="002C63"/>
                          </a:solidFill>
                          <a:effectLst/>
                          <a:latin typeface="Arial" panose="020B0604020202020204" pitchFamily="34" charset="0"/>
                          <a:cs typeface="Arial" panose="020B0604020202020204" pitchFamily="34" charset="0"/>
                        </a:rPr>
                        <a:t>4 209</a:t>
                      </a: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76025353"/>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i="1" kern="1200" dirty="0">
                          <a:solidFill>
                            <a:srgbClr val="002C63"/>
                          </a:solidFill>
                          <a:latin typeface="Arial" panose="020B0604020202020204" pitchFamily="34" charset="0"/>
                          <a:ea typeface="+mj-ea"/>
                          <a:cs typeface="Arial" panose="020B0604020202020204" pitchFamily="34" charset="0"/>
                        </a:rPr>
                        <a:t>Metinis pokytis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13,2%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29,0%</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45,9%</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67725459"/>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i="1" kern="1200" dirty="0">
                          <a:solidFill>
                            <a:srgbClr val="002C63"/>
                          </a:solidFill>
                          <a:latin typeface="Arial" panose="020B0604020202020204" pitchFamily="34" charset="0"/>
                          <a:ea typeface="+mj-ea"/>
                          <a:cs typeface="Arial" panose="020B0604020202020204" pitchFamily="34" charset="0"/>
                        </a:rPr>
                        <a:t>Bendrojo pelno marža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a:solidFill>
                            <a:srgbClr val="002C63"/>
                          </a:solidFill>
                          <a:effectLst/>
                          <a:latin typeface="Arial" panose="020B0604020202020204" pitchFamily="34" charset="0"/>
                          <a:cs typeface="Arial" panose="020B0604020202020204" pitchFamily="34" charset="0"/>
                        </a:rPr>
                        <a:t>30,6%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31,6%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a:solidFill>
                            <a:srgbClr val="002C63"/>
                          </a:solidFill>
                          <a:effectLst/>
                          <a:latin typeface="Arial" panose="020B0604020202020204" pitchFamily="34" charset="0"/>
                          <a:cs typeface="Arial" panose="020B0604020202020204" pitchFamily="34" charset="0"/>
                        </a:rPr>
                        <a:t>30,8%</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32,4%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34,3%</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71634131"/>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Veiklos sąnaudos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1 533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1 775</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1 977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1 807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marL="0" algn="r" defTabSz="914400" rtl="0" eaLnBrk="1" fontAlgn="ctr" latinLnBrk="0" hangingPunct="1"/>
                      <a:r>
                        <a:rPr lang="en-US" sz="900" b="0" i="0" u="none" strike="noStrike" kern="1200" dirty="0">
                          <a:solidFill>
                            <a:srgbClr val="002C63"/>
                          </a:solidFill>
                          <a:effectLst/>
                          <a:latin typeface="Arial" panose="020B0604020202020204" pitchFamily="34" charset="0"/>
                          <a:ea typeface="+mn-ea"/>
                          <a:cs typeface="Arial" panose="020B0604020202020204" pitchFamily="34" charset="0"/>
                        </a:rPr>
                        <a:t>2 410</a:t>
                      </a:r>
                      <a:endParaRPr lang="lt-LT" sz="900" b="0" i="0" u="none" strike="noStrike" kern="1200" dirty="0">
                        <a:solidFill>
                          <a:srgbClr val="002C63"/>
                        </a:solidFill>
                        <a:effectLst/>
                        <a:latin typeface="Arial" panose="020B0604020202020204" pitchFamily="34" charset="0"/>
                        <a:ea typeface="+mn-ea"/>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42036540"/>
                  </a:ext>
                </a:extLst>
              </a:tr>
              <a:tr h="262564">
                <a:tc>
                  <a:txBody>
                    <a:bodyPr/>
                    <a:lstStyle/>
                    <a:p>
                      <a:endParaRPr lang="lt-LT" sz="900" dirty="0">
                        <a:latin typeface="Arial" panose="020B0604020202020204" pitchFamily="34" charset="0"/>
                        <a:cs typeface="Arial" panose="020B0604020202020204" pitchFamily="34" charset="0"/>
                      </a:endParaRP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endParaRPr lang="lt-LT" sz="900"/>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endParaRPr lang="lt-LT" sz="900"/>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endParaRPr lang="lt-LT" sz="900"/>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endParaRPr lang="lt-LT" sz="900" dirty="0"/>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72817582"/>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EBITDA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390</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669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1 004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1 313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1" i="0" u="none" strike="noStrike" dirty="0">
                          <a:solidFill>
                            <a:srgbClr val="002C63"/>
                          </a:solidFill>
                          <a:effectLst/>
                          <a:latin typeface="Arial" panose="020B0604020202020204" pitchFamily="34" charset="0"/>
                          <a:cs typeface="Arial" panose="020B0604020202020204" pitchFamily="34" charset="0"/>
                        </a:rPr>
                        <a:t>1 700</a:t>
                      </a: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8917462"/>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i="1" kern="1200" dirty="0">
                          <a:solidFill>
                            <a:srgbClr val="002C63"/>
                          </a:solidFill>
                          <a:latin typeface="Arial" panose="020B0604020202020204" pitchFamily="34" charset="0"/>
                          <a:ea typeface="+mj-ea"/>
                          <a:cs typeface="Arial" panose="020B0604020202020204" pitchFamily="34" charset="0"/>
                        </a:rPr>
                        <a:t>EBITDA marža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6,2%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9,6%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10,9%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14,7%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13,9%</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42946059"/>
                  </a:ext>
                </a:extLst>
              </a:tr>
              <a:tr h="218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a:solidFill>
                            <a:srgbClr val="002C63"/>
                          </a:solidFill>
                          <a:latin typeface="Arial" panose="020B0604020202020204" pitchFamily="34" charset="0"/>
                          <a:ea typeface="+mj-ea"/>
                          <a:cs typeface="Arial" panose="020B0604020202020204" pitchFamily="34" charset="0"/>
                        </a:rPr>
                        <a:t>Nusid</a:t>
                      </a:r>
                      <a:r>
                        <a:rPr lang="lt-LT" sz="900" kern="1200" dirty="0">
                          <a:solidFill>
                            <a:srgbClr val="002C63"/>
                          </a:solidFill>
                          <a:latin typeface="Arial" panose="020B0604020202020204" pitchFamily="34" charset="0"/>
                          <a:ea typeface="+mj-ea"/>
                          <a:cs typeface="Arial" panose="020B0604020202020204" pitchFamily="34" charset="0"/>
                        </a:rPr>
                        <a:t>ėvėjimas (amortizacija)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310</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361</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471</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433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0" u="none" strike="noStrike" dirty="0">
                          <a:solidFill>
                            <a:srgbClr val="002C63"/>
                          </a:solidFill>
                          <a:effectLst/>
                          <a:latin typeface="Arial" panose="020B0604020202020204" pitchFamily="34" charset="0"/>
                          <a:cs typeface="Arial" panose="020B0604020202020204" pitchFamily="34" charset="0"/>
                        </a:rPr>
                        <a:t>577</a:t>
                      </a: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78017323"/>
                  </a:ext>
                </a:extLst>
              </a:tr>
              <a:tr h="218509">
                <a:tc>
                  <a:txBody>
                    <a:bodyPr/>
                    <a:lstStyle/>
                    <a:p>
                      <a:pPr algn="l" fontAlgn="base"/>
                      <a:endParaRPr lang="lt-LT" sz="900" kern="1200" dirty="0">
                        <a:solidFill>
                          <a:srgbClr val="002C63"/>
                        </a:solidFill>
                        <a:latin typeface="Arial" panose="020B0604020202020204" pitchFamily="34" charset="0"/>
                        <a:ea typeface="+mj-ea"/>
                        <a:cs typeface="Arial" panose="020B0604020202020204" pitchFamily="34" charset="0"/>
                      </a:endParaRP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65340160"/>
                  </a:ext>
                </a:extLst>
              </a:tr>
              <a:tr h="218509">
                <a:tc>
                  <a:txBody>
                    <a:bodyPr/>
                    <a:lstStyle/>
                    <a:p>
                      <a:pPr algn="l" fontAlgn="base"/>
                      <a:r>
                        <a:rPr lang="lt-LT" sz="900" b="1" kern="1200" dirty="0">
                          <a:solidFill>
                            <a:srgbClr val="002C63"/>
                          </a:solidFill>
                          <a:latin typeface="Arial" panose="020B0604020202020204" pitchFamily="34" charset="0"/>
                          <a:ea typeface="+mj-ea"/>
                          <a:cs typeface="Arial" panose="020B0604020202020204" pitchFamily="34" charset="0"/>
                        </a:rPr>
                        <a:t>EBIT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73</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372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380</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505</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1" i="0" u="none" strike="noStrike" dirty="0">
                          <a:solidFill>
                            <a:srgbClr val="002C63"/>
                          </a:solidFill>
                          <a:effectLst/>
                          <a:latin typeface="Arial" panose="020B0604020202020204" pitchFamily="34" charset="0"/>
                          <a:cs typeface="Arial" panose="020B0604020202020204" pitchFamily="34" charset="0"/>
                        </a:rPr>
                        <a:t>1 123</a:t>
                      </a: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18509">
                <a:tc>
                  <a:txBody>
                    <a:bodyPr/>
                    <a:lstStyle/>
                    <a:p>
                      <a:pPr algn="l" fontAlgn="base"/>
                      <a:r>
                        <a:rPr lang="lt-LT" sz="900" i="1" kern="1200" dirty="0">
                          <a:solidFill>
                            <a:srgbClr val="002C63"/>
                          </a:solidFill>
                          <a:latin typeface="Arial" panose="020B0604020202020204" pitchFamily="34" charset="0"/>
                          <a:ea typeface="+mj-ea"/>
                          <a:cs typeface="Arial" panose="020B0604020202020204" pitchFamily="34" charset="0"/>
                        </a:rPr>
                        <a:t>EBIT marža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1,2%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5,4%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4,1%</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5,7%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9,2%</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84551589"/>
                  </a:ext>
                </a:extLst>
              </a:tr>
              <a:tr h="218509">
                <a:tc>
                  <a:txBody>
                    <a:bodyPr/>
                    <a:lstStyle/>
                    <a:p>
                      <a:pPr algn="l" fontAlgn="base"/>
                      <a:r>
                        <a:rPr lang="lt-LT" sz="900" b="0" kern="1200" dirty="0">
                          <a:solidFill>
                            <a:srgbClr val="002C63"/>
                          </a:solidFill>
                          <a:latin typeface="Arial" panose="020B0604020202020204" pitchFamily="34" charset="0"/>
                          <a:ea typeface="+mj-ea"/>
                          <a:cs typeface="Arial" panose="020B0604020202020204" pitchFamily="34" charset="0"/>
                        </a:rPr>
                        <a:t>Palūkanų sąnaudos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27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26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114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108</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1" i="0" u="none" strike="noStrike" dirty="0">
                          <a:solidFill>
                            <a:srgbClr val="002C63"/>
                          </a:solidFill>
                          <a:effectLst/>
                          <a:latin typeface="Arial" panose="020B0604020202020204" pitchFamily="34" charset="0"/>
                          <a:cs typeface="Arial" panose="020B0604020202020204" pitchFamily="34" charset="0"/>
                        </a:rPr>
                        <a:t>144</a:t>
                      </a: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90808104"/>
                  </a:ext>
                </a:extLst>
              </a:tr>
              <a:tr h="218509">
                <a:tc>
                  <a:txBody>
                    <a:bodyPr/>
                    <a:lstStyle/>
                    <a:p>
                      <a:pPr algn="l" fontAlgn="base"/>
                      <a:endParaRPr lang="lt-LT" sz="900" kern="1200" dirty="0">
                        <a:solidFill>
                          <a:srgbClr val="002C63"/>
                        </a:solidFill>
                        <a:latin typeface="Arial" panose="020B0604020202020204" pitchFamily="34" charset="0"/>
                        <a:ea typeface="+mj-ea"/>
                        <a:cs typeface="Arial" panose="020B0604020202020204" pitchFamily="34" charset="0"/>
                      </a:endParaRP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6562646"/>
                  </a:ext>
                </a:extLst>
              </a:tr>
              <a:tr h="218509">
                <a:tc>
                  <a:txBody>
                    <a:bodyPr/>
                    <a:lstStyle/>
                    <a:p>
                      <a:pPr algn="l" fontAlgn="base"/>
                      <a:r>
                        <a:rPr lang="lt-LT" sz="900" b="1" kern="1200" dirty="0">
                          <a:solidFill>
                            <a:srgbClr val="002C63"/>
                          </a:solidFill>
                          <a:latin typeface="Arial" panose="020B0604020202020204" pitchFamily="34" charset="0"/>
                          <a:ea typeface="+mj-ea"/>
                          <a:cs typeface="Arial" panose="020B0604020202020204" pitchFamily="34" charset="0"/>
                        </a:rPr>
                        <a:t>Grynasis pelnas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-64</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152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376</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1" i="0" u="none" strike="noStrike" dirty="0">
                          <a:solidFill>
                            <a:srgbClr val="002C63"/>
                          </a:solidFill>
                          <a:effectLst/>
                          <a:latin typeface="Arial" panose="020B0604020202020204" pitchFamily="34" charset="0"/>
                          <a:cs typeface="Arial" panose="020B0604020202020204" pitchFamily="34" charset="0"/>
                        </a:rPr>
                        <a:t>500</a:t>
                      </a:r>
                      <a:endParaRPr lang="lt-LT" sz="900" b="1" i="0"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4262983"/>
                  </a:ext>
                </a:extLst>
              </a:tr>
              <a:tr h="218509">
                <a:tc>
                  <a:txBody>
                    <a:bodyPr/>
                    <a:lstStyle/>
                    <a:p>
                      <a:pPr algn="l" fontAlgn="base"/>
                      <a:r>
                        <a:rPr lang="lt-LT" sz="900" i="1" kern="1200" dirty="0">
                          <a:solidFill>
                            <a:srgbClr val="002C63"/>
                          </a:solidFill>
                          <a:latin typeface="Arial" panose="020B0604020202020204" pitchFamily="34" charset="0"/>
                          <a:ea typeface="+mj-ea"/>
                          <a:cs typeface="Arial" panose="020B0604020202020204" pitchFamily="34" charset="0"/>
                        </a:rPr>
                        <a:t>Pelno marža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0,1%</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-0,9%</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a:solidFill>
                            <a:srgbClr val="002C63"/>
                          </a:solidFill>
                          <a:effectLst/>
                          <a:latin typeface="Arial" panose="020B0604020202020204" pitchFamily="34" charset="0"/>
                          <a:cs typeface="Arial" panose="020B0604020202020204" pitchFamily="34" charset="0"/>
                        </a:rPr>
                        <a:t>1,7%</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1" u="none" strike="noStrike" dirty="0">
                          <a:solidFill>
                            <a:srgbClr val="002C63"/>
                          </a:solidFill>
                          <a:effectLst/>
                          <a:latin typeface="Arial" panose="020B0604020202020204" pitchFamily="34" charset="0"/>
                          <a:cs typeface="Arial" panose="020B0604020202020204" pitchFamily="34" charset="0"/>
                        </a:rPr>
                        <a:t>4,2%</a:t>
                      </a: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900" b="0" i="1" u="none" strike="noStrike" dirty="0">
                          <a:solidFill>
                            <a:srgbClr val="002C63"/>
                          </a:solidFill>
                          <a:effectLst/>
                          <a:latin typeface="Arial" panose="020B0604020202020204" pitchFamily="34" charset="0"/>
                          <a:cs typeface="Arial" panose="020B0604020202020204" pitchFamily="34" charset="0"/>
                        </a:rPr>
                        <a:t>4,1%</a:t>
                      </a:r>
                      <a:endParaRPr lang="lt-LT" sz="900" b="0" i="1" u="none" strike="noStrike" dirty="0">
                        <a:solidFill>
                          <a:srgbClr val="002C63"/>
                        </a:solidFill>
                        <a:effectLst/>
                        <a:latin typeface="Arial" panose="020B0604020202020204" pitchFamily="34" charset="0"/>
                        <a:cs typeface="Arial" panose="020B0604020202020204" pitchFamily="34" charset="0"/>
                      </a:endParaRPr>
                    </a:p>
                  </a:txBody>
                  <a:tcPr marL="9525" marR="136800" marT="9525"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83178464"/>
                  </a:ext>
                </a:extLst>
              </a:tr>
            </a:tbl>
          </a:graphicData>
        </a:graphic>
      </p:graphicFrame>
      <p:pic>
        <p:nvPicPr>
          <p:cNvPr id="8" name="Picture 7">
            <a:extLst>
              <a:ext uri="{FF2B5EF4-FFF2-40B4-BE49-F238E27FC236}">
                <a16:creationId xmlns:a16="http://schemas.microsoft.com/office/drawing/2014/main" id="{76CAB0ED-B70C-4C62-BBC8-D7C022FF4F6F}"/>
              </a:ext>
            </a:extLst>
          </p:cNvPr>
          <p:cNvPicPr>
            <a:picLocks noChangeAspect="1"/>
          </p:cNvPicPr>
          <p:nvPr/>
        </p:nvPicPr>
        <p:blipFill>
          <a:blip r:embed="rId2"/>
          <a:stretch>
            <a:fillRect/>
          </a:stretch>
        </p:blipFill>
        <p:spPr>
          <a:xfrm>
            <a:off x="482602" y="5759498"/>
            <a:ext cx="1007162" cy="777960"/>
          </a:xfrm>
          <a:prstGeom prst="rect">
            <a:avLst/>
          </a:prstGeom>
        </p:spPr>
      </p:pic>
      <p:sp>
        <p:nvSpPr>
          <p:cNvPr id="10" name="Content Placeholder 2">
            <a:extLst>
              <a:ext uri="{FF2B5EF4-FFF2-40B4-BE49-F238E27FC236}">
                <a16:creationId xmlns:a16="http://schemas.microsoft.com/office/drawing/2014/main" id="{DD82863E-1B63-46FB-8D6C-571AD3804C47}"/>
              </a:ext>
            </a:extLst>
          </p:cNvPr>
          <p:cNvSpPr txBox="1">
            <a:spLocks/>
          </p:cNvSpPr>
          <p:nvPr/>
        </p:nvSpPr>
        <p:spPr>
          <a:xfrm>
            <a:off x="4808258" y="6021306"/>
            <a:ext cx="5180473" cy="6344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900" dirty="0">
                <a:solidFill>
                  <a:srgbClr val="002C63"/>
                </a:solidFill>
                <a:latin typeface="Arial" panose="020B0604020202020204" pitchFamily="34" charset="0"/>
                <a:ea typeface="MS PGothic" pitchFamily="34" charset="-128"/>
                <a:cs typeface="Arial" panose="020B0604020202020204" pitchFamily="34" charset="0"/>
              </a:rPr>
              <a:t>2019* reiškia 2019.0</a:t>
            </a:r>
            <a:r>
              <a:rPr lang="en-US" sz="900" dirty="0">
                <a:solidFill>
                  <a:srgbClr val="002C63"/>
                </a:solidFill>
                <a:latin typeface="Arial" panose="020B0604020202020204" pitchFamily="34" charset="0"/>
                <a:ea typeface="MS PGothic" pitchFamily="34" charset="-128"/>
                <a:cs typeface="Arial" panose="020B0604020202020204" pitchFamily="34" charset="0"/>
              </a:rPr>
              <a:t>1</a:t>
            </a:r>
            <a:r>
              <a:rPr lang="lt-LT" sz="900" dirty="0">
                <a:solidFill>
                  <a:srgbClr val="002C63"/>
                </a:solidFill>
                <a:latin typeface="Arial" panose="020B0604020202020204" pitchFamily="34" charset="0"/>
                <a:ea typeface="MS PGothic" pitchFamily="34" charset="-128"/>
                <a:cs typeface="Arial" panose="020B0604020202020204" pitchFamily="34" charset="0"/>
              </a:rPr>
              <a:t>.</a:t>
            </a:r>
            <a:r>
              <a:rPr lang="en-US" sz="900" dirty="0">
                <a:solidFill>
                  <a:srgbClr val="002C63"/>
                </a:solidFill>
                <a:latin typeface="Arial" panose="020B0604020202020204" pitchFamily="34" charset="0"/>
                <a:ea typeface="MS PGothic" pitchFamily="34" charset="-128"/>
                <a:cs typeface="Arial" panose="020B0604020202020204" pitchFamily="34" charset="0"/>
              </a:rPr>
              <a:t>01 – 2019.09.30</a:t>
            </a:r>
            <a:endParaRPr lang="lt-LT" sz="900" dirty="0">
              <a:solidFill>
                <a:srgbClr val="002C63"/>
              </a:solidFill>
              <a:latin typeface="Arial" panose="020B0604020202020204" pitchFamily="34" charset="0"/>
              <a:ea typeface="MS PGothic" pitchFamily="34" charset="-128"/>
              <a:cs typeface="Arial" panose="020B0604020202020204" pitchFamily="34" charset="0"/>
            </a:endParaRPr>
          </a:p>
          <a:p>
            <a:pPr marL="0" indent="0">
              <a:buNone/>
            </a:pPr>
            <a:r>
              <a:rPr lang="lt-LT" sz="900" dirty="0">
                <a:solidFill>
                  <a:srgbClr val="002C63"/>
                </a:solidFill>
                <a:latin typeface="Arial" panose="020B0604020202020204" pitchFamily="34" charset="0"/>
                <a:ea typeface="MS PGothic" pitchFamily="34" charset="-128"/>
                <a:cs typeface="Arial" panose="020B0604020202020204" pitchFamily="34" charset="0"/>
              </a:rPr>
              <a:t>2019P - </a:t>
            </a:r>
            <a:r>
              <a:rPr lang="lt-LT" sz="900" dirty="0">
                <a:latin typeface="Arial" panose="020B0604020202020204" pitchFamily="34" charset="0"/>
                <a:cs typeface="Arial" panose="020B0604020202020204" pitchFamily="34" charset="0"/>
              </a:rPr>
              <a:t>2019 metų pajamų ir pelno prognozės, jų skaičiavimui Bendrovė taikė prielaidas, kurios yra nurodytos dalyje „Papildoma informacija (1)“</a:t>
            </a:r>
            <a:r>
              <a:rPr lang="lt-LT" sz="900" dirty="0">
                <a:solidFill>
                  <a:srgbClr val="002C63"/>
                </a:solidFill>
                <a:latin typeface="Arial" panose="020B0604020202020204" pitchFamily="34" charset="0"/>
                <a:ea typeface="MS PGothic" pitchFamily="34" charset="-128"/>
                <a:cs typeface="Arial" panose="020B0604020202020204" pitchFamily="34" charset="0"/>
              </a:rPr>
              <a:t>. </a:t>
            </a:r>
          </a:p>
          <a:p>
            <a:pPr marL="0" indent="0">
              <a:buNone/>
            </a:pPr>
            <a:endParaRPr lang="lt-LT" sz="900" dirty="0">
              <a:solidFill>
                <a:srgbClr val="002C63"/>
              </a:solidFill>
              <a:latin typeface="Arial" panose="020B0604020202020204" pitchFamily="34" charset="0"/>
              <a:ea typeface="MS PGothic" pitchFamily="34" charset="-128"/>
              <a:cs typeface="Arial" panose="020B0604020202020204" pitchFamily="34" charset="0"/>
            </a:endParaRPr>
          </a:p>
          <a:p>
            <a:pPr marL="0" indent="0">
              <a:buFont typeface="Arial" panose="020B0604020202020204" pitchFamily="34" charset="0"/>
              <a:buNone/>
            </a:pPr>
            <a:endParaRPr lang="lt-LT" sz="900" dirty="0">
              <a:solidFill>
                <a:srgbClr val="002C6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88804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Grupės</a:t>
            </a:r>
            <a:r>
              <a:rPr lang="lt-LT" sz="3200" dirty="0"/>
              <a:t> finansinė būklė (2)</a:t>
            </a:r>
            <a:endParaRPr lang="en-US" sz="3200" dirty="0"/>
          </a:p>
        </p:txBody>
      </p:sp>
      <p:sp>
        <p:nvSpPr>
          <p:cNvPr id="9" name="Text Placeholder 8">
            <a:extLst>
              <a:ext uri="{FF2B5EF4-FFF2-40B4-BE49-F238E27FC236}">
                <a16:creationId xmlns:a16="http://schemas.microsoft.com/office/drawing/2014/main" id="{DC655441-A2B2-AD43-BDC3-CFD443C70507}"/>
              </a:ext>
            </a:extLst>
          </p:cNvPr>
          <p:cNvSpPr>
            <a:spLocks noGrp="1"/>
          </p:cNvSpPr>
          <p:nvPr>
            <p:ph type="body" sz="quarter" idx="41"/>
          </p:nvPr>
        </p:nvSpPr>
        <p:spPr>
          <a:xfrm>
            <a:off x="482600" y="1552950"/>
            <a:ext cx="4045857" cy="3782165"/>
          </a:xfrm>
        </p:spPr>
        <p:txBody>
          <a:bodyPr>
            <a:noAutofit/>
          </a:bodyPr>
          <a:lstStyle/>
          <a:p>
            <a:pPr algn="just" defTabSz="457200" eaLnBrk="0" fontAlgn="base" hangingPunct="0">
              <a:lnSpc>
                <a:spcPct val="120000"/>
              </a:lnSpc>
              <a:spcBef>
                <a:spcPct val="0"/>
              </a:spcBef>
              <a:spcAft>
                <a:spcPct val="0"/>
              </a:spcAft>
              <a:buClr>
                <a:srgbClr val="0070C0"/>
              </a:buClr>
              <a:defRPr/>
            </a:pPr>
            <a:r>
              <a:rPr lang="lt-LT" altLang="en-US" dirty="0"/>
              <a:t>Nematerialiojo turto didžiąją dalį sudaro įsigytų medicinos įstaigų prestižas. Skaičiuojant prestižo amortizaciją, dėl rinkos stabilumo ir mažo pelningumo pasirinktas 15 metų normatyvas. Šis turtas amortizuojamas kiekvienais metais, o šios sąnaudos pelno (nuostolių) ataskaitoje yra įtrauktos į bendrąsias ir administracines sąnaudas.</a:t>
            </a:r>
            <a:endParaRPr lang="en-US" altLang="en-US" dirty="0"/>
          </a:p>
          <a:p>
            <a:pPr algn="just" defTabSz="457200" eaLnBrk="0" fontAlgn="base" hangingPunct="0">
              <a:lnSpc>
                <a:spcPct val="120000"/>
              </a:lnSpc>
              <a:spcBef>
                <a:spcPct val="0"/>
              </a:spcBef>
              <a:spcAft>
                <a:spcPct val="0"/>
              </a:spcAft>
              <a:buClr>
                <a:srgbClr val="0070C0"/>
              </a:buClr>
              <a:defRPr/>
            </a:pPr>
            <a:endParaRPr lang="lt-LT" altLang="en-US" dirty="0">
              <a:solidFill>
                <a:srgbClr val="FF0000"/>
              </a:solidFill>
            </a:endParaRPr>
          </a:p>
          <a:p>
            <a:pPr algn="just" defTabSz="457200" eaLnBrk="0" fontAlgn="base" hangingPunct="0">
              <a:lnSpc>
                <a:spcPct val="120000"/>
              </a:lnSpc>
              <a:spcBef>
                <a:spcPct val="0"/>
              </a:spcBef>
              <a:spcAft>
                <a:spcPct val="0"/>
              </a:spcAft>
              <a:buClr>
                <a:srgbClr val="0070C0"/>
              </a:buClr>
              <a:defRPr/>
            </a:pPr>
            <a:r>
              <a:rPr lang="lt-LT" altLang="en-US" dirty="0"/>
              <a:t>Ateinančių laikotarpių pajamos ir išankstinės sąnaudos priskirtos prie kito trumpalaikio turto.</a:t>
            </a:r>
            <a:endParaRPr lang="lt-LT" dirty="0"/>
          </a:p>
          <a:p>
            <a:pPr algn="just" defTabSz="457200" eaLnBrk="0" fontAlgn="base" hangingPunct="0">
              <a:lnSpc>
                <a:spcPct val="120000"/>
              </a:lnSpc>
              <a:spcBef>
                <a:spcPct val="0"/>
              </a:spcBef>
              <a:spcAft>
                <a:spcPct val="0"/>
              </a:spcAft>
              <a:buClr>
                <a:srgbClr val="0070C0"/>
              </a:buClr>
              <a:defRPr/>
            </a:pPr>
            <a:endParaRPr lang="lt-LT" altLang="en-US" dirty="0"/>
          </a:p>
          <a:p>
            <a:pPr algn="just" defTabSz="457200" eaLnBrk="0" fontAlgn="base" hangingPunct="0">
              <a:lnSpc>
                <a:spcPct val="120000"/>
              </a:lnSpc>
              <a:spcBef>
                <a:spcPct val="0"/>
              </a:spcBef>
              <a:spcAft>
                <a:spcPct val="0"/>
              </a:spcAft>
              <a:buClr>
                <a:srgbClr val="0070C0"/>
              </a:buClr>
              <a:defRPr/>
            </a:pPr>
            <a:r>
              <a:rPr lang="en-US" altLang="en-US" dirty="0"/>
              <a:t>Subsidijos gautos, </a:t>
            </a:r>
            <a:r>
              <a:rPr lang="lt-LT" altLang="en-US" dirty="0"/>
              <a:t>Bendrovei </a:t>
            </a:r>
            <a:r>
              <a:rPr lang="en-US" altLang="en-US" dirty="0"/>
              <a:t>dalyvaujant i</a:t>
            </a:r>
            <a:r>
              <a:rPr lang="lt-LT" altLang="en-US" dirty="0"/>
              <a:t>š</a:t>
            </a:r>
            <a:r>
              <a:rPr lang="en-US" altLang="en-US" dirty="0"/>
              <a:t> ES strukt</a:t>
            </a:r>
            <a:r>
              <a:rPr lang="lt-LT" altLang="en-US" dirty="0"/>
              <a:t>ūrinių fondų lėšų finansuojamuose projektuose.</a:t>
            </a:r>
            <a:endParaRPr lang="en-US" dirty="0">
              <a:cs typeface="Arial" panose="020B0604020202020204" pitchFamily="34" charset="0"/>
            </a:endParaRPr>
          </a:p>
        </p:txBody>
      </p:sp>
      <p:graphicFrame>
        <p:nvGraphicFramePr>
          <p:cNvPr id="5" name="Content Placeholder 6">
            <a:extLst>
              <a:ext uri="{FF2B5EF4-FFF2-40B4-BE49-F238E27FC236}">
                <a16:creationId xmlns:a16="http://schemas.microsoft.com/office/drawing/2014/main" id="{BE10B7AC-C0FE-462D-A62A-132CD9F01B27}"/>
              </a:ext>
            </a:extLst>
          </p:cNvPr>
          <p:cNvGraphicFramePr>
            <a:graphicFrameLocks/>
          </p:cNvGraphicFramePr>
          <p:nvPr>
            <p:extLst>
              <p:ext uri="{D42A27DB-BD31-4B8C-83A1-F6EECF244321}">
                <p14:modId xmlns:p14="http://schemas.microsoft.com/office/powerpoint/2010/main" val="4191345166"/>
              </p:ext>
            </p:extLst>
          </p:nvPr>
        </p:nvGraphicFramePr>
        <p:xfrm>
          <a:off x="4902926" y="1233718"/>
          <a:ext cx="6806473" cy="4812130"/>
        </p:xfrm>
        <a:graphic>
          <a:graphicData uri="http://schemas.openxmlformats.org/drawingml/2006/table">
            <a:tbl>
              <a:tblPr/>
              <a:tblGrid>
                <a:gridCol w="2868357">
                  <a:extLst>
                    <a:ext uri="{9D8B030D-6E8A-4147-A177-3AD203B41FA5}">
                      <a16:colId xmlns:a16="http://schemas.microsoft.com/office/drawing/2014/main" val="20001"/>
                    </a:ext>
                  </a:extLst>
                </a:gridCol>
                <a:gridCol w="1034489">
                  <a:extLst>
                    <a:ext uri="{9D8B030D-6E8A-4147-A177-3AD203B41FA5}">
                      <a16:colId xmlns:a16="http://schemas.microsoft.com/office/drawing/2014/main" val="1589564323"/>
                    </a:ext>
                  </a:extLst>
                </a:gridCol>
                <a:gridCol w="1034491">
                  <a:extLst>
                    <a:ext uri="{9D8B030D-6E8A-4147-A177-3AD203B41FA5}">
                      <a16:colId xmlns:a16="http://schemas.microsoft.com/office/drawing/2014/main" val="828772518"/>
                    </a:ext>
                  </a:extLst>
                </a:gridCol>
                <a:gridCol w="905179">
                  <a:extLst>
                    <a:ext uri="{9D8B030D-6E8A-4147-A177-3AD203B41FA5}">
                      <a16:colId xmlns:a16="http://schemas.microsoft.com/office/drawing/2014/main" val="2305244417"/>
                    </a:ext>
                  </a:extLst>
                </a:gridCol>
                <a:gridCol w="963957">
                  <a:extLst>
                    <a:ext uri="{9D8B030D-6E8A-4147-A177-3AD203B41FA5}">
                      <a16:colId xmlns:a16="http://schemas.microsoft.com/office/drawing/2014/main" val="961519738"/>
                    </a:ext>
                  </a:extLst>
                </a:gridCol>
              </a:tblGrid>
              <a:tr h="233287">
                <a:tc>
                  <a:txBody>
                    <a:bodyPr/>
                    <a:lstStyle>
                      <a:lvl1pPr marL="0" algn="l" defTabSz="914400" rtl="0" eaLnBrk="1" latinLnBrk="0" hangingPunct="1">
                        <a:buSzPct val="100000"/>
                        <a:defRPr sz="1900" kern="1200">
                          <a:solidFill>
                            <a:srgbClr val="535353"/>
                          </a:solidFill>
                          <a:latin typeface="Arial" charset="0"/>
                          <a:ea typeface="MS PGothic" pitchFamily="34" charset="-128"/>
                        </a:defRPr>
                      </a:lvl1pPr>
                      <a:lvl2pPr marL="742950" indent="-285750" algn="l" defTabSz="914400" rtl="0" eaLnBrk="1" latinLnBrk="0" hangingPunct="1">
                        <a:buFont typeface="Arial" charset="0"/>
                        <a:defRPr sz="1600" kern="1200">
                          <a:solidFill>
                            <a:srgbClr val="535353"/>
                          </a:solidFill>
                          <a:latin typeface="Arial" charset="0"/>
                          <a:ea typeface="MS PGothic" pitchFamily="34" charset="-128"/>
                        </a:defRPr>
                      </a:lvl2pPr>
                      <a:lvl3pPr marL="1143000" indent="-228600" algn="l" defTabSz="914400" rtl="0" eaLnBrk="1" latinLnBrk="0" hangingPunct="1">
                        <a:buSzPct val="100000"/>
                        <a:defRPr sz="1400" kern="1200">
                          <a:solidFill>
                            <a:srgbClr val="535353"/>
                          </a:solidFill>
                          <a:latin typeface="Arial" charset="0"/>
                          <a:ea typeface="MS PGothic" pitchFamily="34" charset="-128"/>
                        </a:defRPr>
                      </a:lvl3pPr>
                      <a:lvl4pPr marL="1600200" indent="-228600" algn="l" defTabSz="914400" rtl="0" eaLnBrk="1" latinLnBrk="0" hangingPunct="1">
                        <a:buFont typeface="Arial" charset="0"/>
                        <a:defRPr sz="1000" kern="1200">
                          <a:solidFill>
                            <a:srgbClr val="535353"/>
                          </a:solidFill>
                          <a:latin typeface="Arial" charset="0"/>
                          <a:ea typeface="MS PGothic" pitchFamily="34" charset="-128"/>
                        </a:defRPr>
                      </a:lvl4pPr>
                      <a:lvl5pPr marL="2057400" indent="-228600" algn="l" defTabSz="914400" rtl="0" eaLnBrk="1" latinLnBrk="0" hangingPunct="1">
                        <a:buFont typeface="Arial" charset="0"/>
                        <a:defRPr sz="900" kern="1200">
                          <a:solidFill>
                            <a:srgbClr val="535353"/>
                          </a:solidFill>
                          <a:latin typeface="Arial" charset="0"/>
                          <a:ea typeface="MS PGothic" pitchFamily="34" charset="-128"/>
                        </a:defRPr>
                      </a:lvl5pPr>
                      <a:lvl6pPr marL="25146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6pPr>
                      <a:lvl7pPr marL="29718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7pPr>
                      <a:lvl8pPr marL="34290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8pPr>
                      <a:lvl9pPr marL="3886200" indent="-228600" algn="l" defTabSz="457200" rtl="0" eaLnBrk="0" fontAlgn="base" latinLnBrk="0" hangingPunct="0">
                        <a:spcBef>
                          <a:spcPct val="0"/>
                        </a:spcBef>
                        <a:spcAft>
                          <a:spcPct val="0"/>
                        </a:spcAft>
                        <a:buFont typeface="Arial" charset="0"/>
                        <a:defRPr sz="900" kern="1200">
                          <a:solidFill>
                            <a:srgbClr val="535353"/>
                          </a:solidFill>
                          <a:latin typeface="Arial"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lang="lt-LT" altLang="en-US" sz="1000" b="1" kern="1200" dirty="0">
                          <a:solidFill>
                            <a:srgbClr val="002C63"/>
                          </a:solidFill>
                          <a:latin typeface="Arial" panose="020B0604020202020204" pitchFamily="34" charset="0"/>
                          <a:ea typeface="+mn-ea"/>
                          <a:cs typeface="Arial" panose="020B0604020202020204" pitchFamily="34" charset="0"/>
                        </a:rPr>
                        <a:t>Grupė, tūkst. Eur</a:t>
                      </a:r>
                    </a:p>
                  </a:txBody>
                  <a:tcPr marL="128556" marR="128556" marT="101225" marB="10122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tab pos="627063" algn="l"/>
                        </a:tabLst>
                      </a:pPr>
                      <a:r>
                        <a:rPr lang="lt-LT" altLang="en-US" sz="1000" b="1" kern="1200" dirty="0">
                          <a:solidFill>
                            <a:srgbClr val="002C63"/>
                          </a:solidFill>
                          <a:latin typeface="Arial" panose="020B0604020202020204" pitchFamily="34" charset="0"/>
                          <a:ea typeface="+mn-ea"/>
                          <a:cs typeface="Arial" panose="020B0604020202020204" pitchFamily="34" charset="0"/>
                        </a:rPr>
                        <a:t>2016</a:t>
                      </a:r>
                    </a:p>
                  </a:txBody>
                  <a:tcPr marL="128556" marR="128556" marT="101225" marB="10122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2017</a:t>
                      </a:r>
                    </a:p>
                  </a:txBody>
                  <a:tcPr marL="128556" marR="128556" marT="101225" marB="10122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2018</a:t>
                      </a:r>
                    </a:p>
                  </a:txBody>
                  <a:tcPr marL="128556" marR="128556" marT="101225" marB="10122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altLang="en-US" sz="1000" b="1" kern="1200" dirty="0">
                          <a:solidFill>
                            <a:srgbClr val="002C63"/>
                          </a:solidFill>
                          <a:latin typeface="Arial" panose="020B0604020202020204" pitchFamily="34" charset="0"/>
                          <a:ea typeface="+mn-ea"/>
                          <a:cs typeface="Arial" panose="020B0604020202020204" pitchFamily="34" charset="0"/>
                        </a:rPr>
                        <a:t>2019*</a:t>
                      </a:r>
                    </a:p>
                  </a:txBody>
                  <a:tcPr marL="128556" marR="128556" marT="101225" marB="10122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10000"/>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Nematerialus turtas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1 548</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2 178</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2 202</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2 610</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Materialus turtas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573</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1 225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1 047</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2 060</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03962798"/>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ILGALAIKIS TURTAS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2 121</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3 440</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3 286</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4 798</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04367620"/>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Atsargos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68</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27</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81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76025353"/>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Gautinos sumos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353</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432</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611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951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67725459"/>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Kita</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55</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8</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16</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34</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56152372"/>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kern="1200" dirty="0">
                          <a:solidFill>
                            <a:srgbClr val="002C63"/>
                          </a:solidFill>
                          <a:latin typeface="Arial" panose="020B0604020202020204" pitchFamily="34" charset="0"/>
                          <a:ea typeface="+mj-ea"/>
                          <a:cs typeface="Arial" panose="020B0604020202020204" pitchFamily="34" charset="0"/>
                        </a:rPr>
                        <a:t>Pinigai ir jų ekvivalentai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304</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114</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335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345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71634131"/>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TRUMPALAIKIS TURTAS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726</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565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973</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1 378</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96197777"/>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TURTAS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2 902</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4 013</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4 275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6 209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sz="900" b="1" kern="1200" dirty="0">
                        <a:solidFill>
                          <a:srgbClr val="002C63"/>
                        </a:solidFill>
                        <a:latin typeface="Arial" panose="020B0604020202020204" pitchFamily="34" charset="0"/>
                        <a:ea typeface="+mj-ea"/>
                        <a:cs typeface="Arial" panose="020B0604020202020204" pitchFamily="34" charset="0"/>
                      </a:endParaRP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a:solidFill>
                          <a:srgbClr val="002C63"/>
                        </a:solidFill>
                        <a:effectLst/>
                        <a:latin typeface="Arial" panose="020B0604020202020204" pitchFamily="34" charset="0"/>
                        <a:cs typeface="Arial" panose="020B0604020202020204" pitchFamily="34" charset="0"/>
                      </a:endParaRP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l" fontAlgn="ctr"/>
                      <a:endParaRPr lang="lt-LT" sz="900" b="0" i="0" u="none" strike="noStrike" dirty="0">
                        <a:solidFill>
                          <a:srgbClr val="002C63"/>
                        </a:solidFill>
                        <a:effectLst/>
                        <a:latin typeface="Arial" panose="020B0604020202020204" pitchFamily="34" charset="0"/>
                        <a:cs typeface="Arial" panose="020B0604020202020204" pitchFamily="34" charset="0"/>
                      </a:endParaRP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41574448"/>
                  </a:ext>
                </a:extLst>
              </a:tr>
              <a:tr h="1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900" b="1" kern="1200" dirty="0">
                          <a:solidFill>
                            <a:srgbClr val="002C63"/>
                          </a:solidFill>
                          <a:latin typeface="Arial" panose="020B0604020202020204" pitchFamily="34" charset="0"/>
                          <a:ea typeface="+mj-ea"/>
                          <a:cs typeface="Arial" panose="020B0604020202020204" pitchFamily="34" charset="0"/>
                        </a:rPr>
                        <a:t>NUOSAVAS KAPITALAS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1 321</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1 257</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1 423</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1 719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142622">
                <a:tc>
                  <a:txBody>
                    <a:bodyPr/>
                    <a:lstStyle/>
                    <a:p>
                      <a:pPr fontAlgn="base"/>
                      <a:r>
                        <a:rPr lang="lt-LT" sz="900" b="1" kern="1200" dirty="0">
                          <a:solidFill>
                            <a:srgbClr val="002C63"/>
                          </a:solidFill>
                          <a:latin typeface="Arial" panose="020B0604020202020204" pitchFamily="34" charset="0"/>
                          <a:ea typeface="+mj-ea"/>
                          <a:cs typeface="Arial" panose="020B0604020202020204" pitchFamily="34" charset="0"/>
                        </a:rPr>
                        <a:t>Dotacijos ir subsidijos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294</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142622">
                <a:tc>
                  <a:txBody>
                    <a:bodyPr/>
                    <a:lstStyle/>
                    <a:p>
                      <a:pPr fontAlgn="base"/>
                      <a:r>
                        <a:rPr lang="lt-LT" sz="900" kern="1200" dirty="0">
                          <a:solidFill>
                            <a:srgbClr val="002C63"/>
                          </a:solidFill>
                          <a:latin typeface="Arial" panose="020B0604020202020204" pitchFamily="34" charset="0"/>
                          <a:ea typeface="+mj-ea"/>
                          <a:cs typeface="Arial" panose="020B0604020202020204" pitchFamily="34" charset="0"/>
                        </a:rPr>
                        <a:t>Fin. ilgalaikiai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84</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495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479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721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84551589"/>
                  </a:ext>
                </a:extLst>
              </a:tr>
              <a:tr h="142622">
                <a:tc>
                  <a:txBody>
                    <a:bodyPr/>
                    <a:lstStyle/>
                    <a:p>
                      <a:pPr fontAlgn="base"/>
                      <a:r>
                        <a:rPr lang="lt-LT" sz="900" kern="1200" dirty="0">
                          <a:solidFill>
                            <a:srgbClr val="002C63"/>
                          </a:solidFill>
                          <a:latin typeface="Arial" panose="020B0604020202020204" pitchFamily="34" charset="0"/>
                          <a:ea typeface="+mj-ea"/>
                          <a:cs typeface="Arial" panose="020B0604020202020204" pitchFamily="34" charset="0"/>
                        </a:rPr>
                        <a:t>Kiti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51</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35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90808104"/>
                  </a:ext>
                </a:extLst>
              </a:tr>
              <a:tr h="142622">
                <a:tc>
                  <a:txBody>
                    <a:bodyPr/>
                    <a:lstStyle/>
                    <a:p>
                      <a:pPr fontAlgn="base"/>
                      <a:r>
                        <a:rPr lang="lt-LT" sz="900" b="1" kern="1200" dirty="0">
                          <a:solidFill>
                            <a:srgbClr val="002C63"/>
                          </a:solidFill>
                          <a:latin typeface="Arial" panose="020B0604020202020204" pitchFamily="34" charset="0"/>
                          <a:ea typeface="+mj-ea"/>
                          <a:cs typeface="Arial" panose="020B0604020202020204" pitchFamily="34" charset="0"/>
                        </a:rPr>
                        <a:t>ILGALAIKIAI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135</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495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479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756</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6562646"/>
                  </a:ext>
                </a:extLst>
              </a:tr>
              <a:tr h="142622">
                <a:tc>
                  <a:txBody>
                    <a:bodyPr/>
                    <a:lstStyle/>
                    <a:p>
                      <a:pPr fontAlgn="base"/>
                      <a:r>
                        <a:rPr lang="lt-LT" sz="900" kern="1200" dirty="0">
                          <a:solidFill>
                            <a:srgbClr val="002C63"/>
                          </a:solidFill>
                          <a:latin typeface="Arial" panose="020B0604020202020204" pitchFamily="34" charset="0"/>
                          <a:ea typeface="+mj-ea"/>
                          <a:cs typeface="Arial" panose="020B0604020202020204" pitchFamily="34" charset="0"/>
                        </a:rPr>
                        <a:t>Fin. trumpalaikiai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320</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1 249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1 177</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1 791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4262983"/>
                  </a:ext>
                </a:extLst>
              </a:tr>
              <a:tr h="142622">
                <a:tc>
                  <a:txBody>
                    <a:bodyPr/>
                    <a:lstStyle/>
                    <a:p>
                      <a:pPr fontAlgn="base"/>
                      <a:r>
                        <a:rPr lang="lt-LT" sz="900" kern="1200" dirty="0">
                          <a:solidFill>
                            <a:srgbClr val="002C63"/>
                          </a:solidFill>
                          <a:latin typeface="Arial" panose="020B0604020202020204" pitchFamily="34" charset="0"/>
                          <a:ea typeface="+mj-ea"/>
                          <a:cs typeface="Arial" panose="020B0604020202020204" pitchFamily="34" charset="0"/>
                        </a:rPr>
                        <a:t>Skolos tiekėjams</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384</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324</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249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530</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83178464"/>
                  </a:ext>
                </a:extLst>
              </a:tr>
              <a:tr h="142622">
                <a:tc>
                  <a:txBody>
                    <a:bodyPr/>
                    <a:lstStyle/>
                    <a:p>
                      <a:pPr fontAlgn="base"/>
                      <a:r>
                        <a:rPr lang="lt-LT" sz="900" kern="1200" dirty="0">
                          <a:solidFill>
                            <a:srgbClr val="002C63"/>
                          </a:solidFill>
                          <a:latin typeface="Arial" panose="020B0604020202020204" pitchFamily="34" charset="0"/>
                          <a:ea typeface="+mj-ea"/>
                          <a:cs typeface="Arial" panose="020B0604020202020204" pitchFamily="34" charset="0"/>
                        </a:rPr>
                        <a:t>Kiti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741</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a:solidFill>
                            <a:srgbClr val="002C63"/>
                          </a:solidFill>
                          <a:effectLst/>
                          <a:latin typeface="Arial" panose="020B0604020202020204" pitchFamily="34" charset="0"/>
                          <a:cs typeface="Arial" panose="020B0604020202020204" pitchFamily="34" charset="0"/>
                        </a:rPr>
                        <a:t>688</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947</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0" i="0" u="none" strike="noStrike" dirty="0">
                          <a:solidFill>
                            <a:srgbClr val="002C63"/>
                          </a:solidFill>
                          <a:effectLst/>
                          <a:latin typeface="Arial" panose="020B0604020202020204" pitchFamily="34" charset="0"/>
                          <a:cs typeface="Arial" panose="020B0604020202020204" pitchFamily="34" charset="0"/>
                        </a:rPr>
                        <a:t>1 119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05320422"/>
                  </a:ext>
                </a:extLst>
              </a:tr>
              <a:tr h="142622">
                <a:tc>
                  <a:txBody>
                    <a:bodyPr/>
                    <a:lstStyle/>
                    <a:p>
                      <a:pPr fontAlgn="base"/>
                      <a:r>
                        <a:rPr lang="lt-LT" sz="900" b="1" kern="1200" dirty="0">
                          <a:solidFill>
                            <a:srgbClr val="002C63"/>
                          </a:solidFill>
                          <a:latin typeface="Arial" panose="020B0604020202020204" pitchFamily="34" charset="0"/>
                          <a:ea typeface="+mj-ea"/>
                          <a:cs typeface="Arial" panose="020B0604020202020204" pitchFamily="34" charset="0"/>
                        </a:rPr>
                        <a:t>TRUMPALAIKIAI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1 445</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2 261</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2 373</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3 440</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21525978"/>
                  </a:ext>
                </a:extLst>
              </a:tr>
              <a:tr h="142622">
                <a:tc>
                  <a:txBody>
                    <a:bodyPr/>
                    <a:lstStyle/>
                    <a:p>
                      <a:pPr fontAlgn="base"/>
                      <a:r>
                        <a:rPr lang="lt-LT" sz="900" b="1" kern="1200" dirty="0">
                          <a:solidFill>
                            <a:srgbClr val="002C63"/>
                          </a:solidFill>
                          <a:latin typeface="Arial" panose="020B0604020202020204" pitchFamily="34" charset="0"/>
                          <a:ea typeface="+mj-ea"/>
                          <a:cs typeface="Arial" panose="020B0604020202020204" pitchFamily="34" charset="0"/>
                        </a:rPr>
                        <a:t>KAPITALAS IR ĮSIPAREIGOJIMAI</a:t>
                      </a:r>
                    </a:p>
                  </a:txBody>
                  <a:tcPr marL="85704" marR="85704" marT="42852" marB="42852">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2 902</a:t>
                      </a:r>
                    </a:p>
                  </a:txBody>
                  <a:tcPr marL="8927" marR="128219" marT="0"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4 013</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a:solidFill>
                            <a:srgbClr val="002C63"/>
                          </a:solidFill>
                          <a:effectLst/>
                          <a:latin typeface="Arial" panose="020B0604020202020204" pitchFamily="34" charset="0"/>
                          <a:cs typeface="Arial" panose="020B0604020202020204" pitchFamily="34" charset="0"/>
                        </a:rPr>
                        <a:t>4 275</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900" b="1" i="0" u="none" strike="noStrike" dirty="0">
                          <a:solidFill>
                            <a:srgbClr val="002C63"/>
                          </a:solidFill>
                          <a:effectLst/>
                          <a:latin typeface="Arial" panose="020B0604020202020204" pitchFamily="34" charset="0"/>
                          <a:cs typeface="Arial" panose="020B0604020202020204" pitchFamily="34" charset="0"/>
                        </a:rPr>
                        <a:t>6 209</a:t>
                      </a:r>
                    </a:p>
                  </a:txBody>
                  <a:tcPr marL="8927" marR="128219" marT="8927"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5697050"/>
                  </a:ext>
                </a:extLst>
              </a:tr>
            </a:tbl>
          </a:graphicData>
        </a:graphic>
      </p:graphicFrame>
      <p:pic>
        <p:nvPicPr>
          <p:cNvPr id="8" name="Picture 7">
            <a:extLst>
              <a:ext uri="{FF2B5EF4-FFF2-40B4-BE49-F238E27FC236}">
                <a16:creationId xmlns:a16="http://schemas.microsoft.com/office/drawing/2014/main" id="{DBC8527B-C864-4F80-9680-B0265E1343B6}"/>
              </a:ext>
            </a:extLst>
          </p:cNvPr>
          <p:cNvPicPr>
            <a:picLocks noChangeAspect="1"/>
          </p:cNvPicPr>
          <p:nvPr/>
        </p:nvPicPr>
        <p:blipFill>
          <a:blip r:embed="rId2"/>
          <a:stretch>
            <a:fillRect/>
          </a:stretch>
        </p:blipFill>
        <p:spPr>
          <a:xfrm>
            <a:off x="482602" y="5759498"/>
            <a:ext cx="1007162" cy="777960"/>
          </a:xfrm>
          <a:prstGeom prst="rect">
            <a:avLst/>
          </a:prstGeom>
        </p:spPr>
      </p:pic>
      <p:sp>
        <p:nvSpPr>
          <p:cNvPr id="7" name="Content Placeholder 2">
            <a:extLst>
              <a:ext uri="{FF2B5EF4-FFF2-40B4-BE49-F238E27FC236}">
                <a16:creationId xmlns:a16="http://schemas.microsoft.com/office/drawing/2014/main" id="{EA6D35CF-F8DB-4946-90CE-65A8F4B1236B}"/>
              </a:ext>
            </a:extLst>
          </p:cNvPr>
          <p:cNvSpPr txBox="1">
            <a:spLocks/>
          </p:cNvSpPr>
          <p:nvPr/>
        </p:nvSpPr>
        <p:spPr>
          <a:xfrm>
            <a:off x="4851801" y="6109512"/>
            <a:ext cx="1685109" cy="25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t-LT" sz="900" dirty="0">
                <a:solidFill>
                  <a:srgbClr val="002C63"/>
                </a:solidFill>
                <a:latin typeface="Arial" panose="020B0604020202020204" pitchFamily="34" charset="0"/>
                <a:ea typeface="MS PGothic" pitchFamily="34" charset="-128"/>
                <a:cs typeface="Arial" panose="020B0604020202020204" pitchFamily="34" charset="0"/>
              </a:rPr>
              <a:t>* 2019.09.30</a:t>
            </a:r>
          </a:p>
          <a:p>
            <a:pPr marL="0" indent="0">
              <a:buNone/>
            </a:pPr>
            <a:endParaRPr lang="lt-LT" sz="900" dirty="0">
              <a:solidFill>
                <a:srgbClr val="002C63"/>
              </a:solidFill>
              <a:latin typeface="Arial" panose="020B0604020202020204" pitchFamily="34" charset="0"/>
              <a:ea typeface="MS PGothic" pitchFamily="34" charset="-128"/>
              <a:cs typeface="Arial" panose="020B0604020202020204" pitchFamily="34" charset="0"/>
            </a:endParaRPr>
          </a:p>
          <a:p>
            <a:pPr marL="0" indent="0">
              <a:buFont typeface="Arial" panose="020B0604020202020204" pitchFamily="34" charset="0"/>
              <a:buNone/>
            </a:pPr>
            <a:endParaRPr lang="lt-LT" sz="900" dirty="0">
              <a:solidFill>
                <a:srgbClr val="002C6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8730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53AF725-F154-804C-B408-5082610B55E1}"/>
              </a:ext>
            </a:extLst>
          </p:cNvPr>
          <p:cNvSpPr>
            <a:spLocks noGrp="1"/>
          </p:cNvSpPr>
          <p:nvPr>
            <p:ph type="ctrTitle"/>
          </p:nvPr>
        </p:nvSpPr>
        <p:spPr/>
        <p:txBody>
          <a:bodyPr>
            <a:normAutofit/>
          </a:bodyPr>
          <a:lstStyle/>
          <a:p>
            <a:r>
              <a:rPr lang="lt-LT" sz="3200" dirty="0">
                <a:ea typeface="MS PGothic" pitchFamily="34" charset="-128"/>
              </a:rPr>
              <a:t>Grupės</a:t>
            </a:r>
            <a:r>
              <a:rPr lang="lt-LT" sz="3200" dirty="0"/>
              <a:t> kapitalo struktūra</a:t>
            </a:r>
            <a:endParaRPr lang="en-US" sz="3200" dirty="0"/>
          </a:p>
        </p:txBody>
      </p:sp>
      <p:sp>
        <p:nvSpPr>
          <p:cNvPr id="9" name="Text Placeholder 8">
            <a:extLst>
              <a:ext uri="{FF2B5EF4-FFF2-40B4-BE49-F238E27FC236}">
                <a16:creationId xmlns:a16="http://schemas.microsoft.com/office/drawing/2014/main" id="{2F50B2D2-13D6-F641-BEE1-2C00BA29F095}"/>
              </a:ext>
            </a:extLst>
          </p:cNvPr>
          <p:cNvSpPr>
            <a:spLocks noGrp="1"/>
          </p:cNvSpPr>
          <p:nvPr>
            <p:ph type="body" sz="quarter" idx="29"/>
          </p:nvPr>
        </p:nvSpPr>
        <p:spPr>
          <a:xfrm>
            <a:off x="463826" y="2280254"/>
            <a:ext cx="2606203" cy="2195374"/>
          </a:xfrm>
        </p:spPr>
        <p:txBody>
          <a:bodyPr/>
          <a:lstStyle/>
          <a:p>
            <a:pPr lvl="0">
              <a:spcBef>
                <a:spcPts val="0"/>
              </a:spcBef>
              <a:buClr>
                <a:srgbClr val="0070C0"/>
              </a:buClr>
            </a:pPr>
            <a:r>
              <a:rPr lang="lt-LT" dirty="0">
                <a:ea typeface="MS PGothic" pitchFamily="34" charset="-128"/>
                <a:cs typeface="Arial" panose="020B0604020202020204" pitchFamily="34" charset="0"/>
              </a:rPr>
              <a:t>273 tūkst. </a:t>
            </a:r>
            <a:r>
              <a:rPr lang="en-US" dirty="0">
                <a:ea typeface="MS PGothic" pitchFamily="34" charset="-128"/>
                <a:cs typeface="Arial" panose="020B0604020202020204" pitchFamily="34" charset="0"/>
              </a:rPr>
              <a:t>Eur</a:t>
            </a:r>
            <a:r>
              <a:rPr lang="lt-LT" dirty="0">
                <a:ea typeface="MS PGothic" pitchFamily="34" charset="-128"/>
                <a:cs typeface="Arial" panose="020B0604020202020204" pitchFamily="34" charset="0"/>
              </a:rPr>
              <a:t> ilgalaikė paskola AB SEB bankas*</a:t>
            </a:r>
          </a:p>
          <a:p>
            <a:pPr lvl="0">
              <a:spcBef>
                <a:spcPts val="0"/>
              </a:spcBef>
              <a:buClr>
                <a:srgbClr val="0070C0"/>
              </a:buClr>
            </a:pPr>
            <a:r>
              <a:rPr lang="lt-LT" sz="1000" i="1" dirty="0">
                <a:cs typeface="Arial" panose="020B0604020202020204" pitchFamily="34" charset="0"/>
              </a:rPr>
              <a:t>Terminas: 2020-09-07, 2020-12-18</a:t>
            </a:r>
          </a:p>
          <a:p>
            <a:pPr lvl="0" algn="just">
              <a:spcBef>
                <a:spcPts val="600"/>
              </a:spcBef>
              <a:buClr>
                <a:srgbClr val="0070C0"/>
              </a:buClr>
            </a:pPr>
            <a:r>
              <a:rPr lang="lt-LT" dirty="0">
                <a:ea typeface="MS PGothic" pitchFamily="34" charset="-128"/>
                <a:cs typeface="Arial" panose="020B0604020202020204" pitchFamily="34" charset="0"/>
              </a:rPr>
              <a:t>242 tūkst. </a:t>
            </a:r>
            <a:r>
              <a:rPr lang="en-US" dirty="0">
                <a:ea typeface="MS PGothic" pitchFamily="34" charset="-128"/>
                <a:cs typeface="Arial" panose="020B0604020202020204" pitchFamily="34" charset="0"/>
              </a:rPr>
              <a:t>Eur</a:t>
            </a:r>
            <a:r>
              <a:rPr lang="lt-LT" dirty="0">
                <a:ea typeface="MS PGothic" pitchFamily="34" charset="-128"/>
                <a:cs typeface="Arial" panose="020B0604020202020204" pitchFamily="34" charset="0"/>
              </a:rPr>
              <a:t> ilgalaikė paskola AB Šiaulių bankas*</a:t>
            </a:r>
          </a:p>
          <a:p>
            <a:pPr lvl="0">
              <a:spcBef>
                <a:spcPts val="0"/>
              </a:spcBef>
              <a:buClr>
                <a:srgbClr val="0070C0"/>
              </a:buClr>
            </a:pPr>
            <a:r>
              <a:rPr lang="lt-LT" sz="1000" i="1" dirty="0">
                <a:ea typeface="MS PGothic" pitchFamily="34" charset="-128"/>
                <a:cs typeface="Arial" panose="020B0604020202020204" pitchFamily="34" charset="0"/>
              </a:rPr>
              <a:t>Terminas: 2020-07-23, 2021-03-17,      2021-12-28</a:t>
            </a:r>
          </a:p>
          <a:p>
            <a:pPr lvl="0">
              <a:spcBef>
                <a:spcPts val="600"/>
              </a:spcBef>
              <a:buClr>
                <a:srgbClr val="0070C0"/>
              </a:buClr>
            </a:pPr>
            <a:r>
              <a:rPr lang="lt-LT" b="1" dirty="0">
                <a:ea typeface="MS PGothic" pitchFamily="34" charset="-128"/>
                <a:cs typeface="Arial" panose="020B0604020202020204" pitchFamily="34" charset="0"/>
              </a:rPr>
              <a:t>515 tūkst. </a:t>
            </a:r>
            <a:r>
              <a:rPr lang="en-US" b="1" dirty="0">
                <a:ea typeface="MS PGothic" pitchFamily="34" charset="-128"/>
                <a:cs typeface="Arial" panose="020B0604020202020204" pitchFamily="34" charset="0"/>
              </a:rPr>
              <a:t>Eur</a:t>
            </a:r>
            <a:r>
              <a:rPr lang="lt-LT" b="1" dirty="0">
                <a:ea typeface="MS PGothic" pitchFamily="34" charset="-128"/>
                <a:cs typeface="Arial" panose="020B0604020202020204" pitchFamily="34" charset="0"/>
              </a:rPr>
              <a:t> iš viso</a:t>
            </a:r>
            <a:endParaRPr lang="lt-LT" dirty="0">
              <a:ea typeface="MS PGothic" pitchFamily="34" charset="-128"/>
              <a:cs typeface="Arial" panose="020B0604020202020204" pitchFamily="34" charset="0"/>
            </a:endParaRPr>
          </a:p>
        </p:txBody>
      </p:sp>
      <p:sp>
        <p:nvSpPr>
          <p:cNvPr id="10" name="Text Placeholder 9">
            <a:extLst>
              <a:ext uri="{FF2B5EF4-FFF2-40B4-BE49-F238E27FC236}">
                <a16:creationId xmlns:a16="http://schemas.microsoft.com/office/drawing/2014/main" id="{122AC2B1-6109-4D41-82A1-C273068D1C13}"/>
              </a:ext>
            </a:extLst>
          </p:cNvPr>
          <p:cNvSpPr>
            <a:spLocks noGrp="1"/>
          </p:cNvSpPr>
          <p:nvPr>
            <p:ph type="body" sz="quarter" idx="30"/>
          </p:nvPr>
        </p:nvSpPr>
        <p:spPr>
          <a:xfrm>
            <a:off x="463826" y="1713941"/>
            <a:ext cx="2337125" cy="427913"/>
          </a:xfrm>
        </p:spPr>
        <p:txBody>
          <a:bodyPr/>
          <a:lstStyle/>
          <a:p>
            <a:pPr lvl="0">
              <a:spcAft>
                <a:spcPct val="35000"/>
              </a:spcAft>
            </a:pPr>
            <a:r>
              <a:rPr lang="lt-LT" b="1" dirty="0">
                <a:latin typeface="Arial" panose="020B0604020202020204" pitchFamily="34" charset="0"/>
                <a:cs typeface="Arial" panose="020B0604020202020204" pitchFamily="34" charset="0"/>
              </a:rPr>
              <a:t>Bankų paskolos</a:t>
            </a:r>
          </a:p>
        </p:txBody>
      </p:sp>
      <p:sp>
        <p:nvSpPr>
          <p:cNvPr id="11" name="Text Placeholder 10">
            <a:extLst>
              <a:ext uri="{FF2B5EF4-FFF2-40B4-BE49-F238E27FC236}">
                <a16:creationId xmlns:a16="http://schemas.microsoft.com/office/drawing/2014/main" id="{595AF98B-EBDB-AD41-9D73-6E04910F2F57}"/>
              </a:ext>
            </a:extLst>
          </p:cNvPr>
          <p:cNvSpPr>
            <a:spLocks noGrp="1"/>
          </p:cNvSpPr>
          <p:nvPr>
            <p:ph type="body" sz="quarter" idx="31"/>
          </p:nvPr>
        </p:nvSpPr>
        <p:spPr>
          <a:xfrm>
            <a:off x="3304267" y="2280254"/>
            <a:ext cx="2606203" cy="2195374"/>
          </a:xfrm>
        </p:spPr>
        <p:txBody>
          <a:bodyPr/>
          <a:lstStyle/>
          <a:p>
            <a:pPr lvl="0" algn="just" defTabSz="533400">
              <a:lnSpc>
                <a:spcPct val="90000"/>
              </a:lnSpc>
              <a:spcBef>
                <a:spcPts val="0"/>
              </a:spcBef>
              <a:buClr>
                <a:srgbClr val="0070C0"/>
              </a:buClr>
            </a:pPr>
            <a:r>
              <a:rPr lang="lt-LT" dirty="0">
                <a:ea typeface="MS PGothic" pitchFamily="34" charset="-128"/>
                <a:cs typeface="Arial" panose="020B0604020202020204" pitchFamily="34" charset="0"/>
              </a:rPr>
              <a:t>968 tūkst. Eur paskola UAB Litgaja</a:t>
            </a:r>
          </a:p>
          <a:p>
            <a:pPr algn="just" defTabSz="533400">
              <a:lnSpc>
                <a:spcPct val="90000"/>
              </a:lnSpc>
              <a:spcBef>
                <a:spcPts val="0"/>
              </a:spcBef>
              <a:buClr>
                <a:srgbClr val="0070C0"/>
              </a:buClr>
            </a:pPr>
            <a:r>
              <a:rPr lang="lt-LT" sz="1000" i="1" dirty="0"/>
              <a:t>Terminas: 2019-12-31, 2020-07-04</a:t>
            </a:r>
            <a:endParaRPr lang="sv-SE" sz="1000" dirty="0">
              <a:ea typeface="MS PGothic" pitchFamily="34" charset="-128"/>
              <a:cs typeface="Arial" panose="020B0604020202020204" pitchFamily="34" charset="0"/>
            </a:endParaRPr>
          </a:p>
          <a:p>
            <a:pPr lvl="0" algn="just" defTabSz="533400">
              <a:lnSpc>
                <a:spcPct val="90000"/>
              </a:lnSpc>
              <a:spcBef>
                <a:spcPts val="600"/>
              </a:spcBef>
              <a:buClr>
                <a:srgbClr val="0070C0"/>
              </a:buClr>
            </a:pPr>
            <a:r>
              <a:rPr lang="lt-LT" dirty="0">
                <a:ea typeface="MS PGothic" pitchFamily="34" charset="-128"/>
                <a:cs typeface="Arial" panose="020B0604020202020204" pitchFamily="34" charset="0"/>
              </a:rPr>
              <a:t>677 tūkst. Eur paskola UAB „BSGF Sanus“</a:t>
            </a:r>
          </a:p>
          <a:p>
            <a:pPr algn="just" defTabSz="533400">
              <a:lnSpc>
                <a:spcPct val="90000"/>
              </a:lnSpc>
              <a:spcBef>
                <a:spcPts val="0"/>
              </a:spcBef>
              <a:buClr>
                <a:srgbClr val="0070C0"/>
              </a:buClr>
            </a:pPr>
            <a:r>
              <a:rPr lang="lt-LT" sz="1000" i="1" dirty="0"/>
              <a:t>Terminas: 2019-12-31, 2022-12-31</a:t>
            </a:r>
            <a:endParaRPr lang="sv-SE" sz="1000" dirty="0">
              <a:ea typeface="MS PGothic" pitchFamily="34" charset="-128"/>
            </a:endParaRPr>
          </a:p>
          <a:p>
            <a:pPr lvl="0" algn="just" defTabSz="533400">
              <a:lnSpc>
                <a:spcPct val="90000"/>
              </a:lnSpc>
              <a:spcBef>
                <a:spcPts val="600"/>
              </a:spcBef>
              <a:buClr>
                <a:srgbClr val="0070C0"/>
              </a:buClr>
            </a:pPr>
            <a:r>
              <a:rPr lang="lt-LT" dirty="0">
                <a:ea typeface="MS PGothic" pitchFamily="34" charset="-128"/>
                <a:cs typeface="Arial" panose="020B0604020202020204" pitchFamily="34" charset="0"/>
              </a:rPr>
              <a:t>166 tūkst. Eur paskola fiziniai asmenys </a:t>
            </a:r>
          </a:p>
          <a:p>
            <a:pPr algn="just" defTabSz="533400">
              <a:lnSpc>
                <a:spcPct val="90000"/>
              </a:lnSpc>
              <a:spcBef>
                <a:spcPts val="0"/>
              </a:spcBef>
              <a:buClr>
                <a:srgbClr val="0070C0"/>
              </a:buClr>
            </a:pPr>
            <a:r>
              <a:rPr lang="lt-LT" sz="1000" i="1" dirty="0"/>
              <a:t>Terminas: 2022-12-31</a:t>
            </a:r>
            <a:endParaRPr lang="sv-SE" sz="1000" i="1" dirty="0"/>
          </a:p>
          <a:p>
            <a:pPr lvl="0" algn="just" defTabSz="533400">
              <a:lnSpc>
                <a:spcPct val="90000"/>
              </a:lnSpc>
              <a:spcBef>
                <a:spcPts val="600"/>
              </a:spcBef>
              <a:buClr>
                <a:srgbClr val="0070C0"/>
              </a:buClr>
            </a:pPr>
            <a:r>
              <a:rPr lang="lt-LT" b="1" dirty="0">
                <a:ea typeface="MS PGothic" pitchFamily="34" charset="-128"/>
                <a:cs typeface="Arial" panose="020B0604020202020204" pitchFamily="34" charset="0"/>
              </a:rPr>
              <a:t>1,8</a:t>
            </a:r>
            <a:r>
              <a:rPr lang="sv-SE" b="1" dirty="0">
                <a:ea typeface="MS PGothic" pitchFamily="34" charset="-128"/>
                <a:cs typeface="Arial" panose="020B0604020202020204" pitchFamily="34" charset="0"/>
              </a:rPr>
              <a:t> mln. Eur iš viso</a:t>
            </a:r>
            <a:endParaRPr lang="sv-SE" dirty="0">
              <a:ea typeface="MS PGothic" pitchFamily="34" charset="-128"/>
              <a:cs typeface="Arial" panose="020B0604020202020204" pitchFamily="34" charset="0"/>
            </a:endParaRPr>
          </a:p>
          <a:p>
            <a:pPr algn="just"/>
            <a:endParaRPr lang="en-US" dirty="0">
              <a:cs typeface="Arial" panose="020B0604020202020204" pitchFamily="34" charset="0"/>
            </a:endParaRPr>
          </a:p>
        </p:txBody>
      </p:sp>
      <p:sp>
        <p:nvSpPr>
          <p:cNvPr id="12" name="Text Placeholder 11">
            <a:extLst>
              <a:ext uri="{FF2B5EF4-FFF2-40B4-BE49-F238E27FC236}">
                <a16:creationId xmlns:a16="http://schemas.microsoft.com/office/drawing/2014/main" id="{9222F19C-9350-F54B-9367-D599049155C5}"/>
              </a:ext>
            </a:extLst>
          </p:cNvPr>
          <p:cNvSpPr>
            <a:spLocks noGrp="1"/>
          </p:cNvSpPr>
          <p:nvPr>
            <p:ph type="body" sz="quarter" idx="32"/>
          </p:nvPr>
        </p:nvSpPr>
        <p:spPr>
          <a:xfrm>
            <a:off x="3304267" y="1713941"/>
            <a:ext cx="2461266" cy="427913"/>
          </a:xfrm>
        </p:spPr>
        <p:txBody>
          <a:bodyPr/>
          <a:lstStyle/>
          <a:p>
            <a:r>
              <a:rPr lang="lt-LT" dirty="0">
                <a:cs typeface="Arial Bold" panose="020B0704020202020204" pitchFamily="34" charset="0"/>
              </a:rPr>
              <a:t>Akcininkų Paskolos</a:t>
            </a:r>
          </a:p>
        </p:txBody>
      </p:sp>
      <p:sp>
        <p:nvSpPr>
          <p:cNvPr id="13" name="Text Placeholder 12">
            <a:extLst>
              <a:ext uri="{FF2B5EF4-FFF2-40B4-BE49-F238E27FC236}">
                <a16:creationId xmlns:a16="http://schemas.microsoft.com/office/drawing/2014/main" id="{39BCBC7D-E3EA-7B4D-8CF8-09C5F47A90E7}"/>
              </a:ext>
            </a:extLst>
          </p:cNvPr>
          <p:cNvSpPr>
            <a:spLocks noGrp="1"/>
          </p:cNvSpPr>
          <p:nvPr>
            <p:ph type="body" sz="quarter" idx="33"/>
          </p:nvPr>
        </p:nvSpPr>
        <p:spPr>
          <a:xfrm>
            <a:off x="6162232" y="2280254"/>
            <a:ext cx="2606203" cy="2195374"/>
          </a:xfrm>
        </p:spPr>
        <p:txBody>
          <a:bodyPr/>
          <a:lstStyle/>
          <a:p>
            <a:pPr lvl="0" algn="just" defTabSz="933450">
              <a:lnSpc>
                <a:spcPct val="90000"/>
              </a:lnSpc>
              <a:spcBef>
                <a:spcPts val="1200"/>
              </a:spcBef>
              <a:spcAft>
                <a:spcPct val="15000"/>
              </a:spcAft>
              <a:buClr>
                <a:srgbClr val="0070C0"/>
              </a:buClr>
            </a:pPr>
            <a:r>
              <a:rPr lang="lt-LT" b="1" dirty="0">
                <a:ea typeface="MS PGothic" pitchFamily="34" charset="-128"/>
                <a:cs typeface="Arial" panose="020B0604020202020204" pitchFamily="34" charset="0"/>
              </a:rPr>
              <a:t>1,7</a:t>
            </a:r>
            <a:r>
              <a:rPr lang="sv-SE" b="1" dirty="0">
                <a:ea typeface="MS PGothic" pitchFamily="34" charset="-128"/>
                <a:cs typeface="Arial" panose="020B0604020202020204" pitchFamily="34" charset="0"/>
              </a:rPr>
              <a:t> mln. Eur nuosavas kapitalas</a:t>
            </a:r>
            <a:endParaRPr lang="lt-LT" dirty="0">
              <a:ea typeface="MS PGothic" pitchFamily="34" charset="-128"/>
              <a:cs typeface="Arial" panose="020B0604020202020204" pitchFamily="34" charset="0"/>
            </a:endParaRPr>
          </a:p>
          <a:p>
            <a:endParaRPr lang="en-US" dirty="0">
              <a:cs typeface="Arial" panose="020B0604020202020204" pitchFamily="34" charset="0"/>
            </a:endParaRPr>
          </a:p>
        </p:txBody>
      </p:sp>
      <p:sp>
        <p:nvSpPr>
          <p:cNvPr id="14" name="Text Placeholder 13">
            <a:extLst>
              <a:ext uri="{FF2B5EF4-FFF2-40B4-BE49-F238E27FC236}">
                <a16:creationId xmlns:a16="http://schemas.microsoft.com/office/drawing/2014/main" id="{FB6466B4-5517-6446-8FF9-741C10FFA798}"/>
              </a:ext>
            </a:extLst>
          </p:cNvPr>
          <p:cNvSpPr>
            <a:spLocks noGrp="1"/>
          </p:cNvSpPr>
          <p:nvPr>
            <p:ph type="body" sz="quarter" idx="34"/>
          </p:nvPr>
        </p:nvSpPr>
        <p:spPr>
          <a:xfrm>
            <a:off x="6162232" y="1713941"/>
            <a:ext cx="2606203" cy="427913"/>
          </a:xfrm>
        </p:spPr>
        <p:txBody>
          <a:bodyPr/>
          <a:lstStyle/>
          <a:p>
            <a:pPr lvl="0" defTabSz="577850">
              <a:lnSpc>
                <a:spcPct val="90000"/>
              </a:lnSpc>
              <a:spcBef>
                <a:spcPct val="0"/>
              </a:spcBef>
              <a:spcAft>
                <a:spcPts val="2500"/>
              </a:spcAft>
            </a:pPr>
            <a:r>
              <a:rPr lang="lt-LT" b="1" dirty="0">
                <a:latin typeface="Arial" panose="020B0604020202020204" pitchFamily="34" charset="0"/>
                <a:cs typeface="Arial" panose="020B0604020202020204" pitchFamily="34" charset="0"/>
              </a:rPr>
              <a:t>Akcininkų investicijos</a:t>
            </a:r>
          </a:p>
        </p:txBody>
      </p:sp>
      <p:sp>
        <p:nvSpPr>
          <p:cNvPr id="15" name="Text Placeholder 14">
            <a:extLst>
              <a:ext uri="{FF2B5EF4-FFF2-40B4-BE49-F238E27FC236}">
                <a16:creationId xmlns:a16="http://schemas.microsoft.com/office/drawing/2014/main" id="{EB087E70-56DA-C84F-85FF-ED5EE239AB13}"/>
              </a:ext>
            </a:extLst>
          </p:cNvPr>
          <p:cNvSpPr>
            <a:spLocks noGrp="1"/>
          </p:cNvSpPr>
          <p:nvPr>
            <p:ph type="body" sz="quarter" idx="35"/>
          </p:nvPr>
        </p:nvSpPr>
        <p:spPr>
          <a:xfrm>
            <a:off x="9020197" y="1360065"/>
            <a:ext cx="2606203" cy="4673395"/>
          </a:xfrm>
        </p:spPr>
        <p:txBody>
          <a:bodyPr/>
          <a:lstStyle/>
          <a:p>
            <a:pPr algn="just" defTabSz="457200" eaLnBrk="0" fontAlgn="base" hangingPunct="0">
              <a:lnSpc>
                <a:spcPct val="120000"/>
              </a:lnSpc>
              <a:spcBef>
                <a:spcPct val="0"/>
              </a:spcBef>
              <a:spcAft>
                <a:spcPct val="0"/>
              </a:spcAft>
              <a:buClr>
                <a:srgbClr val="0070C0"/>
              </a:buClr>
              <a:defRPr/>
            </a:pPr>
            <a:endParaRPr lang="lt-LT" altLang="en-US" sz="1250" dirty="0"/>
          </a:p>
          <a:p>
            <a:pPr algn="just" defTabSz="457200" eaLnBrk="0" fontAlgn="base" hangingPunct="0">
              <a:lnSpc>
                <a:spcPct val="120000"/>
              </a:lnSpc>
              <a:spcBef>
                <a:spcPts val="0"/>
              </a:spcBef>
              <a:spcAft>
                <a:spcPct val="0"/>
              </a:spcAft>
              <a:buClr>
                <a:srgbClr val="0070C0"/>
              </a:buClr>
              <a:defRPr/>
            </a:pPr>
            <a:r>
              <a:rPr lang="lt-LT" altLang="en-US" sz="1250" dirty="0"/>
              <a:t>Duomenys šioje skaidrėje pateikti 2019</a:t>
            </a:r>
            <a:r>
              <a:rPr lang="en-US" altLang="en-US" sz="1250" dirty="0"/>
              <a:t> m.</a:t>
            </a:r>
            <a:r>
              <a:rPr lang="lt-LT" altLang="en-US" sz="1250" dirty="0"/>
              <a:t> rugsėjo 30 d</a:t>
            </a:r>
            <a:r>
              <a:rPr lang="en-US" altLang="en-US" sz="1250" dirty="0"/>
              <a:t>.</a:t>
            </a:r>
            <a:r>
              <a:rPr lang="lt-LT" altLang="en-US" sz="1250" dirty="0"/>
              <a:t> datai.</a:t>
            </a:r>
          </a:p>
          <a:p>
            <a:pPr algn="just" defTabSz="457200" eaLnBrk="0" fontAlgn="base" hangingPunct="0">
              <a:lnSpc>
                <a:spcPct val="120000"/>
              </a:lnSpc>
              <a:spcBef>
                <a:spcPts val="0"/>
              </a:spcBef>
              <a:spcAft>
                <a:spcPct val="0"/>
              </a:spcAft>
              <a:buClr>
                <a:srgbClr val="0070C0"/>
              </a:buClr>
              <a:defRPr/>
            </a:pPr>
            <a:endParaRPr lang="lt-LT" altLang="en-US" sz="600" dirty="0"/>
          </a:p>
          <a:p>
            <a:pPr algn="just" defTabSz="457200" eaLnBrk="0" fontAlgn="base" hangingPunct="0">
              <a:lnSpc>
                <a:spcPct val="120000"/>
              </a:lnSpc>
              <a:spcBef>
                <a:spcPts val="0"/>
              </a:spcBef>
              <a:spcAft>
                <a:spcPct val="0"/>
              </a:spcAft>
              <a:buClr>
                <a:srgbClr val="0070C0"/>
              </a:buClr>
              <a:defRPr/>
            </a:pPr>
            <a:r>
              <a:rPr lang="lt-LT" altLang="en-US" sz="1250" dirty="0"/>
              <a:t>Žvaigždute (*) pažymėtos paskolos yra užtikrintos turtu arba turtu ir garantijomis.</a:t>
            </a:r>
          </a:p>
          <a:p>
            <a:pPr algn="just" defTabSz="457200" eaLnBrk="0" fontAlgn="base" hangingPunct="0">
              <a:lnSpc>
                <a:spcPct val="120000"/>
              </a:lnSpc>
              <a:spcBef>
                <a:spcPts val="0"/>
              </a:spcBef>
              <a:spcAft>
                <a:spcPct val="0"/>
              </a:spcAft>
              <a:buClr>
                <a:srgbClr val="0070C0"/>
              </a:buClr>
              <a:defRPr/>
            </a:pPr>
            <a:endParaRPr lang="en-US" altLang="en-US" sz="600" dirty="0"/>
          </a:p>
          <a:p>
            <a:pPr algn="just" defTabSz="457200" eaLnBrk="0" fontAlgn="base" hangingPunct="0">
              <a:lnSpc>
                <a:spcPct val="120000"/>
              </a:lnSpc>
              <a:spcBef>
                <a:spcPts val="0"/>
              </a:spcBef>
              <a:spcAft>
                <a:spcPct val="0"/>
              </a:spcAft>
              <a:buClr>
                <a:srgbClr val="0070C0"/>
              </a:buClr>
              <a:defRPr/>
            </a:pPr>
            <a:r>
              <a:rPr lang="lt-LT" sz="1250" dirty="0"/>
              <a:t>A</a:t>
            </a:r>
            <a:r>
              <a:rPr lang="lt-LT" altLang="en-US" sz="1250" dirty="0"/>
              <a:t>kcininkų paskolos yra subordinuotos </a:t>
            </a:r>
            <a:r>
              <a:rPr lang="lt-LT" sz="1250" dirty="0"/>
              <a:t>965 tūkst. EUR sumai (bankų suteiktų paskolų atžvilgiu)</a:t>
            </a:r>
            <a:r>
              <a:rPr lang="lt-LT" altLang="en-US" sz="1250" dirty="0"/>
              <a:t>. Subordinavimo reikalavimas kilo, užsitikrinant ilgalaikę paskolą AB SEB banke. </a:t>
            </a:r>
          </a:p>
          <a:p>
            <a:pPr algn="just" defTabSz="457200" eaLnBrk="0" fontAlgn="base" hangingPunct="0">
              <a:lnSpc>
                <a:spcPct val="120000"/>
              </a:lnSpc>
              <a:spcBef>
                <a:spcPts val="0"/>
              </a:spcBef>
              <a:spcAft>
                <a:spcPct val="0"/>
              </a:spcAft>
              <a:buClr>
                <a:srgbClr val="0070C0"/>
              </a:buClr>
              <a:defRPr/>
            </a:pPr>
            <a:endParaRPr lang="lt-LT" altLang="en-US" sz="600" dirty="0"/>
          </a:p>
          <a:p>
            <a:pPr algn="just" defTabSz="457200" eaLnBrk="0" fontAlgn="base" hangingPunct="0">
              <a:lnSpc>
                <a:spcPct val="120000"/>
              </a:lnSpc>
              <a:spcBef>
                <a:spcPts val="0"/>
              </a:spcBef>
              <a:spcAft>
                <a:spcPct val="0"/>
              </a:spcAft>
              <a:buClr>
                <a:srgbClr val="0070C0"/>
              </a:buClr>
              <a:defRPr/>
            </a:pPr>
            <a:r>
              <a:rPr lang="lt-LT" altLang="en-US" sz="1250" dirty="0"/>
              <a:t>Bankų ir akcininkų paskolos nurodytos be sukauptų palūkanų</a:t>
            </a:r>
            <a:r>
              <a:rPr lang="en-US" altLang="en-US" sz="1250" dirty="0"/>
              <a:t>.</a:t>
            </a:r>
            <a:endParaRPr lang="lt-LT" altLang="en-US" sz="1250" dirty="0"/>
          </a:p>
          <a:p>
            <a:pPr algn="just" defTabSz="457200" eaLnBrk="0" fontAlgn="base" hangingPunct="0">
              <a:lnSpc>
                <a:spcPct val="120000"/>
              </a:lnSpc>
              <a:spcBef>
                <a:spcPts val="0"/>
              </a:spcBef>
              <a:spcAft>
                <a:spcPct val="0"/>
              </a:spcAft>
              <a:buClr>
                <a:srgbClr val="0070C0"/>
              </a:buClr>
              <a:defRPr/>
            </a:pPr>
            <a:endParaRPr lang="lt-LT" altLang="en-US" sz="600" dirty="0"/>
          </a:p>
          <a:p>
            <a:pPr algn="just" defTabSz="457200" eaLnBrk="0" fontAlgn="base" hangingPunct="0">
              <a:lnSpc>
                <a:spcPct val="120000"/>
              </a:lnSpc>
              <a:spcBef>
                <a:spcPts val="0"/>
              </a:spcBef>
              <a:spcAft>
                <a:spcPct val="0"/>
              </a:spcAft>
              <a:buClr>
                <a:srgbClr val="0070C0"/>
              </a:buClr>
              <a:defRPr/>
            </a:pPr>
            <a:r>
              <a:rPr lang="lt-LT" sz="1250" dirty="0">
                <a:cs typeface="Arial" panose="020B0604020202020204" pitchFamily="34" charset="0"/>
              </a:rPr>
              <a:t>Taikoma p</a:t>
            </a:r>
            <a:r>
              <a:rPr lang="lt-LT" altLang="en-US" sz="1250" dirty="0"/>
              <a:t>alūkanų norma už bankų paskolas 3-5 proc., už akcininkų paskolas – 10 proc.</a:t>
            </a:r>
          </a:p>
          <a:p>
            <a:pPr algn="just" defTabSz="457200" eaLnBrk="0" fontAlgn="base" hangingPunct="0">
              <a:lnSpc>
                <a:spcPct val="120000"/>
              </a:lnSpc>
              <a:spcBef>
                <a:spcPct val="0"/>
              </a:spcBef>
              <a:spcAft>
                <a:spcPct val="0"/>
              </a:spcAft>
              <a:buClr>
                <a:srgbClr val="0070C0"/>
              </a:buClr>
              <a:defRPr/>
            </a:pPr>
            <a:endParaRPr lang="lt-LT" altLang="en-US" sz="1250" dirty="0">
              <a:solidFill>
                <a:srgbClr val="FF0000"/>
              </a:solidFill>
            </a:endParaRPr>
          </a:p>
          <a:p>
            <a:pPr algn="just" defTabSz="457200" eaLnBrk="0" fontAlgn="base" hangingPunct="0">
              <a:lnSpc>
                <a:spcPct val="120000"/>
              </a:lnSpc>
              <a:spcBef>
                <a:spcPct val="0"/>
              </a:spcBef>
              <a:spcAft>
                <a:spcPct val="0"/>
              </a:spcAft>
              <a:buClr>
                <a:srgbClr val="0070C0"/>
              </a:buClr>
              <a:defRPr/>
            </a:pPr>
            <a:endParaRPr lang="lt-LT" altLang="en-US" sz="1250" dirty="0">
              <a:solidFill>
                <a:srgbClr val="FF0000"/>
              </a:solidFill>
            </a:endParaRPr>
          </a:p>
          <a:p>
            <a:pPr algn="just" defTabSz="457200" eaLnBrk="0" fontAlgn="base" hangingPunct="0">
              <a:lnSpc>
                <a:spcPct val="120000"/>
              </a:lnSpc>
              <a:spcBef>
                <a:spcPct val="0"/>
              </a:spcBef>
              <a:spcAft>
                <a:spcPct val="0"/>
              </a:spcAft>
              <a:buClr>
                <a:srgbClr val="0070C0"/>
              </a:buClr>
              <a:defRPr/>
            </a:pPr>
            <a:endParaRPr lang="lt-LT" altLang="en-US" sz="1250" dirty="0"/>
          </a:p>
          <a:p>
            <a:endParaRPr lang="lt-LT" sz="1250" dirty="0"/>
          </a:p>
        </p:txBody>
      </p:sp>
      <p:pic>
        <p:nvPicPr>
          <p:cNvPr id="17" name="Picture 16">
            <a:extLst>
              <a:ext uri="{FF2B5EF4-FFF2-40B4-BE49-F238E27FC236}">
                <a16:creationId xmlns:a16="http://schemas.microsoft.com/office/drawing/2014/main" id="{EA17B646-2C3C-4458-BAC5-8B6FEF890630}"/>
              </a:ext>
            </a:extLst>
          </p:cNvPr>
          <p:cNvPicPr>
            <a:picLocks noChangeAspect="1"/>
          </p:cNvPicPr>
          <p:nvPr/>
        </p:nvPicPr>
        <p:blipFill>
          <a:blip r:embed="rId2"/>
          <a:stretch>
            <a:fillRect/>
          </a:stretch>
        </p:blipFill>
        <p:spPr>
          <a:xfrm>
            <a:off x="482602" y="5759498"/>
            <a:ext cx="1007162" cy="777960"/>
          </a:xfrm>
          <a:prstGeom prst="rect">
            <a:avLst/>
          </a:prstGeom>
        </p:spPr>
      </p:pic>
      <p:sp>
        <p:nvSpPr>
          <p:cNvPr id="2" name="Rectangle 1">
            <a:extLst>
              <a:ext uri="{FF2B5EF4-FFF2-40B4-BE49-F238E27FC236}">
                <a16:creationId xmlns:a16="http://schemas.microsoft.com/office/drawing/2014/main" id="{532EBD14-4E31-42A4-86A0-878FF48A9497}"/>
              </a:ext>
            </a:extLst>
          </p:cNvPr>
          <p:cNvSpPr/>
          <p:nvPr/>
        </p:nvSpPr>
        <p:spPr>
          <a:xfrm>
            <a:off x="521148" y="4534821"/>
            <a:ext cx="8178715" cy="1218475"/>
          </a:xfrm>
          <a:prstGeom prst="rect">
            <a:avLst/>
          </a:prstGeom>
        </p:spPr>
        <p:txBody>
          <a:bodyPr wrap="square">
            <a:spAutoFit/>
          </a:bodyPr>
          <a:lstStyle/>
          <a:p>
            <a:pPr algn="just" defTabSz="457200" eaLnBrk="0" fontAlgn="base" hangingPunct="0">
              <a:lnSpc>
                <a:spcPct val="120000"/>
              </a:lnSpc>
              <a:spcBef>
                <a:spcPct val="0"/>
              </a:spcBef>
              <a:spcAft>
                <a:spcPts val="300"/>
              </a:spcAft>
              <a:buClr>
                <a:srgbClr val="0070C0"/>
              </a:buClr>
              <a:defRPr/>
            </a:pPr>
            <a:r>
              <a:rPr lang="lt-LT" sz="1150" dirty="0">
                <a:latin typeface="Arial" panose="020B0604020202020204" pitchFamily="34" charset="0"/>
                <a:ea typeface="MS PGothic" pitchFamily="34" charset="-128"/>
                <a:cs typeface="Arial" panose="020B0604020202020204" pitchFamily="34" charset="0"/>
              </a:rPr>
              <a:t>SEB banko išduotai paskolai taikomi šie finansiniai rodikliai:</a:t>
            </a:r>
          </a:p>
          <a:p>
            <a:pPr marL="171450" indent="-171450" defTabSz="457200" eaLnBrk="0" fontAlgn="base" hangingPunct="0">
              <a:lnSpc>
                <a:spcPct val="120000"/>
              </a:lnSpc>
              <a:spcBef>
                <a:spcPct val="0"/>
              </a:spcBef>
              <a:spcAft>
                <a:spcPct val="0"/>
              </a:spcAft>
              <a:buClr>
                <a:srgbClr val="0070C0"/>
              </a:buClr>
              <a:buFont typeface="Arial" panose="020B0604020202020204" pitchFamily="34" charset="0"/>
              <a:buChar char="•"/>
              <a:defRPr/>
            </a:pPr>
            <a:r>
              <a:rPr lang="lt-LT" sz="1150" i="1" dirty="0">
                <a:latin typeface="Arial" panose="020B0604020202020204" pitchFamily="34" charset="0"/>
                <a:ea typeface="MS PGothic" pitchFamily="34" charset="-128"/>
                <a:cs typeface="Arial" panose="020B0604020202020204" pitchFamily="34" charset="0"/>
              </a:rPr>
              <a:t>Metų grynoji finansinė skola/EBITDA – mažesnė kaip 2; </a:t>
            </a:r>
          </a:p>
          <a:p>
            <a:pPr marL="171450" indent="-171450" defTabSz="457200" eaLnBrk="0" fontAlgn="base" hangingPunct="0">
              <a:lnSpc>
                <a:spcPct val="120000"/>
              </a:lnSpc>
              <a:spcBef>
                <a:spcPct val="0"/>
              </a:spcBef>
              <a:spcAft>
                <a:spcPct val="0"/>
              </a:spcAft>
              <a:buClr>
                <a:srgbClr val="0070C0"/>
              </a:buClr>
              <a:buFont typeface="Arial" panose="020B0604020202020204" pitchFamily="34" charset="0"/>
              <a:buChar char="•"/>
              <a:defRPr/>
            </a:pPr>
            <a:r>
              <a:rPr lang="lt-LT" sz="1150" i="1" dirty="0">
                <a:latin typeface="Arial" panose="020B0604020202020204" pitchFamily="34" charset="0"/>
                <a:ea typeface="MS PGothic" pitchFamily="34" charset="-128"/>
                <a:cs typeface="Arial" panose="020B0604020202020204" pitchFamily="34" charset="0"/>
              </a:rPr>
              <a:t>Metų skolos padengimo rodiklis (DSCR) – didesnis kaip 1,2;</a:t>
            </a:r>
          </a:p>
          <a:p>
            <a:pPr marL="171450" indent="-171450" defTabSz="457200" eaLnBrk="0" fontAlgn="base" hangingPunct="0">
              <a:lnSpc>
                <a:spcPct val="120000"/>
              </a:lnSpc>
              <a:spcBef>
                <a:spcPct val="0"/>
              </a:spcBef>
              <a:spcAft>
                <a:spcPct val="0"/>
              </a:spcAft>
              <a:buClr>
                <a:srgbClr val="0070C0"/>
              </a:buClr>
              <a:buFont typeface="Arial" panose="020B0604020202020204" pitchFamily="34" charset="0"/>
              <a:buChar char="•"/>
              <a:defRPr/>
            </a:pPr>
            <a:r>
              <a:rPr lang="lt-LT" sz="1150" i="1" dirty="0">
                <a:latin typeface="Arial" panose="020B0604020202020204" pitchFamily="34" charset="0"/>
                <a:ea typeface="MS PGothic" pitchFamily="34" charset="-128"/>
                <a:cs typeface="Arial" panose="020B0604020202020204" pitchFamily="34" charset="0"/>
              </a:rPr>
              <a:t>Kapitalo rodiklis (nuosavybės ir viso turto santykis, atėmus prestižą, subordinuotas paskolas pridėjus prie nuosavybės) – ne mažesnis kaip 10 proc.</a:t>
            </a:r>
          </a:p>
        </p:txBody>
      </p:sp>
    </p:spTree>
    <p:extLst>
      <p:ext uri="{BB962C8B-B14F-4D97-AF65-F5344CB8AC3E}">
        <p14:creationId xmlns:p14="http://schemas.microsoft.com/office/powerpoint/2010/main" val="36692328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Grupės finansiniai rodikliai</a:t>
            </a:r>
            <a:endParaRPr lang="en-US" sz="3200" dirty="0"/>
          </a:p>
        </p:txBody>
      </p:sp>
      <p:sp>
        <p:nvSpPr>
          <p:cNvPr id="9" name="Text Placeholder 8">
            <a:extLst>
              <a:ext uri="{FF2B5EF4-FFF2-40B4-BE49-F238E27FC236}">
                <a16:creationId xmlns:a16="http://schemas.microsoft.com/office/drawing/2014/main" id="{DC655441-A2B2-AD43-BDC3-CFD443C70507}"/>
              </a:ext>
            </a:extLst>
          </p:cNvPr>
          <p:cNvSpPr>
            <a:spLocks noGrp="1"/>
          </p:cNvSpPr>
          <p:nvPr>
            <p:ph type="body" sz="quarter" idx="41"/>
          </p:nvPr>
        </p:nvSpPr>
        <p:spPr>
          <a:xfrm>
            <a:off x="8316228" y="1631016"/>
            <a:ext cx="3083292" cy="3595968"/>
          </a:xfrm>
        </p:spPr>
        <p:txBody>
          <a:bodyPr>
            <a:noAutofit/>
          </a:bodyPr>
          <a:lstStyle/>
          <a:p>
            <a:pPr algn="just" defTabSz="457200" eaLnBrk="0" fontAlgn="base" hangingPunct="0">
              <a:lnSpc>
                <a:spcPct val="140000"/>
              </a:lnSpc>
              <a:spcBef>
                <a:spcPct val="0"/>
              </a:spcBef>
              <a:spcAft>
                <a:spcPct val="0"/>
              </a:spcAft>
              <a:buClr>
                <a:srgbClr val="0070C0"/>
              </a:buClr>
              <a:defRPr/>
            </a:pPr>
            <a:r>
              <a:rPr lang="en-US" altLang="en-US" sz="1050" b="1" dirty="0">
                <a:ea typeface="MS PGothic" pitchFamily="34" charset="-128"/>
              </a:rPr>
              <a:t>Rodikli</a:t>
            </a:r>
            <a:r>
              <a:rPr lang="lt-LT" altLang="en-US" sz="1050" b="1" dirty="0">
                <a:ea typeface="MS PGothic" pitchFamily="34" charset="-128"/>
              </a:rPr>
              <a:t>ų skaičiavimų paaiškinimai: </a:t>
            </a: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EBITDA ir EBIT neįtraukia kitos veiklos rezultato.</a:t>
            </a:r>
            <a:r>
              <a:rPr lang="en-US" altLang="en-US" sz="1050" dirty="0">
                <a:ea typeface="MS PGothic" pitchFamily="34" charset="-128"/>
              </a:rPr>
              <a:t> </a:t>
            </a:r>
            <a:endParaRPr lang="lt-LT" altLang="en-US" sz="1050" dirty="0">
              <a:ea typeface="MS PGothic" pitchFamily="34" charset="-128"/>
            </a:endParaRP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D/A rodiklis paskaičiuotas</a:t>
            </a:r>
            <a:r>
              <a:rPr lang="en-US" altLang="en-US" sz="1050" dirty="0">
                <a:ea typeface="MS PGothic" pitchFamily="34" charset="-128"/>
              </a:rPr>
              <a:t>,</a:t>
            </a:r>
            <a:r>
              <a:rPr lang="lt-LT" altLang="en-US" sz="1050" dirty="0">
                <a:ea typeface="MS PGothic" pitchFamily="34" charset="-128"/>
              </a:rPr>
              <a:t> naudojant grynąją finansinę skolą.</a:t>
            </a: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Kapitalo rodiklis </a:t>
            </a:r>
            <a:r>
              <a:rPr lang="en-US" altLang="en-US" sz="1050" dirty="0">
                <a:ea typeface="MS PGothic" pitchFamily="34" charset="-128"/>
              </a:rPr>
              <a:t>- </a:t>
            </a:r>
            <a:r>
              <a:rPr lang="lt-LT" sz="1050" dirty="0">
                <a:ea typeface="MS PGothic" pitchFamily="34" charset="-128"/>
              </a:rPr>
              <a:t>nuosavybės santykis su turtu. </a:t>
            </a:r>
          </a:p>
          <a:p>
            <a:pPr algn="just" defTabSz="457200" eaLnBrk="0" fontAlgn="base" hangingPunct="0">
              <a:lnSpc>
                <a:spcPct val="140000"/>
              </a:lnSpc>
              <a:spcBef>
                <a:spcPts val="300"/>
              </a:spcBef>
              <a:spcAft>
                <a:spcPct val="0"/>
              </a:spcAft>
              <a:buClr>
                <a:srgbClr val="0070C0"/>
              </a:buClr>
              <a:defRPr/>
            </a:pPr>
            <a:r>
              <a:rPr lang="lt-LT" sz="1050" dirty="0">
                <a:ea typeface="MS PGothic" panose="020B0600070205080204" pitchFamily="34" charset="-128"/>
                <a:cs typeface="Arial" panose="020B0604020202020204" pitchFamily="34" charset="0"/>
              </a:rPr>
              <a:t>Skolos padengimo rodiklis (DSCR) lygina EBITDA ir per metus grąžintas paskolas bei sumokėtas palūkanas.</a:t>
            </a: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Grynasis pelnas (naudojamas ROAA ir ROEA) – be mažumos dalies.</a:t>
            </a:r>
            <a:r>
              <a:rPr lang="en-US" altLang="en-US" sz="1050" dirty="0">
                <a:ea typeface="MS PGothic" pitchFamily="34" charset="-128"/>
              </a:rPr>
              <a:t> </a:t>
            </a:r>
            <a:endParaRPr lang="lt-LT" altLang="en-US" sz="1050" dirty="0">
              <a:ea typeface="MS PGothic" pitchFamily="34" charset="-128"/>
            </a:endParaRP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ROAA ir ROEA paskaičiuoti</a:t>
            </a:r>
            <a:r>
              <a:rPr lang="en-US" altLang="en-US" sz="1050" dirty="0">
                <a:ea typeface="MS PGothic" pitchFamily="34" charset="-128"/>
              </a:rPr>
              <a:t>,</a:t>
            </a:r>
            <a:r>
              <a:rPr lang="lt-LT" altLang="en-US" sz="1050" dirty="0">
                <a:ea typeface="MS PGothic" pitchFamily="34" charset="-128"/>
              </a:rPr>
              <a:t> naudojant laikotarpio pabaigos ir pradžios vertę.</a:t>
            </a:r>
            <a:r>
              <a:rPr lang="en-US" altLang="en-US" sz="1050" dirty="0">
                <a:ea typeface="MS PGothic" pitchFamily="34" charset="-128"/>
              </a:rPr>
              <a:t> </a:t>
            </a:r>
            <a:endParaRPr lang="lt-LT" altLang="en-US" sz="1050" dirty="0">
              <a:ea typeface="MS PGothic" pitchFamily="34" charset="-128"/>
            </a:endParaRPr>
          </a:p>
          <a:p>
            <a:pPr algn="just" defTabSz="457200" eaLnBrk="0" fontAlgn="base" hangingPunct="0">
              <a:lnSpc>
                <a:spcPct val="140000"/>
              </a:lnSpc>
              <a:spcBef>
                <a:spcPts val="300"/>
              </a:spcBef>
              <a:spcAft>
                <a:spcPct val="0"/>
              </a:spcAft>
              <a:buClr>
                <a:srgbClr val="0070C0"/>
              </a:buClr>
              <a:defRPr/>
            </a:pPr>
            <a:r>
              <a:rPr lang="lt-LT" altLang="en-US" sz="1050" dirty="0">
                <a:ea typeface="MS PGothic" pitchFamily="34" charset="-128"/>
              </a:rPr>
              <a:t>EBITDA padengimo koeficientas lygina EBITDA ir mokėtas palūkanas.</a:t>
            </a:r>
          </a:p>
        </p:txBody>
      </p:sp>
      <p:graphicFrame>
        <p:nvGraphicFramePr>
          <p:cNvPr id="7" name="Table 6">
            <a:extLst>
              <a:ext uri="{FF2B5EF4-FFF2-40B4-BE49-F238E27FC236}">
                <a16:creationId xmlns:a16="http://schemas.microsoft.com/office/drawing/2014/main" id="{F750D046-4A60-47CF-8E14-B52D94073EDD}"/>
              </a:ext>
            </a:extLst>
          </p:cNvPr>
          <p:cNvGraphicFramePr>
            <a:graphicFrameLocks noGrp="1"/>
          </p:cNvGraphicFramePr>
          <p:nvPr>
            <p:extLst>
              <p:ext uri="{D42A27DB-BD31-4B8C-83A1-F6EECF244321}">
                <p14:modId xmlns:p14="http://schemas.microsoft.com/office/powerpoint/2010/main" val="426949217"/>
              </p:ext>
            </p:extLst>
          </p:nvPr>
        </p:nvGraphicFramePr>
        <p:xfrm>
          <a:off x="519827" y="1631016"/>
          <a:ext cx="7426118" cy="3695740"/>
        </p:xfrm>
        <a:graphic>
          <a:graphicData uri="http://schemas.openxmlformats.org/drawingml/2006/table">
            <a:tbl>
              <a:tblPr/>
              <a:tblGrid>
                <a:gridCol w="2963602">
                  <a:extLst>
                    <a:ext uri="{9D8B030D-6E8A-4147-A177-3AD203B41FA5}">
                      <a16:colId xmlns:a16="http://schemas.microsoft.com/office/drawing/2014/main" val="20000"/>
                    </a:ext>
                  </a:extLst>
                </a:gridCol>
                <a:gridCol w="1149531">
                  <a:extLst>
                    <a:ext uri="{9D8B030D-6E8A-4147-A177-3AD203B41FA5}">
                      <a16:colId xmlns:a16="http://schemas.microsoft.com/office/drawing/2014/main" val="914284890"/>
                    </a:ext>
                  </a:extLst>
                </a:gridCol>
                <a:gridCol w="1123406">
                  <a:extLst>
                    <a:ext uri="{9D8B030D-6E8A-4147-A177-3AD203B41FA5}">
                      <a16:colId xmlns:a16="http://schemas.microsoft.com/office/drawing/2014/main" val="2083544770"/>
                    </a:ext>
                  </a:extLst>
                </a:gridCol>
                <a:gridCol w="1114697">
                  <a:extLst>
                    <a:ext uri="{9D8B030D-6E8A-4147-A177-3AD203B41FA5}">
                      <a16:colId xmlns:a16="http://schemas.microsoft.com/office/drawing/2014/main" val="182552828"/>
                    </a:ext>
                  </a:extLst>
                </a:gridCol>
                <a:gridCol w="1074882">
                  <a:extLst>
                    <a:ext uri="{9D8B030D-6E8A-4147-A177-3AD203B41FA5}">
                      <a16:colId xmlns:a16="http://schemas.microsoft.com/office/drawing/2014/main" val="3351558917"/>
                    </a:ext>
                  </a:extLst>
                </a:gridCol>
              </a:tblGrid>
              <a:tr h="292729">
                <a:tc>
                  <a:txBody>
                    <a:bodyPr/>
                    <a:lstStyle/>
                    <a:p>
                      <a:pPr marL="0" marR="0" lvl="0" indent="0" algn="r" defTabSz="457200" rtl="0" eaLnBrk="1" fontAlgn="base" latinLnBrk="0" hangingPunct="1">
                        <a:lnSpc>
                          <a:spcPct val="100000"/>
                        </a:lnSpc>
                        <a:spcBef>
                          <a:spcPct val="0"/>
                        </a:spcBef>
                        <a:spcAft>
                          <a:spcPct val="0"/>
                        </a:spcAft>
                        <a:buClrTx/>
                        <a:buSzTx/>
                        <a:buFontTx/>
                        <a:buNone/>
                        <a:tabLst/>
                      </a:pPr>
                      <a:endParaRPr kumimoji="0" lang="lt-LT" sz="9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endParaRP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200" b="1" kern="1200" dirty="0">
                          <a:solidFill>
                            <a:srgbClr val="002C63"/>
                          </a:solidFill>
                          <a:latin typeface="Arial" panose="020B0604020202020204" pitchFamily="34" charset="0"/>
                          <a:ea typeface="+mn-ea"/>
                          <a:cs typeface="Arial" panose="020B0604020202020204" pitchFamily="34" charset="0"/>
                        </a:rPr>
                        <a:t>2016</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200" b="1" kern="1200" dirty="0">
                          <a:solidFill>
                            <a:srgbClr val="002C63"/>
                          </a:solidFill>
                          <a:latin typeface="Arial" panose="020B0604020202020204" pitchFamily="34" charset="0"/>
                          <a:ea typeface="+mn-ea"/>
                          <a:cs typeface="Arial" panose="020B0604020202020204" pitchFamily="34" charset="0"/>
                        </a:rPr>
                        <a:t>2017</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200" b="1" kern="1200" dirty="0">
                          <a:solidFill>
                            <a:srgbClr val="002C63"/>
                          </a:solidFill>
                          <a:latin typeface="Arial" panose="020B0604020202020204" pitchFamily="34" charset="0"/>
                          <a:ea typeface="+mn-ea"/>
                          <a:cs typeface="Arial" panose="020B0604020202020204" pitchFamily="34" charset="0"/>
                        </a:rPr>
                        <a:t>2018</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lang="lt-LT" sz="1200" b="1" kern="1200" dirty="0">
                          <a:solidFill>
                            <a:schemeClr val="tx1"/>
                          </a:solidFill>
                          <a:latin typeface="Arial" panose="020B0604020202020204" pitchFamily="34" charset="0"/>
                          <a:ea typeface="+mn-ea"/>
                          <a:cs typeface="Arial" panose="020B0604020202020204" pitchFamily="34" charset="0"/>
                        </a:rPr>
                        <a:t>2019P</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2590904939"/>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Finansinė skola, tūkst. Eur</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404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1744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a:solidFill>
                            <a:srgbClr val="002C63"/>
                          </a:solidFill>
                          <a:effectLst/>
                          <a:latin typeface="Arial" panose="020B0604020202020204" pitchFamily="34" charset="0"/>
                          <a:cs typeface="Arial" panose="020B0604020202020204" pitchFamily="34" charset="0"/>
                        </a:rPr>
                        <a:t>1656</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72872784"/>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Grynoji finansinė skola, tūkst. Eur</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99</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1630</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1321</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13856184"/>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Grynoji finansinė skola / Turtas</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0,1</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0,4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0,4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89651466"/>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Grynoji finansinė skola / EBITDA</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0,3</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a:solidFill>
                            <a:srgbClr val="002C63"/>
                          </a:solidFill>
                          <a:effectLst/>
                          <a:latin typeface="Arial" panose="020B0604020202020204" pitchFamily="34" charset="0"/>
                          <a:cs typeface="Arial" panose="020B0604020202020204" pitchFamily="34" charset="0"/>
                        </a:rPr>
                        <a:t>2,4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1,3</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82464701"/>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Palūkanų padengimo koeficientas</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2,7</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14,2</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3,3</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1100" b="0" i="0" u="none" strike="noStrike" dirty="0">
                          <a:solidFill>
                            <a:schemeClr val="tx1"/>
                          </a:solidFill>
                          <a:effectLst/>
                          <a:latin typeface="Arial" panose="020B0604020202020204" pitchFamily="34" charset="0"/>
                          <a:cs typeface="Arial" panose="020B0604020202020204" pitchFamily="34" charset="0"/>
                        </a:rPr>
                        <a:t>7,8</a:t>
                      </a:r>
                      <a:endParaRPr lang="lt-LT" sz="1100" b="0" i="0" u="none" strike="noStrike" dirty="0">
                        <a:solidFill>
                          <a:schemeClr val="tx1"/>
                        </a:solidFill>
                        <a:effectLst/>
                        <a:latin typeface="Arial" panose="020B0604020202020204" pitchFamily="34" charset="0"/>
                        <a:cs typeface="Arial" panose="020B0604020202020204" pitchFamily="34" charset="0"/>
                      </a:endParaRP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EBITDA padengimo koeficientas</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14,5</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25,5</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8,8</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1100" b="0" i="0" u="none" strike="noStrike" dirty="0">
                          <a:solidFill>
                            <a:schemeClr val="tx1"/>
                          </a:solidFill>
                          <a:effectLst/>
                          <a:latin typeface="Arial" panose="020B0604020202020204" pitchFamily="34" charset="0"/>
                          <a:cs typeface="Arial" panose="020B0604020202020204" pitchFamily="34" charset="0"/>
                        </a:rPr>
                        <a:t>11,8</a:t>
                      </a:r>
                      <a:endParaRPr lang="lt-LT" sz="1100" b="0" i="0" u="none" strike="noStrike" dirty="0">
                        <a:solidFill>
                          <a:schemeClr val="tx1"/>
                        </a:solidFill>
                        <a:effectLst/>
                        <a:latin typeface="Arial" panose="020B0604020202020204" pitchFamily="34" charset="0"/>
                        <a:cs typeface="Arial" panose="020B0604020202020204" pitchFamily="34" charset="0"/>
                      </a:endParaRP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12939957"/>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defRPr/>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Skolos padengimo rodiklis (DSCR)</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1,7</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1,9</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en-US" sz="1100" b="0" i="0" u="none" strike="noStrike" dirty="0">
                          <a:solidFill>
                            <a:schemeClr val="tx1"/>
                          </a:solidFill>
                          <a:effectLst/>
                          <a:latin typeface="Arial" panose="020B0604020202020204" pitchFamily="34" charset="0"/>
                          <a:cs typeface="Arial" panose="020B0604020202020204" pitchFamily="34" charset="0"/>
                        </a:rPr>
                        <a:t>4,1</a:t>
                      </a:r>
                      <a:endParaRPr lang="lt-LT" sz="1100" b="0" i="0" u="none" strike="noStrike" dirty="0">
                        <a:solidFill>
                          <a:schemeClr val="tx1"/>
                        </a:solidFill>
                        <a:effectLst/>
                        <a:latin typeface="Arial" panose="020B0604020202020204" pitchFamily="34" charset="0"/>
                        <a:cs typeface="Arial" panose="020B0604020202020204" pitchFamily="34" charset="0"/>
                      </a:endParaRP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69857937"/>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Turto grąža (ROAA)</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a:solidFill>
                            <a:srgbClr val="002C63"/>
                          </a:solidFill>
                          <a:effectLst/>
                          <a:latin typeface="Arial" panose="020B0604020202020204" pitchFamily="34" charset="0"/>
                          <a:cs typeface="Arial" panose="020B0604020202020204" pitchFamily="34" charset="0"/>
                        </a:rPr>
                        <a:t>-1,8%</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3,7%</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51995936"/>
                  </a:ext>
                </a:extLst>
              </a:tr>
              <a:tr h="27527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lt-LT" sz="1100" b="1"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Nuosavybės grąža (ROEA)</a:t>
                      </a:r>
                    </a:p>
                  </a:txBody>
                  <a:tcPr marL="127260" marR="127260" marT="100205" marB="100205" horzOverflow="overflow">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a:t>
                      </a:r>
                    </a:p>
                    <a:p>
                      <a:pPr algn="r" fontAlgn="ctr"/>
                      <a:endParaRPr lang="lt-LT" sz="1100" b="0" i="0" u="none" strike="noStrike" dirty="0">
                        <a:solidFill>
                          <a:srgbClr val="002C63"/>
                        </a:solidFill>
                        <a:effectLst/>
                        <a:latin typeface="Arial" panose="020B0604020202020204" pitchFamily="34" charset="0"/>
                        <a:cs typeface="Arial" panose="020B0604020202020204" pitchFamily="34" charset="0"/>
                      </a:endParaRP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a:solidFill>
                            <a:srgbClr val="002C63"/>
                          </a:solidFill>
                          <a:effectLst/>
                          <a:latin typeface="Arial" panose="020B0604020202020204" pitchFamily="34" charset="0"/>
                          <a:cs typeface="Arial" panose="020B0604020202020204" pitchFamily="34" charset="0"/>
                        </a:rPr>
                        <a:t>-4,9%</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rgbClr val="002C63"/>
                          </a:solidFill>
                          <a:effectLst/>
                          <a:latin typeface="Arial" panose="020B0604020202020204" pitchFamily="34" charset="0"/>
                          <a:cs typeface="Arial" panose="020B0604020202020204" pitchFamily="34" charset="0"/>
                        </a:rPr>
                        <a:t>11,4%</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pPr algn="r" fontAlgn="ctr"/>
                      <a:r>
                        <a:rPr lang="lt-LT" sz="1100" b="0" i="0" u="none" strike="noStrike" dirty="0">
                          <a:solidFill>
                            <a:schemeClr val="tx1"/>
                          </a:solidFill>
                          <a:effectLst/>
                          <a:latin typeface="Arial" panose="020B0604020202020204" pitchFamily="34" charset="0"/>
                          <a:cs typeface="Arial" panose="020B0604020202020204" pitchFamily="34" charset="0"/>
                        </a:rPr>
                        <a:t>-</a:t>
                      </a:r>
                    </a:p>
                  </a:txBody>
                  <a:tcPr marL="8838" marR="126926" marT="8838" marB="0" anchor="ct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82350941"/>
                  </a:ext>
                </a:extLst>
              </a:tr>
            </a:tbl>
          </a:graphicData>
        </a:graphic>
      </p:graphicFrame>
      <p:pic>
        <p:nvPicPr>
          <p:cNvPr id="8" name="Picture 7">
            <a:extLst>
              <a:ext uri="{FF2B5EF4-FFF2-40B4-BE49-F238E27FC236}">
                <a16:creationId xmlns:a16="http://schemas.microsoft.com/office/drawing/2014/main" id="{3F9F6C6B-C27F-46A0-87EF-CEBDF7AA8C58}"/>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6296102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FC94EC-F13C-A44D-9463-6D693A2AA2D1}"/>
              </a:ext>
            </a:extLst>
          </p:cNvPr>
          <p:cNvSpPr>
            <a:spLocks noGrp="1"/>
          </p:cNvSpPr>
          <p:nvPr>
            <p:ph type="ctrTitle"/>
          </p:nvPr>
        </p:nvSpPr>
        <p:spPr>
          <a:xfrm>
            <a:off x="482600" y="494145"/>
            <a:ext cx="8738402" cy="634423"/>
          </a:xfrm>
        </p:spPr>
        <p:txBody>
          <a:bodyPr>
            <a:normAutofit/>
          </a:bodyPr>
          <a:lstStyle/>
          <a:p>
            <a:r>
              <a:rPr lang="lt-LT" sz="3200" dirty="0">
                <a:ea typeface="MS PGothic" pitchFamily="34" charset="-128"/>
              </a:rPr>
              <a:t>Sandoriai su susijusiomis šalimis</a:t>
            </a:r>
            <a:endParaRPr lang="en-US" sz="3200" dirty="0"/>
          </a:p>
        </p:txBody>
      </p:sp>
      <p:graphicFrame>
        <p:nvGraphicFramePr>
          <p:cNvPr id="5" name="Table 4">
            <a:extLst>
              <a:ext uri="{FF2B5EF4-FFF2-40B4-BE49-F238E27FC236}">
                <a16:creationId xmlns:a16="http://schemas.microsoft.com/office/drawing/2014/main" id="{B40FD9EE-AABF-4AA2-AEAB-CD4D0B249581}"/>
              </a:ext>
            </a:extLst>
          </p:cNvPr>
          <p:cNvGraphicFramePr>
            <a:graphicFrameLocks noGrp="1"/>
          </p:cNvGraphicFramePr>
          <p:nvPr>
            <p:extLst>
              <p:ext uri="{D42A27DB-BD31-4B8C-83A1-F6EECF244321}">
                <p14:modId xmlns:p14="http://schemas.microsoft.com/office/powerpoint/2010/main" val="2453747059"/>
              </p:ext>
            </p:extLst>
          </p:nvPr>
        </p:nvGraphicFramePr>
        <p:xfrm>
          <a:off x="482600" y="1690688"/>
          <a:ext cx="8721438" cy="1569414"/>
        </p:xfrm>
        <a:graphic>
          <a:graphicData uri="http://schemas.openxmlformats.org/drawingml/2006/table">
            <a:tbl>
              <a:tblPr/>
              <a:tblGrid>
                <a:gridCol w="2907146">
                  <a:extLst>
                    <a:ext uri="{9D8B030D-6E8A-4147-A177-3AD203B41FA5}">
                      <a16:colId xmlns:a16="http://schemas.microsoft.com/office/drawing/2014/main" val="20000"/>
                    </a:ext>
                  </a:extLst>
                </a:gridCol>
                <a:gridCol w="2907146">
                  <a:extLst>
                    <a:ext uri="{9D8B030D-6E8A-4147-A177-3AD203B41FA5}">
                      <a16:colId xmlns:a16="http://schemas.microsoft.com/office/drawing/2014/main" val="914284890"/>
                    </a:ext>
                  </a:extLst>
                </a:gridCol>
                <a:gridCol w="2907146">
                  <a:extLst>
                    <a:ext uri="{9D8B030D-6E8A-4147-A177-3AD203B41FA5}">
                      <a16:colId xmlns:a16="http://schemas.microsoft.com/office/drawing/2014/main" val="2083544770"/>
                    </a:ext>
                  </a:extLst>
                </a:gridCol>
              </a:tblGrid>
              <a:tr h="342747">
                <a:tc>
                  <a:txBody>
                    <a:bodyPr/>
                    <a:lstStyle/>
                    <a:p>
                      <a:pPr algn="l"/>
                      <a:r>
                        <a:rPr lang="lt-LT" sz="1200" b="1" kern="1200" dirty="0">
                          <a:solidFill>
                            <a:srgbClr val="002C63"/>
                          </a:solidFill>
                          <a:latin typeface="Arial" panose="020B0604020202020204" pitchFamily="34" charset="0"/>
                          <a:ea typeface="+mn-ea"/>
                          <a:cs typeface="Arial" panose="020B0604020202020204" pitchFamily="34" charset="0"/>
                        </a:rPr>
                        <a:t>Administracijos vadovai</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r>
                        <a:rPr lang="lt-LT" sz="1200" b="1" kern="1200" dirty="0">
                          <a:solidFill>
                            <a:srgbClr val="002C63"/>
                          </a:solidFill>
                          <a:latin typeface="Arial" panose="020B0604020202020204" pitchFamily="34" charset="0"/>
                          <a:ea typeface="+mn-ea"/>
                          <a:cs typeface="Arial" panose="020B0604020202020204" pitchFamily="34" charset="0"/>
                        </a:rPr>
                        <a:t>Ataskaitinis laikotarpis</a:t>
                      </a:r>
                    </a:p>
                    <a:p>
                      <a:pPr marL="0" marR="0" lvl="0" indent="0" algn="l" defTabSz="914400" rtl="0" eaLnBrk="1" fontAlgn="auto" latinLnBrk="0" hangingPunct="1">
                        <a:lnSpc>
                          <a:spcPct val="100000"/>
                        </a:lnSpc>
                        <a:spcBef>
                          <a:spcPts val="0"/>
                        </a:spcBef>
                        <a:spcAft>
                          <a:spcPts val="0"/>
                        </a:spcAft>
                        <a:buClrTx/>
                        <a:buSzTx/>
                        <a:buFontTx/>
                        <a:buNone/>
                        <a:tabLst/>
                        <a:defRPr/>
                      </a:pPr>
                      <a:r>
                        <a:rPr lang="lt-LT" altLang="en-US" sz="1200" dirty="0">
                          <a:ea typeface="MS PGothic" pitchFamily="34" charset="-128"/>
                        </a:rPr>
                        <a:t>2018.01.01 – 2018.12.31</a:t>
                      </a:r>
                      <a:endParaRPr lang="lt-LT" sz="1200" b="1" kern="1200" dirty="0">
                        <a:solidFill>
                          <a:srgbClr val="002C63"/>
                        </a:solidFill>
                        <a:latin typeface="Arial" panose="020B0604020202020204" pitchFamily="34" charset="0"/>
                        <a:ea typeface="+mn-ea"/>
                        <a:cs typeface="Arial" panose="020B0604020202020204" pitchFamily="34" charset="0"/>
                      </a:endParaRP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b="1" kern="1200" dirty="0">
                          <a:solidFill>
                            <a:srgbClr val="002C63"/>
                          </a:solidFill>
                          <a:latin typeface="Arial" panose="020B0604020202020204" pitchFamily="34" charset="0"/>
                          <a:ea typeface="+mn-ea"/>
                          <a:cs typeface="Arial" panose="020B0604020202020204" pitchFamily="34" charset="0"/>
                        </a:rPr>
                        <a:t>Praėję ataskaitinis laikotarpis</a:t>
                      </a:r>
                    </a:p>
                    <a:p>
                      <a:pPr marL="0" marR="0" lvl="0" indent="0" algn="l" defTabSz="914400" rtl="0" eaLnBrk="1" fontAlgn="auto" latinLnBrk="0" hangingPunct="1">
                        <a:lnSpc>
                          <a:spcPct val="100000"/>
                        </a:lnSpc>
                        <a:spcBef>
                          <a:spcPts val="0"/>
                        </a:spcBef>
                        <a:spcAft>
                          <a:spcPts val="0"/>
                        </a:spcAft>
                        <a:buClrTx/>
                        <a:buSzTx/>
                        <a:buFontTx/>
                        <a:buNone/>
                        <a:tabLst/>
                        <a:defRPr/>
                      </a:pPr>
                      <a:r>
                        <a:rPr lang="lt-LT" altLang="en-US" sz="1200" dirty="0">
                          <a:ea typeface="MS PGothic" pitchFamily="34" charset="-128"/>
                        </a:rPr>
                        <a:t>2017.01.01 – 2017.12.31</a:t>
                      </a:r>
                      <a:endParaRPr lang="lt-LT" sz="1200" b="1" kern="1200" dirty="0">
                        <a:solidFill>
                          <a:srgbClr val="002C63"/>
                        </a:solidFill>
                        <a:latin typeface="Arial" panose="020B0604020202020204" pitchFamily="34" charset="0"/>
                        <a:ea typeface="+mn-ea"/>
                        <a:cs typeface="Arial" panose="020B0604020202020204" pitchFamily="34" charset="0"/>
                      </a:endParaRP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2590904939"/>
                  </a:ext>
                </a:extLst>
              </a:tr>
              <a:tr h="342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Per metus priskaičiuotos sumos (EUR), susijusios su darbo santykiais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23.574</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23.150</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72872784"/>
                  </a:ext>
                </a:extLst>
              </a:tr>
              <a:tr h="342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Suteiktų paskolų suma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13856184"/>
                  </a:ext>
                </a:extLst>
              </a:tr>
              <a:tr h="342747">
                <a:tc>
                  <a:txBody>
                    <a:bodyPr/>
                    <a:lstStyle/>
                    <a:p>
                      <a:pPr algn="l"/>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Vidutinis vadovų skaičius per metus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4</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4</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graphicFrame>
        <p:nvGraphicFramePr>
          <p:cNvPr id="8" name="Table 7">
            <a:extLst>
              <a:ext uri="{FF2B5EF4-FFF2-40B4-BE49-F238E27FC236}">
                <a16:creationId xmlns:a16="http://schemas.microsoft.com/office/drawing/2014/main" id="{2F26ED62-226B-4856-84C4-BEBE2B0FF5B9}"/>
              </a:ext>
            </a:extLst>
          </p:cNvPr>
          <p:cNvGraphicFramePr>
            <a:graphicFrameLocks noGrp="1"/>
          </p:cNvGraphicFramePr>
          <p:nvPr>
            <p:extLst>
              <p:ext uri="{D42A27DB-BD31-4B8C-83A1-F6EECF244321}">
                <p14:modId xmlns:p14="http://schemas.microsoft.com/office/powerpoint/2010/main" val="756912258"/>
              </p:ext>
            </p:extLst>
          </p:nvPr>
        </p:nvGraphicFramePr>
        <p:xfrm>
          <a:off x="482600" y="3346184"/>
          <a:ext cx="8721438" cy="1370988"/>
        </p:xfrm>
        <a:graphic>
          <a:graphicData uri="http://schemas.openxmlformats.org/drawingml/2006/table">
            <a:tbl>
              <a:tblPr/>
              <a:tblGrid>
                <a:gridCol w="2907146">
                  <a:extLst>
                    <a:ext uri="{9D8B030D-6E8A-4147-A177-3AD203B41FA5}">
                      <a16:colId xmlns:a16="http://schemas.microsoft.com/office/drawing/2014/main" val="20000"/>
                    </a:ext>
                  </a:extLst>
                </a:gridCol>
                <a:gridCol w="2907146">
                  <a:extLst>
                    <a:ext uri="{9D8B030D-6E8A-4147-A177-3AD203B41FA5}">
                      <a16:colId xmlns:a16="http://schemas.microsoft.com/office/drawing/2014/main" val="914284890"/>
                    </a:ext>
                  </a:extLst>
                </a:gridCol>
                <a:gridCol w="2907146">
                  <a:extLst>
                    <a:ext uri="{9D8B030D-6E8A-4147-A177-3AD203B41FA5}">
                      <a16:colId xmlns:a16="http://schemas.microsoft.com/office/drawing/2014/main" val="2083544770"/>
                    </a:ext>
                  </a:extLst>
                </a:gridCol>
              </a:tblGrid>
              <a:tr h="342747">
                <a:tc>
                  <a:txBody>
                    <a:bodyPr/>
                    <a:lstStyle/>
                    <a:p>
                      <a:pPr algn="l"/>
                      <a:r>
                        <a:rPr lang="lt-LT" sz="1200" b="1" kern="1200" dirty="0">
                          <a:solidFill>
                            <a:srgbClr val="002C63"/>
                          </a:solidFill>
                          <a:latin typeface="Arial" panose="020B0604020202020204" pitchFamily="34" charset="0"/>
                          <a:ea typeface="+mn-ea"/>
                          <a:cs typeface="Arial" panose="020B0604020202020204" pitchFamily="34" charset="0"/>
                        </a:rPr>
                        <a:t>Valdybos ir stebėtojų tarybos nariai</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r>
                        <a:rPr lang="lt-LT" sz="1200" b="1" kern="1200" dirty="0">
                          <a:solidFill>
                            <a:srgbClr val="002C63"/>
                          </a:solidFill>
                          <a:latin typeface="Arial" panose="020B0604020202020204" pitchFamily="34" charset="0"/>
                          <a:ea typeface="+mn-ea"/>
                          <a:cs typeface="Arial" panose="020B0604020202020204" pitchFamily="34" charset="0"/>
                        </a:rPr>
                        <a:t>Ataskaitinis laikotarpis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b="1" kern="1200" dirty="0">
                          <a:solidFill>
                            <a:srgbClr val="002C63"/>
                          </a:solidFill>
                          <a:latin typeface="Arial" panose="020B0604020202020204" pitchFamily="34" charset="0"/>
                          <a:ea typeface="+mn-ea"/>
                          <a:cs typeface="Arial" panose="020B0604020202020204" pitchFamily="34" charset="0"/>
                        </a:rPr>
                        <a:t>Praėję ataskaitinis laikotarpis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solidFill>
                      <a:srgbClr val="C7DBE1"/>
                    </a:solidFill>
                  </a:tcPr>
                </a:tc>
                <a:extLst>
                  <a:ext uri="{0D108BD9-81ED-4DB2-BD59-A6C34878D82A}">
                    <a16:rowId xmlns:a16="http://schemas.microsoft.com/office/drawing/2014/main" val="2590904939"/>
                  </a:ext>
                </a:extLst>
              </a:tr>
              <a:tr h="342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Per metus priskaičiuotos tantjemos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72872784"/>
                  </a:ext>
                </a:extLst>
              </a:tr>
              <a:tr h="342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Suteiktų paskolų suma</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13856184"/>
                  </a:ext>
                </a:extLst>
              </a:tr>
              <a:tr h="342747">
                <a:tc>
                  <a:txBody>
                    <a:bodyPr/>
                    <a:lstStyle/>
                    <a:p>
                      <a:pPr algn="l"/>
                      <a:r>
                        <a:rPr kumimoji="0" lang="lt-LT" sz="1100" b="0" i="0" u="none" strike="noStrike" kern="1200" cap="none" normalizeH="0" baseline="0" dirty="0">
                          <a:ln>
                            <a:noFill/>
                          </a:ln>
                          <a:solidFill>
                            <a:srgbClr val="002C63"/>
                          </a:solidFill>
                          <a:effectLst/>
                          <a:latin typeface="Arial" panose="020B0604020202020204" pitchFamily="34" charset="0"/>
                          <a:ea typeface="MS PGothic" panose="020B0600070205080204" pitchFamily="34" charset="-128"/>
                          <a:cs typeface="Arial" panose="020B0604020202020204" pitchFamily="34" charset="0"/>
                        </a:rPr>
                        <a:t>Asmenų skaičius</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4</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tc>
                  <a:txBody>
                    <a:bodyPr/>
                    <a:lstStyle/>
                    <a:p>
                      <a:r>
                        <a:rPr lang="lt-LT" sz="1100" kern="1200" dirty="0">
                          <a:solidFill>
                            <a:srgbClr val="002C63"/>
                          </a:solidFill>
                          <a:latin typeface="Arial" panose="020B0604020202020204" pitchFamily="34" charset="0"/>
                          <a:ea typeface="MS PGothic" pitchFamily="34" charset="-128"/>
                          <a:cs typeface="Arial" panose="020B0604020202020204" pitchFamily="34" charset="0"/>
                        </a:rPr>
                        <a:t>4</a:t>
                      </a:r>
                    </a:p>
                  </a:txBody>
                  <a:tcPr>
                    <a:lnL w="12700" cap="flat" cmpd="sng" algn="ctr">
                      <a:solidFill>
                        <a:srgbClr val="CBCBCB"/>
                      </a:solidFill>
                      <a:prstDash val="solid"/>
                      <a:round/>
                      <a:headEnd type="none" w="med" len="med"/>
                      <a:tailEnd type="none" w="med" len="med"/>
                    </a:lnL>
                    <a:lnR w="12700" cap="flat" cmpd="sng" algn="ctr">
                      <a:solidFill>
                        <a:srgbClr val="CBCBCB"/>
                      </a:solidFill>
                      <a:prstDash val="solid"/>
                      <a:round/>
                      <a:headEnd type="none" w="med" len="med"/>
                      <a:tailEnd type="none" w="med" len="med"/>
                    </a:lnR>
                    <a:lnT w="12700" cap="flat" cmpd="sng" algn="ctr">
                      <a:solidFill>
                        <a:srgbClr val="CBCBCB"/>
                      </a:solidFill>
                      <a:prstDash val="solid"/>
                      <a:round/>
                      <a:headEnd type="none" w="med" len="med"/>
                      <a:tailEnd type="none" w="med" len="med"/>
                    </a:lnT>
                    <a:lnB w="12700" cap="flat" cmpd="sng" algn="ctr">
                      <a:solidFill>
                        <a:srgbClr val="CBCBCB"/>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9253020"/>
                  </a:ext>
                </a:extLst>
              </a:tr>
            </a:tbl>
          </a:graphicData>
        </a:graphic>
      </p:graphicFrame>
      <p:pic>
        <p:nvPicPr>
          <p:cNvPr id="10" name="Picture 9">
            <a:extLst>
              <a:ext uri="{FF2B5EF4-FFF2-40B4-BE49-F238E27FC236}">
                <a16:creationId xmlns:a16="http://schemas.microsoft.com/office/drawing/2014/main" id="{59BEFBC8-2FEE-4AE6-B931-6E30863EA98F}"/>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6519120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Papildoma informacija (1)</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1" y="1279698"/>
            <a:ext cx="11226799" cy="3936885"/>
          </a:xfrm>
        </p:spPr>
        <p:txBody>
          <a:bodyPr/>
          <a:lstStyle/>
          <a:p>
            <a:pPr algn="just" fontAlgn="ctr"/>
            <a:r>
              <a:rPr lang="lt-LT" sz="1350" b="1" dirty="0">
                <a:solidFill>
                  <a:schemeClr val="tx1"/>
                </a:solidFill>
              </a:rPr>
              <a:t>2019 metų pajamų ir pelno prognozės skaičiavimui Bendrovė taikė šias prielaidas:</a:t>
            </a:r>
          </a:p>
          <a:p>
            <a:pPr algn="just" fontAlgn="ctr"/>
            <a:r>
              <a:rPr lang="lt-LT" sz="1350" dirty="0">
                <a:solidFill>
                  <a:schemeClr val="tx1"/>
                </a:solidFill>
              </a:rPr>
              <a:t>Prielaidos, kurios nepriklauso nuo Bendrovės:</a:t>
            </a:r>
          </a:p>
          <a:p>
            <a:pPr marL="285750" indent="-285750" algn="just" fontAlgn="ctr">
              <a:spcBef>
                <a:spcPts val="600"/>
              </a:spcBef>
              <a:buClrTx/>
              <a:buFont typeface="Arial" panose="020B0604020202020204" pitchFamily="34" charset="0"/>
              <a:buChar char="•"/>
            </a:pPr>
            <a:r>
              <a:rPr lang="lt-LT" sz="1350" dirty="0">
                <a:solidFill>
                  <a:schemeClr val="tx1"/>
                </a:solidFill>
              </a:rPr>
              <a:t>Pardavimų augimą skatins PSDF įkainių didinimas ir didėjantys komercinių paslaugų pardavimai. PSDF įkainiai nuo 2019 m. rugsėjo 1 d. įvairiose paslaugų klasėse padidėjo nuo 10 iki 22 proc., prognozuojama, kad tai didins Bendrovės pajamas apie 0,5 mEur per metus. </a:t>
            </a:r>
          </a:p>
          <a:p>
            <a:pPr marL="285750" indent="-285750" algn="just" fontAlgn="ctr">
              <a:spcBef>
                <a:spcPts val="600"/>
              </a:spcBef>
              <a:buClrTx/>
              <a:buFont typeface="Arial" panose="020B0604020202020204" pitchFamily="34" charset="0"/>
              <a:buChar char="•"/>
            </a:pPr>
            <a:r>
              <a:rPr lang="lt-LT" sz="1350" dirty="0">
                <a:solidFill>
                  <a:schemeClr val="tx1"/>
                </a:solidFill>
              </a:rPr>
              <a:t>Komercinės pajamos (paslaugos, už kurias pacientai apmoka iš asmeninių lėšų) taip pat turėtų augti, atsižvelgiant į nuoseklų darbo užmokesčio augimą. Remiantis Statistikos departamento duomenims, išlaidos sveikatos priežiūros paslaugoms per 2016 ir 2017 metus didėjo atitinkamai 8 ir 7 proc., o darbo užmokestis per atitinkamą laikotarpį augo po 8 proc., t.y. galima matyti tiesioginę koreliaciją tarp darbo užmokesčio ir namų ūkių tiesioginių mokėjimų (išlaidų) sveikatos priežiūros paslaugoms.</a:t>
            </a:r>
          </a:p>
          <a:p>
            <a:pPr algn="just" fontAlgn="ctr">
              <a:spcBef>
                <a:spcPts val="600"/>
              </a:spcBef>
              <a:buClrTx/>
            </a:pPr>
            <a:r>
              <a:rPr lang="lt-LT" sz="1350" dirty="0">
                <a:solidFill>
                  <a:schemeClr val="tx1"/>
                </a:solidFill>
              </a:rPr>
              <a:t>Prielaidos, kurios nepriklauso nuo Bendrovės:</a:t>
            </a:r>
          </a:p>
          <a:p>
            <a:pPr marL="285750" indent="-285750" algn="just" fontAlgn="ctr">
              <a:spcBef>
                <a:spcPts val="600"/>
              </a:spcBef>
              <a:buClrTx/>
              <a:buFont typeface="Arial" panose="020B0604020202020204" pitchFamily="34" charset="0"/>
              <a:buChar char="•"/>
            </a:pPr>
            <a:r>
              <a:rPr lang="lt-LT" sz="1350" dirty="0">
                <a:solidFill>
                  <a:schemeClr val="tx1"/>
                </a:solidFill>
              </a:rPr>
              <a:t>Bendrovės pajamos artimiausiu metu didės dėl padarytų investicijų – įsigytos UAB „Alsavita“ klinikos Šiauliuose bei dienos chirurgijos padalinio atidarymo InMedica Santariškių klinikoje – ir dėl būsimų plėtros projektų (naujų klinikų atidarymus ir/ar įsigijimus).</a:t>
            </a:r>
          </a:p>
          <a:p>
            <a:pPr algn="just" defTabSz="457200" eaLnBrk="0" fontAlgn="base" hangingPunct="0">
              <a:spcBef>
                <a:spcPct val="0"/>
              </a:spcBef>
              <a:spcAft>
                <a:spcPct val="0"/>
              </a:spcAft>
              <a:buClr>
                <a:srgbClr val="0070C0"/>
              </a:buClr>
            </a:pPr>
            <a:endParaRPr lang="lt-LT" sz="1350" dirty="0">
              <a:cs typeface="Arial" panose="020B0604020202020204" pitchFamily="34" charset="0"/>
            </a:endParaRPr>
          </a:p>
          <a:p>
            <a:pPr algn="just" defTabSz="457200" eaLnBrk="0" fontAlgn="base" hangingPunct="0">
              <a:spcBef>
                <a:spcPct val="0"/>
              </a:spcBef>
              <a:spcAft>
                <a:spcPct val="0"/>
              </a:spcAft>
              <a:buClr>
                <a:srgbClr val="0070C0"/>
              </a:buClr>
            </a:pPr>
            <a:r>
              <a:rPr lang="lt-LT" sz="1350" dirty="0">
                <a:solidFill>
                  <a:schemeClr val="tx1"/>
                </a:solidFill>
              </a:rPr>
              <a:t>2019 metų pajamų ir pelno prognozės buvo parengtos palyginamumo su istorine finansine informacija pagrindu ir atitinka Bendrovės apskaitos politiką. </a:t>
            </a:r>
          </a:p>
          <a:p>
            <a:pPr algn="just" defTabSz="457200" eaLnBrk="0" fontAlgn="base" hangingPunct="0">
              <a:spcBef>
                <a:spcPct val="0"/>
              </a:spcBef>
              <a:spcAft>
                <a:spcPct val="0"/>
              </a:spcAft>
              <a:buClr>
                <a:srgbClr val="0070C0"/>
              </a:buClr>
            </a:pPr>
            <a:endParaRPr lang="lt-LT" sz="1350" dirty="0">
              <a:cs typeface="Arial" panose="020B0604020202020204" pitchFamily="34" charset="0"/>
            </a:endParaRPr>
          </a:p>
          <a:p>
            <a:pPr algn="just" defTabSz="457200" eaLnBrk="0" fontAlgn="base" hangingPunct="0">
              <a:spcBef>
                <a:spcPct val="0"/>
              </a:spcBef>
              <a:spcAft>
                <a:spcPct val="0"/>
              </a:spcAft>
              <a:buClr>
                <a:srgbClr val="0070C0"/>
              </a:buClr>
            </a:pPr>
            <a:endParaRPr lang="lt-LT" sz="1350" dirty="0"/>
          </a:p>
        </p:txBody>
      </p:sp>
      <p:pic>
        <p:nvPicPr>
          <p:cNvPr id="5" name="Picture 4">
            <a:extLst>
              <a:ext uri="{FF2B5EF4-FFF2-40B4-BE49-F238E27FC236}">
                <a16:creationId xmlns:a16="http://schemas.microsoft.com/office/drawing/2014/main" id="{2E3BD3F5-36B1-49CD-BA63-47D3B936FC20}"/>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41433396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Papildoma informacija (2)</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1" y="1279698"/>
            <a:ext cx="11226799" cy="3936885"/>
          </a:xfrm>
        </p:spPr>
        <p:txBody>
          <a:bodyPr/>
          <a:lstStyle/>
          <a:p>
            <a:pPr algn="just" defTabSz="457200" eaLnBrk="0" fontAlgn="base" hangingPunct="0">
              <a:spcBef>
                <a:spcPct val="0"/>
              </a:spcBef>
              <a:spcAft>
                <a:spcPct val="0"/>
              </a:spcAft>
              <a:buClr>
                <a:srgbClr val="0070C0"/>
              </a:buClr>
            </a:pPr>
            <a:r>
              <a:rPr lang="lt-LT" sz="1350" b="1" dirty="0">
                <a:cs typeface="Arial" panose="020B0604020202020204" pitchFamily="34" charset="0"/>
              </a:rPr>
              <a:t>Informacija apie apyvartinį kapitalą ir įsiskolinimus</a:t>
            </a:r>
            <a:r>
              <a:rPr lang="lt-LT" sz="1350" b="1" dirty="0"/>
              <a:t>.</a:t>
            </a:r>
            <a:r>
              <a:rPr lang="lt-LT" sz="1350" b="1" dirty="0">
                <a:cs typeface="Arial" panose="020B0604020202020204" pitchFamily="34" charset="0"/>
              </a:rPr>
              <a:t> </a:t>
            </a:r>
            <a:r>
              <a:rPr lang="lt-LT" sz="1350" dirty="0">
                <a:ea typeface="MS PGothic" pitchFamily="34" charset="-128"/>
              </a:rPr>
              <a:t>2019-</a:t>
            </a:r>
            <a:r>
              <a:rPr lang="en-US" sz="1350" dirty="0">
                <a:ea typeface="MS PGothic" pitchFamily="34" charset="-128"/>
              </a:rPr>
              <a:t>0</a:t>
            </a:r>
            <a:r>
              <a:rPr lang="lt-LT" sz="1350" dirty="0">
                <a:ea typeface="MS PGothic" pitchFamily="34" charset="-128"/>
              </a:rPr>
              <a:t>9-30 Bendrovės apyvartinis kapitalas sudarė </a:t>
            </a:r>
            <a:r>
              <a:rPr lang="en-US" sz="1350" dirty="0">
                <a:ea typeface="MS PGothic" pitchFamily="34" charset="-128"/>
              </a:rPr>
              <a:t>-213</a:t>
            </a:r>
            <a:r>
              <a:rPr lang="lt-LT" sz="1350" dirty="0">
                <a:ea typeface="MS PGothic" pitchFamily="34" charset="-128"/>
              </a:rPr>
              <a:t> tūkst. Eur (neįskaičius vienkartinio pobūdžio tiekėjų skolų). Integruojant įsigytas bendroves, buvo patirta vienkartinių sąnaudų, o plėtra finansuota per akcininkų paskolas (ne per kapitalą). Skolos tiekėjams didesnės nei įprasta dėl vienkartinių pirkimų klinikoms, UAB InMedica dalyvaujant ES projekte, pagal kurį vėliau buvo gautos subsidijos iš ES fondo lėšų. Emitento nuomone, apyvartinio kapitalo pakanka esamiems reikalavimams patenkinti, Bendrovė turi rezervų prailginant atsiskaitymo terminus su tiekėjais. Gerėjant Bendrovės pelningumo rodikliams, kapitalo pakankamumo rodikliai taip pat turėtų gerėti. </a:t>
            </a:r>
          </a:p>
          <a:p>
            <a:pPr algn="just" defTabSz="457200" eaLnBrk="0" fontAlgn="base" hangingPunct="0">
              <a:spcBef>
                <a:spcPts val="600"/>
              </a:spcBef>
              <a:spcAft>
                <a:spcPct val="0"/>
              </a:spcAft>
              <a:buClr>
                <a:srgbClr val="0070C0"/>
              </a:buClr>
            </a:pPr>
            <a:r>
              <a:rPr lang="lt-LT" sz="1350" dirty="0">
                <a:ea typeface="MS PGothic" pitchFamily="34" charset="-128"/>
              </a:rPr>
              <a:t>2019-09-30 datai Bendrovės trumpalaikiai</a:t>
            </a:r>
            <a:r>
              <a:rPr lang="en-US" sz="1350" dirty="0">
                <a:ea typeface="MS PGothic" pitchFamily="34" charset="-128"/>
              </a:rPr>
              <a:t> </a:t>
            </a:r>
            <a:r>
              <a:rPr lang="lt-LT" sz="1350" dirty="0">
                <a:ea typeface="MS PGothic" pitchFamily="34" charset="-128"/>
              </a:rPr>
              <a:t>įsipareigojimai (per vienerius metus mokėtinos sumos) siekė 3,4 mln. Eur (nefinansiniai trumpalaikiai įsipareigojimai – 1,6 </a:t>
            </a:r>
            <a:r>
              <a:rPr lang="en-US" sz="1350" dirty="0">
                <a:ea typeface="MS PGothic" pitchFamily="34" charset="-128"/>
              </a:rPr>
              <a:t>mln. </a:t>
            </a:r>
            <a:r>
              <a:rPr lang="lt-LT" sz="1350" dirty="0">
                <a:ea typeface="MS PGothic" pitchFamily="34" charset="-128"/>
              </a:rPr>
              <a:t>Eur). Ilgalaikiai įsipareigojimai siekė 0,8 mln. Eur (nefinansiniai – </a:t>
            </a:r>
            <a:r>
              <a:rPr lang="en-US" sz="1350" dirty="0">
                <a:ea typeface="MS PGothic" pitchFamily="34" charset="-128"/>
              </a:rPr>
              <a:t>35 t</a:t>
            </a:r>
            <a:r>
              <a:rPr lang="lt-LT" sz="1350" dirty="0">
                <a:ea typeface="MS PGothic" pitchFamily="34" charset="-128"/>
              </a:rPr>
              <a:t>ū</a:t>
            </a:r>
            <a:r>
              <a:rPr lang="en-US" sz="1350" dirty="0">
                <a:ea typeface="MS PGothic" pitchFamily="34" charset="-128"/>
              </a:rPr>
              <a:t>kst. </a:t>
            </a:r>
            <a:r>
              <a:rPr lang="lt-LT" sz="1350" dirty="0">
                <a:ea typeface="MS PGothic" pitchFamily="34" charset="-128"/>
              </a:rPr>
              <a:t>Eur). Mokėtinos sumos ir kiti įsipareigojimai iš viso sudarė 4,2 mln. Eur (nefinansiniai – 1,6 mln. Eur). Audito ir kitos teisinės sąnaudos 2018 m. sudarė 52 tūkst. Eur (2017 m. – 38 tūkst. Eur). </a:t>
            </a:r>
            <a:endParaRPr lang="en-US" sz="1350" dirty="0">
              <a:ea typeface="MS PGothic" pitchFamily="34" charset="-128"/>
            </a:endParaRPr>
          </a:p>
          <a:p>
            <a:pPr algn="just" defTabSz="457200" eaLnBrk="0" fontAlgn="base" hangingPunct="0">
              <a:spcBef>
                <a:spcPct val="0"/>
              </a:spcBef>
              <a:spcAft>
                <a:spcPct val="0"/>
              </a:spcAft>
              <a:buClr>
                <a:srgbClr val="0070C0"/>
              </a:buClr>
            </a:pPr>
            <a:endParaRPr lang="lt-LT" sz="1350" dirty="0">
              <a:cs typeface="Arial" panose="020B0604020202020204" pitchFamily="34" charset="0"/>
            </a:endParaRPr>
          </a:p>
          <a:p>
            <a:pPr algn="just" defTabSz="457200" eaLnBrk="0" fontAlgn="base" hangingPunct="0">
              <a:spcBef>
                <a:spcPct val="0"/>
              </a:spcBef>
              <a:spcAft>
                <a:spcPct val="0"/>
              </a:spcAft>
              <a:buClr>
                <a:srgbClr val="0070C0"/>
              </a:buClr>
            </a:pPr>
            <a:r>
              <a:rPr lang="lt-LT" sz="1350" b="1" dirty="0"/>
              <a:t>Informacija apie investicijas. </a:t>
            </a:r>
            <a:r>
              <a:rPr lang="lt-LT" altLang="lt-LT" sz="1350" dirty="0">
                <a:ea typeface="MS PGothic" pitchFamily="34" charset="-128"/>
              </a:rPr>
              <a:t>Bendrovė</a:t>
            </a:r>
            <a:r>
              <a:rPr lang="en-US" altLang="lt-LT" sz="1350" dirty="0">
                <a:ea typeface="MS PGothic" pitchFamily="34" charset="-128"/>
              </a:rPr>
              <a:t> per pastaruosius 3 metus vidutini</a:t>
            </a:r>
            <a:r>
              <a:rPr lang="lt-LT" altLang="lt-LT" sz="1350" dirty="0">
                <a:ea typeface="MS PGothic" pitchFamily="34" charset="-128"/>
              </a:rPr>
              <a:t>š</a:t>
            </a:r>
            <a:r>
              <a:rPr lang="en-US" altLang="lt-LT" sz="1350" dirty="0">
                <a:ea typeface="MS PGothic" pitchFamily="34" charset="-128"/>
              </a:rPr>
              <a:t>k</a:t>
            </a:r>
            <a:r>
              <a:rPr lang="lt-LT" altLang="lt-LT" sz="1350" dirty="0">
                <a:ea typeface="MS PGothic" pitchFamily="34" charset="-128"/>
              </a:rPr>
              <a:t>a</a:t>
            </a:r>
            <a:r>
              <a:rPr lang="en-US" altLang="lt-LT" sz="1350" dirty="0">
                <a:ea typeface="MS PGothic" pitchFamily="34" charset="-128"/>
              </a:rPr>
              <a:t>i k</a:t>
            </a:r>
            <a:r>
              <a:rPr lang="lt-LT" altLang="lt-LT" sz="1350" dirty="0">
                <a:ea typeface="MS PGothic" pitchFamily="34" charset="-128"/>
              </a:rPr>
              <a:t>a</a:t>
            </a:r>
            <a:r>
              <a:rPr lang="en-US" altLang="lt-LT" sz="1350" dirty="0">
                <a:ea typeface="MS PGothic" pitchFamily="34" charset="-128"/>
              </a:rPr>
              <a:t>smet skyr</a:t>
            </a:r>
            <a:r>
              <a:rPr lang="lt-LT" altLang="lt-LT" sz="1350" dirty="0">
                <a:ea typeface="MS PGothic" pitchFamily="34" charset="-128"/>
              </a:rPr>
              <a:t>ė iki 0,5 mln. Eur</a:t>
            </a:r>
            <a:r>
              <a:rPr lang="en-US" altLang="lt-LT" sz="1350" dirty="0">
                <a:ea typeface="MS PGothic" pitchFamily="34" charset="-128"/>
              </a:rPr>
              <a:t> </a:t>
            </a:r>
            <a:r>
              <a:rPr lang="lt-LT" altLang="lt-LT" sz="1350" dirty="0">
                <a:ea typeface="MS PGothic" pitchFamily="34" charset="-128"/>
              </a:rPr>
              <a:t>kapitalinėms investicijoms veiklai palaikyti bei plėsti. Per artimiausius 6 mėnesius (</a:t>
            </a:r>
            <a:r>
              <a:rPr lang="lt-LT" sz="1350" dirty="0">
                <a:ea typeface="MS PGothic" pitchFamily="34" charset="-128"/>
              </a:rPr>
              <a:t>priklausomai nuo licencijavimų, specialistų ir patalpų įrengimo gali keltis į kitus metus</a:t>
            </a:r>
            <a:r>
              <a:rPr lang="lt-LT" altLang="lt-LT" sz="1350" dirty="0">
                <a:ea typeface="MS PGothic" pitchFamily="34" charset="-128"/>
              </a:rPr>
              <a:t>) planuojama investuoti 1,5 mln. Eur, iš kurių:</a:t>
            </a:r>
          </a:p>
          <a:p>
            <a:pPr marL="800100" lvl="1" indent="-342900" algn="just" defTabSz="457200" eaLnBrk="0" fontAlgn="base" hangingPunct="0">
              <a:spcBef>
                <a:spcPct val="0"/>
              </a:spcBef>
              <a:spcAft>
                <a:spcPct val="0"/>
              </a:spcAft>
              <a:buClr>
                <a:srgbClr val="002C63"/>
              </a:buClr>
              <a:buFont typeface="Arial" panose="020B0604020202020204" pitchFamily="34" charset="0"/>
              <a:buChar char="•"/>
            </a:pPr>
            <a:r>
              <a:rPr lang="lt-LT" sz="1350" dirty="0">
                <a:ea typeface="MS PGothic" pitchFamily="34" charset="-128"/>
              </a:rPr>
              <a:t>0,50 mln. Eur bus skirta Odontologijos centro įkūrimui; </a:t>
            </a:r>
          </a:p>
          <a:p>
            <a:pPr marL="800100" lvl="1" indent="-342900" algn="just" defTabSz="457200" eaLnBrk="0" fontAlgn="base" hangingPunct="0">
              <a:spcBef>
                <a:spcPct val="0"/>
              </a:spcBef>
              <a:spcAft>
                <a:spcPct val="0"/>
              </a:spcAft>
              <a:buClr>
                <a:srgbClr val="002C63"/>
              </a:buClr>
              <a:buFont typeface="Arial" panose="020B0604020202020204" pitchFamily="34" charset="0"/>
              <a:buChar char="•"/>
            </a:pPr>
            <a:r>
              <a:rPr lang="lt-LT" sz="1350" dirty="0">
                <a:ea typeface="MS PGothic" pitchFamily="34" charset="-128"/>
              </a:rPr>
              <a:t>0,50 mln. Eur - įrangai naujoms paslaugoms vystyti (oftalmologija, dermatologija, radiologija); </a:t>
            </a:r>
          </a:p>
          <a:p>
            <a:pPr marL="800100" lvl="1" indent="-342900" algn="just" defTabSz="457200" eaLnBrk="0" fontAlgn="base" hangingPunct="0">
              <a:spcBef>
                <a:spcPct val="0"/>
              </a:spcBef>
              <a:spcAft>
                <a:spcPct val="0"/>
              </a:spcAft>
              <a:buClr>
                <a:srgbClr val="002C63"/>
              </a:buClr>
              <a:buFont typeface="Arial" panose="020B0604020202020204" pitchFamily="34" charset="0"/>
              <a:buChar char="•"/>
            </a:pPr>
            <a:r>
              <a:rPr lang="lt-LT" sz="1350" dirty="0">
                <a:ea typeface="MS PGothic" pitchFamily="34" charset="-128"/>
              </a:rPr>
              <a:t>0,24 mln. Eur – Šilainių klinikos rekonstrukcijai;</a:t>
            </a:r>
          </a:p>
          <a:p>
            <a:pPr marL="800100" lvl="1" indent="-342900" algn="just" defTabSz="457200" eaLnBrk="0" fontAlgn="base" hangingPunct="0">
              <a:spcBef>
                <a:spcPct val="0"/>
              </a:spcBef>
              <a:spcAft>
                <a:spcPct val="0"/>
              </a:spcAft>
              <a:buClr>
                <a:srgbClr val="002C63"/>
              </a:buClr>
              <a:buFont typeface="Arial" panose="020B0604020202020204" pitchFamily="34" charset="0"/>
              <a:buChar char="•"/>
            </a:pPr>
            <a:r>
              <a:rPr lang="lt-LT" sz="1350" dirty="0">
                <a:ea typeface="MS PGothic" pitchFamily="34" charset="-128"/>
              </a:rPr>
              <a:t>0,15 mln. Eur – Naujamiesčio klinikos atidarymui; </a:t>
            </a:r>
          </a:p>
          <a:p>
            <a:pPr marL="800100" lvl="1" indent="-342900" algn="just" defTabSz="457200" eaLnBrk="0" fontAlgn="base" hangingPunct="0">
              <a:spcBef>
                <a:spcPct val="0"/>
              </a:spcBef>
              <a:spcAft>
                <a:spcPct val="0"/>
              </a:spcAft>
              <a:buClr>
                <a:srgbClr val="002C63"/>
              </a:buClr>
              <a:buFont typeface="Arial" panose="020B0604020202020204" pitchFamily="34" charset="0"/>
              <a:buChar char="•"/>
            </a:pPr>
            <a:r>
              <a:rPr lang="lt-LT" sz="1350" dirty="0">
                <a:ea typeface="MS PGothic" pitchFamily="34" charset="-128"/>
              </a:rPr>
              <a:t>0,05 mln. Eur – Domeikavos klinikos atidarymui</a:t>
            </a:r>
          </a:p>
          <a:p>
            <a:pPr algn="just" defTabSz="457200" eaLnBrk="0" fontAlgn="base" hangingPunct="0">
              <a:spcBef>
                <a:spcPct val="0"/>
              </a:spcBef>
              <a:spcAft>
                <a:spcPct val="0"/>
              </a:spcAft>
              <a:buClr>
                <a:srgbClr val="0070C0"/>
              </a:buClr>
            </a:pPr>
            <a:endParaRPr lang="lt-LT" sz="1350" dirty="0">
              <a:cs typeface="Arial" panose="020B0604020202020204" pitchFamily="34" charset="0"/>
            </a:endParaRPr>
          </a:p>
          <a:p>
            <a:pPr algn="just" defTabSz="457200" eaLnBrk="0" fontAlgn="base" hangingPunct="0">
              <a:spcBef>
                <a:spcPct val="0"/>
              </a:spcBef>
              <a:spcAft>
                <a:spcPct val="0"/>
              </a:spcAft>
              <a:buClr>
                <a:srgbClr val="0070C0"/>
              </a:buClr>
            </a:pPr>
            <a:endParaRPr lang="lt-LT" sz="1350" dirty="0"/>
          </a:p>
        </p:txBody>
      </p:sp>
      <p:pic>
        <p:nvPicPr>
          <p:cNvPr id="5" name="Picture 4">
            <a:extLst>
              <a:ext uri="{FF2B5EF4-FFF2-40B4-BE49-F238E27FC236}">
                <a16:creationId xmlns:a16="http://schemas.microsoft.com/office/drawing/2014/main" id="{2E3BD3F5-36B1-49CD-BA63-47D3B936FC20}"/>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11886843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Papildoma informacija (3)</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2" y="1279698"/>
            <a:ext cx="10664369" cy="3169195"/>
          </a:xfrm>
        </p:spPr>
        <p:txBody>
          <a:bodyPr/>
          <a:lstStyle/>
          <a:p>
            <a:pPr algn="just" defTabSz="457200" eaLnBrk="0" fontAlgn="base" hangingPunct="0">
              <a:spcBef>
                <a:spcPct val="0"/>
              </a:spcBef>
              <a:spcAft>
                <a:spcPct val="0"/>
              </a:spcAft>
              <a:buClr>
                <a:srgbClr val="0070C0"/>
              </a:buClr>
            </a:pPr>
            <a:r>
              <a:rPr lang="lt-LT" sz="1350" b="1" dirty="0">
                <a:cs typeface="Arial" panose="020B0604020202020204" pitchFamily="34" charset="0"/>
              </a:rPr>
              <a:t>Dividendų politika. </a:t>
            </a:r>
            <a:r>
              <a:rPr lang="lt-LT" altLang="lt-LT" sz="1350" dirty="0">
                <a:ea typeface="MS PGothic" pitchFamily="34" charset="-128"/>
              </a:rPr>
              <a:t>Bendrovė neturi dividendų mokėjimo bei paskirstymo politikos, dividendai nėra mokami. </a:t>
            </a:r>
          </a:p>
          <a:p>
            <a:pPr algn="just" defTabSz="457200" eaLnBrk="0" fontAlgn="base" hangingPunct="0">
              <a:spcBef>
                <a:spcPct val="0"/>
              </a:spcBef>
              <a:spcAft>
                <a:spcPct val="0"/>
              </a:spcAft>
              <a:buClr>
                <a:srgbClr val="0070C0"/>
              </a:buClr>
            </a:pPr>
            <a:endParaRPr lang="lt-LT" altLang="lt-LT" sz="1350" dirty="0">
              <a:ea typeface="MS PGothic" pitchFamily="34" charset="-128"/>
            </a:endParaRPr>
          </a:p>
          <a:p>
            <a:pPr algn="just" defTabSz="457200" eaLnBrk="0" fontAlgn="base" hangingPunct="0">
              <a:spcBef>
                <a:spcPct val="0"/>
              </a:spcBef>
              <a:spcAft>
                <a:spcPct val="0"/>
              </a:spcAft>
              <a:buClr>
                <a:srgbClr val="0070C0"/>
              </a:buClr>
            </a:pPr>
            <a:r>
              <a:rPr lang="lt-LT" sz="1350" b="1" dirty="0">
                <a:cs typeface="Arial" panose="020B0604020202020204" pitchFamily="34" charset="0"/>
              </a:rPr>
              <a:t>Informacija apie teisminius ginčus. </a:t>
            </a:r>
            <a:r>
              <a:rPr lang="lt-LT" altLang="lt-LT" sz="1350" dirty="0">
                <a:ea typeface="MS PGothic" pitchFamily="34" charset="-128"/>
              </a:rPr>
              <a:t>Šio Informacinio dokumento paskelbimo metu jokių vykstančių ginčų ar teisminių procesų, kuriuose Bendrovė ar kitos Grupės įmonės būtų atsakovu </a:t>
            </a:r>
            <a:r>
              <a:rPr lang="en-US" altLang="lt-LT" sz="1350" dirty="0">
                <a:ea typeface="MS PGothic" pitchFamily="34" charset="-128"/>
              </a:rPr>
              <a:t>ar kit</a:t>
            </a:r>
            <a:r>
              <a:rPr lang="lt-LT" altLang="lt-LT" sz="1350" dirty="0">
                <a:ea typeface="MS PGothic" pitchFamily="34" charset="-128"/>
              </a:rPr>
              <a:t>ų įvykių, kurie galėtų daryti reikšmingą įtaką Bendrovės finansiniams rezultatams ar turėtų būti atskleisti, nėra. </a:t>
            </a:r>
          </a:p>
          <a:p>
            <a:pPr algn="just" defTabSz="457200" eaLnBrk="0" fontAlgn="base" hangingPunct="0">
              <a:spcBef>
                <a:spcPct val="0"/>
              </a:spcBef>
              <a:spcAft>
                <a:spcPct val="0"/>
              </a:spcAft>
              <a:buClr>
                <a:srgbClr val="0070C0"/>
              </a:buClr>
            </a:pPr>
            <a:endParaRPr lang="lt-LT" altLang="lt-LT" sz="1350" dirty="0">
              <a:ea typeface="MS PGothic" pitchFamily="34" charset="-128"/>
            </a:endParaRPr>
          </a:p>
          <a:p>
            <a:pPr algn="just" defTabSz="457200" eaLnBrk="0" fontAlgn="base" hangingPunct="0">
              <a:spcBef>
                <a:spcPct val="0"/>
              </a:spcBef>
              <a:spcAft>
                <a:spcPct val="0"/>
              </a:spcAft>
              <a:buClr>
                <a:srgbClr val="0070C0"/>
              </a:buClr>
            </a:pPr>
            <a:r>
              <a:rPr lang="lt-LT" sz="1350" b="1" dirty="0">
                <a:ea typeface="MS PGothic" pitchFamily="34" charset="-128"/>
              </a:rPr>
              <a:t>Informacija apie valdymo organų narių reputaciją. </a:t>
            </a:r>
            <a:r>
              <a:rPr lang="lt-LT" sz="1350" dirty="0">
                <a:ea typeface="MS PGothic" pitchFamily="34" charset="-128"/>
              </a:rPr>
              <a:t>Emitentas neturi informacijos, kad Bendrovės valdymo organų nariai ar kiti su Bendrove susiję asmenys būtų patraukti kaltinamaisiais bylose dėl sukčiavimo ar kitokių ekonominių pažeidimų.</a:t>
            </a:r>
            <a:endParaRPr lang="lt-LT" altLang="lt-LT" sz="1350" dirty="0">
              <a:ea typeface="MS PGothic" pitchFamily="34" charset="-128"/>
            </a:endParaRPr>
          </a:p>
          <a:p>
            <a:pPr algn="just"/>
            <a:endParaRPr lang="lt-LT" sz="1350" dirty="0"/>
          </a:p>
          <a:p>
            <a:endParaRPr lang="lt-LT" sz="1350" dirty="0"/>
          </a:p>
        </p:txBody>
      </p:sp>
      <p:pic>
        <p:nvPicPr>
          <p:cNvPr id="5" name="Picture 4">
            <a:extLst>
              <a:ext uri="{FF2B5EF4-FFF2-40B4-BE49-F238E27FC236}">
                <a16:creationId xmlns:a16="http://schemas.microsoft.com/office/drawing/2014/main" id="{95B3C901-5C77-4611-AD26-6F727FC3B9CF}"/>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2695783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Baigiamosios nuostatos</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601" y="1208294"/>
            <a:ext cx="11226799" cy="4622609"/>
          </a:xfrm>
        </p:spPr>
        <p:txBody>
          <a:bodyPr/>
          <a:lstStyle/>
          <a:p>
            <a:pPr algn="just">
              <a:spcAft>
                <a:spcPts val="600"/>
              </a:spcAft>
            </a:pPr>
            <a:r>
              <a:rPr lang="en-US" b="1" noProof="1">
                <a:cs typeface="Arial" panose="020B0604020202020204" pitchFamily="34" charset="0"/>
              </a:rPr>
              <a:t>Informacijos teikimas</a:t>
            </a:r>
          </a:p>
          <a:p>
            <a:pPr algn="just" defTabSz="457200" eaLnBrk="0" fontAlgn="base" hangingPunct="0">
              <a:spcBef>
                <a:spcPct val="0"/>
              </a:spcBef>
              <a:spcAft>
                <a:spcPct val="0"/>
              </a:spcAft>
              <a:buClr>
                <a:srgbClr val="0070C0"/>
              </a:buClr>
            </a:pPr>
            <a:r>
              <a:rPr lang="en-US" noProof="1">
                <a:solidFill>
                  <a:schemeClr val="tx1"/>
                </a:solidFill>
                <a:ea typeface="MS PGothic" pitchFamily="34" charset="-128"/>
              </a:rPr>
              <a:t>Informacija apie Obligacijų platinimo pradžią ir pabaigą bei apie kitus su platinimu susijusius įvykius bus skelbiama </a:t>
            </a:r>
            <a:r>
              <a:rPr lang="en-US" altLang="lt-LT" noProof="1">
                <a:solidFill>
                  <a:schemeClr val="tx1"/>
                </a:solidFill>
                <a:ea typeface="MS PGothic" pitchFamily="34" charset="-128"/>
              </a:rPr>
              <a:t>Platintojo</a:t>
            </a:r>
            <a:r>
              <a:rPr lang="en-US" altLang="lt-LT" i="1" noProof="1">
                <a:solidFill>
                  <a:schemeClr val="tx1"/>
                </a:solidFill>
                <a:ea typeface="MS PGothic" pitchFamily="34" charset="-128"/>
              </a:rPr>
              <a:t> </a:t>
            </a:r>
            <a:r>
              <a:rPr lang="en-US" altLang="lt-LT" noProof="1">
                <a:solidFill>
                  <a:schemeClr val="tx1"/>
                </a:solidFill>
                <a:ea typeface="MS PGothic" pitchFamily="34" charset="-128"/>
              </a:rPr>
              <a:t>interneto svetainėje.</a:t>
            </a:r>
            <a:r>
              <a:rPr lang="en-US" noProof="1">
                <a:solidFill>
                  <a:schemeClr val="tx1"/>
                </a:solidFill>
                <a:ea typeface="MS PGothic" pitchFamily="34" charset="-128"/>
              </a:rPr>
              <a:t>  </a:t>
            </a:r>
          </a:p>
          <a:p>
            <a:pPr algn="just" defTabSz="457200" eaLnBrk="0" fontAlgn="base" hangingPunct="0">
              <a:spcBef>
                <a:spcPct val="0"/>
              </a:spcBef>
              <a:spcAft>
                <a:spcPct val="0"/>
              </a:spcAft>
              <a:buClr>
                <a:srgbClr val="E5A665"/>
              </a:buClr>
            </a:pPr>
            <a:endParaRPr lang="en-US" noProof="1"/>
          </a:p>
          <a:p>
            <a:pPr algn="just">
              <a:spcBef>
                <a:spcPts val="0"/>
              </a:spcBef>
              <a:spcAft>
                <a:spcPts val="600"/>
              </a:spcAft>
            </a:pPr>
            <a:r>
              <a:rPr lang="en-US" b="1" noProof="1">
                <a:cs typeface="Arial" panose="020B0604020202020204" pitchFamily="34" charset="0"/>
              </a:rPr>
              <a:t>Emitento auditorius</a:t>
            </a:r>
          </a:p>
          <a:p>
            <a:pPr algn="just" defTabSz="457200" eaLnBrk="0" fontAlgn="base" hangingPunct="0">
              <a:spcBef>
                <a:spcPct val="0"/>
              </a:spcBef>
              <a:spcAft>
                <a:spcPct val="0"/>
              </a:spcAft>
              <a:buClr>
                <a:srgbClr val="0070C0"/>
              </a:buClr>
            </a:pPr>
            <a:r>
              <a:rPr lang="en-US" altLang="lt-LT" noProof="1">
                <a:ea typeface="MS PGothic" pitchFamily="34" charset="-128"/>
              </a:rPr>
              <a:t>Emitento auditorius - UAB „</a:t>
            </a:r>
            <a:r>
              <a:rPr lang="en-US" altLang="lt-LT" noProof="1"/>
              <a:t>Persense Audit</a:t>
            </a:r>
            <a:r>
              <a:rPr lang="en-US" altLang="lt-LT" noProof="1">
                <a:ea typeface="MS PGothic" pitchFamily="34" charset="-128"/>
              </a:rPr>
              <a:t>“.</a:t>
            </a:r>
          </a:p>
          <a:p>
            <a:pPr algn="just" defTabSz="457200" eaLnBrk="0" fontAlgn="base" hangingPunct="0">
              <a:spcBef>
                <a:spcPct val="0"/>
              </a:spcBef>
              <a:spcAft>
                <a:spcPct val="0"/>
              </a:spcAft>
              <a:buClr>
                <a:srgbClr val="0070C0"/>
              </a:buClr>
            </a:pPr>
            <a:r>
              <a:rPr lang="en-US" noProof="1">
                <a:ea typeface="MS PGothic" pitchFamily="34" charset="-128"/>
              </a:rPr>
              <a:t>2018 m. Emitento metinių konsoliduotų audituotų finansinių ataskaitų rinkinius parengė </a:t>
            </a:r>
            <a:r>
              <a:rPr lang="en-US" altLang="lt-LT" noProof="1">
                <a:ea typeface="MS PGothic" pitchFamily="34" charset="-128"/>
              </a:rPr>
              <a:t>UAB „Taxlink auditas“ </a:t>
            </a:r>
            <a:r>
              <a:rPr lang="en-US" noProof="1">
                <a:ea typeface="MS PGothic" pitchFamily="34" charset="-128"/>
              </a:rPr>
              <a:t>ir auditą atliko auditorė Katažina Kozlovskienė (auditoriaus pažymėjimo Nr. 000551). </a:t>
            </a:r>
          </a:p>
          <a:p>
            <a:pPr algn="just">
              <a:spcAft>
                <a:spcPts val="600"/>
              </a:spcAft>
            </a:pPr>
            <a:r>
              <a:rPr lang="en-US" b="1" noProof="1">
                <a:cs typeface="Arial" panose="020B0604020202020204" pitchFamily="34" charset="0"/>
              </a:rPr>
              <a:t>Vieši dokumentai</a:t>
            </a:r>
          </a:p>
          <a:p>
            <a:pPr algn="just" defTabSz="457200" eaLnBrk="0" fontAlgn="base" hangingPunct="0">
              <a:spcBef>
                <a:spcPct val="0"/>
              </a:spcBef>
              <a:spcAft>
                <a:spcPct val="0"/>
              </a:spcAft>
              <a:buClr>
                <a:srgbClr val="0070C0"/>
              </a:buClr>
            </a:pPr>
            <a:r>
              <a:rPr lang="en-US" noProof="1">
                <a:solidFill>
                  <a:schemeClr val="tx1"/>
                </a:solidFill>
                <a:ea typeface="MS PGothic" pitchFamily="34" charset="-128"/>
              </a:rPr>
              <a:t>Su šiuo Informaciniu dokumentu, su 2017 m. ir 2018 m. Bendrovės metiniais audituotų finansinių ataskaitų rinkiniais, 2017 m. ir 2018 m. metiniais pranešimais bei auditoriaus išvadomis, finansinėmis ataskaitomis galima susipažinti </a:t>
            </a:r>
            <a:r>
              <a:rPr lang="en-US" altLang="lt-LT" noProof="1">
                <a:ea typeface="MS PGothic" pitchFamily="34" charset="-128"/>
              </a:rPr>
              <a:t>Platintojo buveinėje </a:t>
            </a:r>
            <a:r>
              <a:rPr lang="en-US" noProof="1">
                <a:ea typeface="MS PGothic" pitchFamily="34" charset="-128"/>
              </a:rPr>
              <a:t>adresu Šeimyniškių g. 1A, LT-09312 Vilnius, Platintojo darbo </a:t>
            </a:r>
            <a:r>
              <a:rPr lang="en-US" noProof="1">
                <a:solidFill>
                  <a:schemeClr val="tx1"/>
                </a:solidFill>
                <a:ea typeface="MS PGothic" pitchFamily="34" charset="-128"/>
              </a:rPr>
              <a:t>metu (nuo 9 val. iki 16:30 val.), </a:t>
            </a:r>
            <a:r>
              <a:rPr lang="en-US" altLang="lt-LT" noProof="1">
                <a:solidFill>
                  <a:schemeClr val="tx1"/>
                </a:solidFill>
                <a:ea typeface="MS PGothic" pitchFamily="34" charset="-128"/>
              </a:rPr>
              <a:t>ir Emitento buveinėje </a:t>
            </a:r>
            <a:r>
              <a:rPr lang="en-US" noProof="1">
                <a:solidFill>
                  <a:schemeClr val="tx1"/>
                </a:solidFill>
                <a:ea typeface="MS PGothic" pitchFamily="34" charset="-128"/>
              </a:rPr>
              <a:t>adresu L. Asanavičiūtės g. 20-201, Vilnius, Lietuva, Bendrovės darbo metu (nuo 9 val. iki 17 val.). </a:t>
            </a:r>
          </a:p>
          <a:p>
            <a:pPr algn="just" defTabSz="457200" eaLnBrk="0" fontAlgn="base" hangingPunct="0">
              <a:spcBef>
                <a:spcPct val="0"/>
              </a:spcBef>
              <a:spcAft>
                <a:spcPct val="0"/>
              </a:spcAft>
              <a:buClr>
                <a:srgbClr val="0070C0"/>
              </a:buClr>
            </a:pPr>
            <a:endParaRPr lang="en-US" noProof="1">
              <a:solidFill>
                <a:schemeClr val="tx1"/>
              </a:solidFill>
              <a:ea typeface="MS PGothic" pitchFamily="34" charset="-128"/>
            </a:endParaRPr>
          </a:p>
          <a:p>
            <a:pPr algn="just" defTabSz="457200" eaLnBrk="0" fontAlgn="base" hangingPunct="0">
              <a:spcBef>
                <a:spcPct val="0"/>
              </a:spcBef>
              <a:spcAft>
                <a:spcPct val="0"/>
              </a:spcAft>
              <a:buClr>
                <a:srgbClr val="0070C0"/>
              </a:buClr>
            </a:pPr>
            <a:r>
              <a:rPr lang="en-US" noProof="1">
                <a:solidFill>
                  <a:schemeClr val="tx1"/>
                </a:solidFill>
                <a:ea typeface="MS PGothic" pitchFamily="34" charset="-128"/>
              </a:rPr>
              <a:t>Su šiais dokumentais taip pat galima susipažinti Obligacijų savininkų Patikėtinio buveinėje adresu Šeimyniškių g. 1A, IBC verslo centras, LT-09312 Vilnius, Lietuvos Respublika, tel. 862118367, el. paštas </a:t>
            </a:r>
            <a:r>
              <a:rPr lang="en-US" noProof="1">
                <a:ea typeface="MS PGothic" pitchFamily="34" charset="-128"/>
                <a:hlinkClick r:id="rId2"/>
              </a:rPr>
              <a:t>danute@legisperitus.lt</a:t>
            </a:r>
            <a:r>
              <a:rPr lang="en-US" noProof="1">
                <a:ea typeface="MS PGothic" pitchFamily="34" charset="-128"/>
              </a:rPr>
              <a:t>).</a:t>
            </a:r>
          </a:p>
          <a:p>
            <a:pPr algn="just" defTabSz="457200" eaLnBrk="0" fontAlgn="base" hangingPunct="0">
              <a:spcBef>
                <a:spcPct val="0"/>
              </a:spcBef>
              <a:spcAft>
                <a:spcPct val="0"/>
              </a:spcAft>
              <a:buClr>
                <a:srgbClr val="0070C0"/>
              </a:buClr>
            </a:pPr>
            <a:endParaRPr lang="en-US" noProof="1">
              <a:ea typeface="MS PGothic" pitchFamily="34" charset="-128"/>
            </a:endParaRPr>
          </a:p>
          <a:p>
            <a:pPr algn="just" defTabSz="457200" eaLnBrk="0" fontAlgn="base" hangingPunct="0">
              <a:spcBef>
                <a:spcPct val="0"/>
              </a:spcBef>
              <a:spcAft>
                <a:spcPct val="0"/>
              </a:spcAft>
              <a:buClr>
                <a:srgbClr val="0070C0"/>
              </a:buClr>
            </a:pPr>
            <a:r>
              <a:rPr lang="en-US" noProof="1">
                <a:ea typeface="MS PGothic" pitchFamily="34" charset="-128"/>
              </a:rPr>
              <a:t>Asmens pageidavimu šie dokumentai bus atsiųsti jam nurodytu el. pašto adresu.</a:t>
            </a:r>
          </a:p>
          <a:p>
            <a:pPr algn="just" defTabSz="457200" eaLnBrk="0" fontAlgn="base" hangingPunct="0">
              <a:spcBef>
                <a:spcPct val="0"/>
              </a:spcBef>
              <a:spcAft>
                <a:spcPct val="0"/>
              </a:spcAft>
              <a:buClr>
                <a:srgbClr val="0070C0"/>
              </a:buClr>
            </a:pPr>
            <a:endParaRPr lang="en-US" noProof="1"/>
          </a:p>
          <a:p>
            <a:endParaRPr lang="en-US" noProof="1"/>
          </a:p>
        </p:txBody>
      </p:sp>
      <p:pic>
        <p:nvPicPr>
          <p:cNvPr id="5" name="Picture 4">
            <a:extLst>
              <a:ext uri="{FF2B5EF4-FFF2-40B4-BE49-F238E27FC236}">
                <a16:creationId xmlns:a16="http://schemas.microsoft.com/office/drawing/2014/main" id="{0806F08C-4F72-4C22-B9A9-5B4DBF9E7AF8}"/>
              </a:ext>
            </a:extLst>
          </p:cNvPr>
          <p:cNvPicPr>
            <a:picLocks noChangeAspect="1"/>
          </p:cNvPicPr>
          <p:nvPr/>
        </p:nvPicPr>
        <p:blipFill>
          <a:blip r:embed="rId3"/>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642878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42354-02B5-0E4B-984D-E165A7AD8263}"/>
              </a:ext>
            </a:extLst>
          </p:cNvPr>
          <p:cNvSpPr>
            <a:spLocks noGrp="1"/>
          </p:cNvSpPr>
          <p:nvPr>
            <p:ph type="ctrTitle"/>
          </p:nvPr>
        </p:nvSpPr>
        <p:spPr/>
        <p:txBody>
          <a:bodyPr>
            <a:normAutofit/>
          </a:bodyPr>
          <a:lstStyle/>
          <a:p>
            <a:r>
              <a:rPr lang="lt-LT" sz="3200" dirty="0">
                <a:ea typeface="MS PGothic" pitchFamily="34" charset="-128"/>
              </a:rPr>
              <a:t>Priedas 1</a:t>
            </a:r>
            <a:endParaRPr lang="en-US" sz="32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402C1B5-8F6F-C148-B278-41F944583527}"/>
              </a:ext>
            </a:extLst>
          </p:cNvPr>
          <p:cNvSpPr>
            <a:spLocks noGrp="1"/>
          </p:cNvSpPr>
          <p:nvPr>
            <p:ph type="body" sz="quarter" idx="16"/>
          </p:nvPr>
        </p:nvSpPr>
        <p:spPr>
          <a:xfrm>
            <a:off x="482599" y="1120153"/>
            <a:ext cx="11226799" cy="650434"/>
          </a:xfrm>
        </p:spPr>
        <p:txBody>
          <a:bodyPr/>
          <a:lstStyle/>
          <a:p>
            <a:pPr algn="ctr">
              <a:spcAft>
                <a:spcPts val="600"/>
              </a:spcAft>
            </a:pPr>
            <a:r>
              <a:rPr lang="lt-LT" sz="1200" b="1" dirty="0"/>
              <a:t>Obligacijų paraiškų tenkinimo pavyzdys Nr. 1</a:t>
            </a:r>
          </a:p>
          <a:p>
            <a:pPr algn="ctr">
              <a:spcBef>
                <a:spcPts val="0"/>
              </a:spcBef>
              <a:spcAft>
                <a:spcPts val="600"/>
              </a:spcAft>
            </a:pPr>
            <a:r>
              <a:rPr lang="en-US" altLang="lt-LT" sz="1200" dirty="0"/>
              <a:t>P</a:t>
            </a:r>
            <a:r>
              <a:rPr lang="lt-LT" altLang="lt-LT" sz="1200" dirty="0"/>
              <a:t>avyzdžio</a:t>
            </a:r>
            <a:r>
              <a:rPr lang="en-US" altLang="lt-LT" sz="1200" dirty="0"/>
              <a:t> Nr.</a:t>
            </a:r>
            <a:r>
              <a:rPr lang="lt-LT" altLang="lt-LT" sz="1200" dirty="0"/>
              <a:t> </a:t>
            </a:r>
            <a:r>
              <a:rPr lang="en-US" altLang="lt-LT" sz="1200" dirty="0"/>
              <a:t>1</a:t>
            </a:r>
            <a:r>
              <a:rPr lang="lt-LT" altLang="lt-LT" sz="1200" dirty="0"/>
              <a:t> atveju, kai Emitentas priima sprendimą išleisti 50 000 vnt. Obligacijų, </a:t>
            </a:r>
            <a:r>
              <a:rPr lang="en-US" altLang="lt-LT" sz="1200" dirty="0"/>
              <a:t>O</a:t>
            </a:r>
            <a:r>
              <a:rPr lang="lt-LT" altLang="lt-LT" sz="1200" dirty="0"/>
              <a:t>bligacijų palūkanų norma būtų 6,0%.</a:t>
            </a:r>
            <a:r>
              <a:rPr lang="lt-LT" sz="1200" dirty="0"/>
              <a:t>  </a:t>
            </a:r>
          </a:p>
          <a:p>
            <a:pPr algn="ctr">
              <a:spcAft>
                <a:spcPts val="600"/>
              </a:spcAft>
            </a:pPr>
            <a:endParaRPr lang="lt-LT" sz="1200" b="1" dirty="0">
              <a:solidFill>
                <a:srgbClr val="FF0000"/>
              </a:solidFill>
              <a:cs typeface="Arial" panose="020B0604020202020204" pitchFamily="34" charset="0"/>
            </a:endParaRPr>
          </a:p>
          <a:p>
            <a:pPr algn="ctr">
              <a:spcAft>
                <a:spcPts val="600"/>
              </a:spcAft>
            </a:pPr>
            <a:endParaRPr lang="lt-LT" sz="1200" b="1" dirty="0">
              <a:cs typeface="Arial" panose="020B0604020202020204" pitchFamily="34" charset="0"/>
            </a:endParaRPr>
          </a:p>
          <a:p>
            <a:pPr algn="ctr">
              <a:spcAft>
                <a:spcPts val="600"/>
              </a:spcAft>
            </a:pPr>
            <a:endParaRPr lang="lt-LT" sz="1200" b="1" dirty="0">
              <a:cs typeface="Arial" panose="020B0604020202020204" pitchFamily="34" charset="0"/>
            </a:endParaRPr>
          </a:p>
          <a:p>
            <a:pPr algn="ctr">
              <a:spcAft>
                <a:spcPts val="600"/>
              </a:spcAft>
            </a:pPr>
            <a:endParaRPr lang="lt-LT" sz="1200" b="1" dirty="0">
              <a:cs typeface="Arial" panose="020B0604020202020204" pitchFamily="34" charset="0"/>
            </a:endParaRPr>
          </a:p>
          <a:p>
            <a:pPr algn="ctr" defTabSz="457200" eaLnBrk="0" fontAlgn="base" hangingPunct="0">
              <a:spcBef>
                <a:spcPct val="0"/>
              </a:spcBef>
              <a:spcAft>
                <a:spcPct val="0"/>
              </a:spcAft>
              <a:buClr>
                <a:srgbClr val="0070C0"/>
              </a:buClr>
            </a:pPr>
            <a:endParaRPr lang="lt-LT" sz="1200" dirty="0"/>
          </a:p>
          <a:p>
            <a:pPr algn="ctr"/>
            <a:endParaRPr lang="lt-LT" sz="1200" dirty="0"/>
          </a:p>
        </p:txBody>
      </p:sp>
      <p:graphicFrame>
        <p:nvGraphicFramePr>
          <p:cNvPr id="5" name="Table 4">
            <a:extLst>
              <a:ext uri="{FF2B5EF4-FFF2-40B4-BE49-F238E27FC236}">
                <a16:creationId xmlns:a16="http://schemas.microsoft.com/office/drawing/2014/main" id="{93F2362A-45DA-4983-BF27-F6E62EA6D6F8}"/>
              </a:ext>
            </a:extLst>
          </p:cNvPr>
          <p:cNvGraphicFramePr>
            <a:graphicFrameLocks noGrp="1"/>
          </p:cNvGraphicFramePr>
          <p:nvPr>
            <p:extLst/>
          </p:nvPr>
        </p:nvGraphicFramePr>
        <p:xfrm>
          <a:off x="2814441" y="1817694"/>
          <a:ext cx="5815824" cy="1734824"/>
        </p:xfrm>
        <a:graphic>
          <a:graphicData uri="http://schemas.openxmlformats.org/drawingml/2006/table">
            <a:tbl>
              <a:tblPr>
                <a:tableStyleId>{6E25E649-3F16-4E02-A733-19D2CDBF48F0}</a:tableStyleId>
              </a:tblPr>
              <a:tblGrid>
                <a:gridCol w="2016237">
                  <a:extLst>
                    <a:ext uri="{9D8B030D-6E8A-4147-A177-3AD203B41FA5}">
                      <a16:colId xmlns:a16="http://schemas.microsoft.com/office/drawing/2014/main" val="20000"/>
                    </a:ext>
                  </a:extLst>
                </a:gridCol>
                <a:gridCol w="1266529">
                  <a:extLst>
                    <a:ext uri="{9D8B030D-6E8A-4147-A177-3AD203B41FA5}">
                      <a16:colId xmlns:a16="http://schemas.microsoft.com/office/drawing/2014/main" val="20001"/>
                    </a:ext>
                  </a:extLst>
                </a:gridCol>
                <a:gridCol w="1266529">
                  <a:extLst>
                    <a:ext uri="{9D8B030D-6E8A-4147-A177-3AD203B41FA5}">
                      <a16:colId xmlns:a16="http://schemas.microsoft.com/office/drawing/2014/main" val="20002"/>
                    </a:ext>
                  </a:extLst>
                </a:gridCol>
                <a:gridCol w="1266529">
                  <a:extLst>
                    <a:ext uri="{9D8B030D-6E8A-4147-A177-3AD203B41FA5}">
                      <a16:colId xmlns:a16="http://schemas.microsoft.com/office/drawing/2014/main" val="20003"/>
                    </a:ext>
                  </a:extLst>
                </a:gridCol>
              </a:tblGrid>
              <a:tr h="456436">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Paraiškose pasirinkta palūkanų norma</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Paraiškų suma, pasirinktai palūkanų normai, EUR</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Patenkinama paraiškų sumos dalis</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Patenkinama paraiškų suma, EUR</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0</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a:t>
                      </a:r>
                      <a:r>
                        <a:rPr lang="lt-LT" sz="1050" u="none" strike="noStrike" dirty="0">
                          <a:solidFill>
                            <a:schemeClr val="tx1"/>
                          </a:solidFill>
                          <a:effectLst/>
                          <a:latin typeface="Arial" panose="020B0604020202020204" pitchFamily="34" charset="0"/>
                          <a:cs typeface="Arial" panose="020B0604020202020204" pitchFamily="34" charset="0"/>
                        </a:rPr>
                        <a:t>.0</a:t>
                      </a:r>
                      <a:r>
                        <a:rPr lang="en-US" sz="1050" u="none" strike="noStrike" dirty="0">
                          <a:solidFill>
                            <a:schemeClr val="tx1"/>
                          </a:solidFill>
                          <a:effectLst/>
                          <a:latin typeface="Arial" panose="020B0604020202020204" pitchFamily="34" charset="0"/>
                          <a:cs typeface="Arial" panose="020B0604020202020204" pitchFamily="34" charset="0"/>
                        </a:rPr>
                        <a:t>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2</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a:solidFill>
                            <a:schemeClr val="tx1"/>
                          </a:solidFill>
                          <a:effectLst/>
                          <a:latin typeface="Arial" panose="020B0604020202020204" pitchFamily="34" charset="0"/>
                          <a:cs typeface="Arial" panose="020B0604020202020204" pitchFamily="34" charset="0"/>
                        </a:rPr>
                        <a:t>500.000</a:t>
                      </a:r>
                      <a:endParaRPr lang="en-US" sz="105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2"/>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4</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a:solidFill>
                            <a:schemeClr val="tx1"/>
                          </a:solidFill>
                          <a:effectLst/>
                          <a:latin typeface="Arial" panose="020B0604020202020204" pitchFamily="34" charset="0"/>
                          <a:cs typeface="Arial" panose="020B0604020202020204" pitchFamily="34" charset="0"/>
                        </a:rPr>
                        <a:t>1.000.000</a:t>
                      </a:r>
                      <a:endParaRPr lang="en-US" sz="105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3"/>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6</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4"/>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8</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lt-LT" sz="1050" u="none" strike="noStrike" dirty="0">
                          <a:solidFill>
                            <a:schemeClr val="tx1"/>
                          </a:solidFill>
                          <a:effectLst/>
                          <a:latin typeface="Arial" panose="020B0604020202020204" pitchFamily="34" charset="0"/>
                          <a:cs typeface="Arial" panose="020B0604020202020204" pitchFamily="34" charset="0"/>
                        </a:rPr>
                        <a:t>10</a:t>
                      </a: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5"/>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6,0%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u="none" strike="noStrike" dirty="0">
                          <a:solidFill>
                            <a:schemeClr val="tx1"/>
                          </a:solidFill>
                          <a:effectLst/>
                          <a:latin typeface="Arial" panose="020B0604020202020204" pitchFamily="34" charset="0"/>
                          <a:cs typeface="Arial" panose="020B0604020202020204" pitchFamily="34" charset="0"/>
                        </a:rPr>
                        <a:t>3</a:t>
                      </a:r>
                      <a:r>
                        <a:rPr lang="en-US" sz="1050" u="none" strike="noStrike" dirty="0">
                          <a:solidFill>
                            <a:schemeClr val="tx1"/>
                          </a:solidFill>
                          <a:effectLst/>
                          <a:latin typeface="Arial" panose="020B0604020202020204" pitchFamily="34" charset="0"/>
                          <a:cs typeface="Arial" panose="020B0604020202020204" pitchFamily="34" charset="0"/>
                        </a:rPr>
                        <a:t>.000.000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u="none" strike="noStrike" dirty="0">
                          <a:solidFill>
                            <a:schemeClr val="tx1"/>
                          </a:solidFill>
                          <a:effectLst/>
                          <a:latin typeface="Arial" panose="020B0604020202020204" pitchFamily="34" charset="0"/>
                          <a:cs typeface="Arial" panose="020B0604020202020204" pitchFamily="34" charset="0"/>
                        </a:rPr>
                        <a:t>5</a:t>
                      </a: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u="none" strike="noStrike" dirty="0">
                          <a:solidFill>
                            <a:schemeClr val="tx1"/>
                          </a:solidFill>
                          <a:effectLst/>
                          <a:latin typeface="Arial" panose="020B0604020202020204" pitchFamily="34" charset="0"/>
                          <a:cs typeface="Arial" panose="020B0604020202020204" pitchFamily="34" charset="0"/>
                        </a:rPr>
                        <a:t>1.50</a:t>
                      </a:r>
                      <a:r>
                        <a:rPr lang="en-US" sz="1050" u="none" strike="noStrike" dirty="0">
                          <a:solidFill>
                            <a:schemeClr val="tx1"/>
                          </a:solidFill>
                          <a:effectLst/>
                          <a:latin typeface="Arial" panose="020B0604020202020204" pitchFamily="34" charset="0"/>
                          <a:cs typeface="Arial" panose="020B0604020202020204" pitchFamily="34" charset="0"/>
                        </a:rPr>
                        <a:t>0</a:t>
                      </a:r>
                      <a:r>
                        <a:rPr lang="lt-LT" sz="1050" u="none" strike="noStrike" dirty="0">
                          <a:solidFill>
                            <a:schemeClr val="tx1"/>
                          </a:solidFill>
                          <a:effectLst/>
                          <a:latin typeface="Arial" panose="020B0604020202020204" pitchFamily="34" charset="0"/>
                          <a:cs typeface="Arial" panose="020B0604020202020204" pitchFamily="34" charset="0"/>
                        </a:rPr>
                        <a:t>.000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38116">
                <a:tc>
                  <a:txBody>
                    <a:bodyPr/>
                    <a:lstStyle/>
                    <a:p>
                      <a:pPr algn="ctr" fontAlgn="b">
                        <a:lnSpc>
                          <a:spcPct val="120000"/>
                        </a:lnSpc>
                      </a:pPr>
                      <a:r>
                        <a:rPr lang="en-US" sz="1050" b="1" u="none" strike="noStrike" dirty="0" err="1">
                          <a:solidFill>
                            <a:schemeClr val="tx1"/>
                          </a:solidFill>
                          <a:effectLst/>
                          <a:latin typeface="Arial" panose="020B0604020202020204" pitchFamily="34" charset="0"/>
                          <a:cs typeface="Arial" panose="020B0604020202020204" pitchFamily="34" charset="0"/>
                        </a:rPr>
                        <a:t>Viso</a:t>
                      </a:r>
                      <a:r>
                        <a:rPr lang="en-US" sz="1050" b="1" u="none" strike="noStrike" dirty="0">
                          <a:solidFill>
                            <a:schemeClr val="tx1"/>
                          </a:solidFill>
                          <a:effectLst/>
                          <a:latin typeface="Arial" panose="020B0604020202020204" pitchFamily="34" charset="0"/>
                          <a:cs typeface="Arial" panose="020B0604020202020204" pitchFamily="34" charset="0"/>
                        </a:rPr>
                        <a:t>:</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b="1" u="none" strike="noStrike" dirty="0">
                          <a:solidFill>
                            <a:schemeClr val="tx1"/>
                          </a:solidFill>
                          <a:effectLst/>
                          <a:latin typeface="Arial" panose="020B0604020202020204" pitchFamily="34" charset="0"/>
                          <a:cs typeface="Arial" panose="020B0604020202020204" pitchFamily="34" charset="0"/>
                        </a:rPr>
                        <a:t>6</a:t>
                      </a:r>
                      <a:r>
                        <a:rPr lang="en-US" sz="1050" b="1" u="none" strike="noStrike" dirty="0">
                          <a:solidFill>
                            <a:schemeClr val="tx1"/>
                          </a:solidFill>
                          <a:effectLst/>
                          <a:latin typeface="Arial" panose="020B0604020202020204" pitchFamily="34" charset="0"/>
                          <a:cs typeface="Arial" panose="020B0604020202020204" pitchFamily="34" charset="0"/>
                        </a:rPr>
                        <a:t>.500.000</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b="1" u="none" strike="noStrike" dirty="0">
                          <a:solidFill>
                            <a:schemeClr val="tx1"/>
                          </a:solidFill>
                          <a:effectLst/>
                          <a:latin typeface="Arial" panose="020B0604020202020204" pitchFamily="34" charset="0"/>
                          <a:cs typeface="Arial" panose="020B0604020202020204" pitchFamily="34" charset="0"/>
                        </a:rPr>
                        <a:t>7</a:t>
                      </a:r>
                      <a:r>
                        <a:rPr lang="en-US" sz="1050" b="1" u="none" strike="noStrike" dirty="0">
                          <a:solidFill>
                            <a:schemeClr val="tx1"/>
                          </a:solidFill>
                          <a:effectLst/>
                          <a:latin typeface="Arial" panose="020B0604020202020204" pitchFamily="34" charset="0"/>
                          <a:cs typeface="Arial" panose="020B0604020202020204" pitchFamily="34" charset="0"/>
                        </a:rPr>
                        <a:t>7%</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b="1" u="none" strike="noStrike" dirty="0">
                          <a:solidFill>
                            <a:schemeClr val="tx1"/>
                          </a:solidFill>
                          <a:effectLst/>
                          <a:latin typeface="Arial" panose="020B0604020202020204" pitchFamily="34" charset="0"/>
                          <a:cs typeface="Arial" panose="020B0604020202020204" pitchFamily="34" charset="0"/>
                        </a:rPr>
                        <a:t>5</a:t>
                      </a:r>
                      <a:r>
                        <a:rPr lang="en-US" sz="1050" b="1" u="none" strike="noStrike" dirty="0">
                          <a:solidFill>
                            <a:schemeClr val="tx1"/>
                          </a:solidFill>
                          <a:effectLst/>
                          <a:latin typeface="Arial" panose="020B0604020202020204" pitchFamily="34" charset="0"/>
                          <a:cs typeface="Arial" panose="020B0604020202020204" pitchFamily="34" charset="0"/>
                        </a:rPr>
                        <a:t>.000.000</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7" name="Text Placeholder 5">
            <a:extLst>
              <a:ext uri="{FF2B5EF4-FFF2-40B4-BE49-F238E27FC236}">
                <a16:creationId xmlns:a16="http://schemas.microsoft.com/office/drawing/2014/main" id="{B2EA7B6E-BCC5-4B2A-9C73-7135F9862D6F}"/>
              </a:ext>
            </a:extLst>
          </p:cNvPr>
          <p:cNvSpPr txBox="1">
            <a:spLocks/>
          </p:cNvSpPr>
          <p:nvPr/>
        </p:nvSpPr>
        <p:spPr>
          <a:xfrm>
            <a:off x="472975" y="3914822"/>
            <a:ext cx="11226799" cy="564319"/>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000"/>
              </a:spcBef>
              <a:buClr>
                <a:srgbClr val="F9D31B"/>
              </a:buClr>
              <a:buSzPct val="100000"/>
              <a:buFont typeface="Arial" panose="020B0604020202020204" pitchFamily="34" charset="0"/>
              <a:buNone/>
              <a:defRPr sz="1400" kern="1200" baseline="0">
                <a:solidFill>
                  <a:srgbClr val="002C63"/>
                </a:solidFill>
                <a:latin typeface="Arial" panose="020B0604020202020204" pitchFamily="34" charset="0"/>
                <a:ea typeface="+mn-ea"/>
                <a:cs typeface="+mn-cs"/>
              </a:defRPr>
            </a:lvl1pPr>
            <a:lvl2pPr marL="4572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2pPr>
            <a:lvl3pPr marL="9144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3pPr>
            <a:lvl4pPr marL="13716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4pPr>
            <a:lvl5pPr marL="1828800" indent="0" algn="l" defTabSz="914400" rtl="0" eaLnBrk="1" latinLnBrk="0" hangingPunct="1">
              <a:lnSpc>
                <a:spcPct val="100000"/>
              </a:lnSpc>
              <a:spcBef>
                <a:spcPts val="500"/>
              </a:spcBef>
              <a:buClr>
                <a:srgbClr val="F9D31B"/>
              </a:buClr>
              <a:buSzPct val="100000"/>
              <a:buFont typeface="System Font Regular"/>
              <a:buNone/>
              <a:defRPr sz="1800" kern="1200" baseline="0">
                <a:solidFill>
                  <a:srgbClr val="002C63"/>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Aft>
                <a:spcPts val="600"/>
              </a:spcAft>
            </a:pPr>
            <a:r>
              <a:rPr lang="lt-LT" sz="1200" b="1" dirty="0">
                <a:cs typeface="Arial" panose="020B0604020202020204" pitchFamily="34" charset="0"/>
              </a:rPr>
              <a:t>Obligacijų paraiškų tenkinimo pavyzdys Nr. 2</a:t>
            </a:r>
          </a:p>
          <a:p>
            <a:pPr algn="ctr" defTabSz="457200" eaLnBrk="0" fontAlgn="base" hangingPunct="0">
              <a:spcBef>
                <a:spcPct val="0"/>
              </a:spcBef>
              <a:spcAft>
                <a:spcPct val="0"/>
              </a:spcAft>
              <a:buClr>
                <a:srgbClr val="0070C0"/>
              </a:buClr>
            </a:pPr>
            <a:r>
              <a:rPr lang="en-US" altLang="lt-LT" sz="1200" dirty="0">
                <a:ea typeface="MS PGothic" pitchFamily="34" charset="-128"/>
              </a:rPr>
              <a:t>P</a:t>
            </a:r>
            <a:r>
              <a:rPr lang="lt-LT" altLang="lt-LT" sz="1200" dirty="0">
                <a:ea typeface="MS PGothic" pitchFamily="34" charset="-128"/>
              </a:rPr>
              <a:t>avyzdžio</a:t>
            </a:r>
            <a:r>
              <a:rPr lang="en-US" altLang="lt-LT" sz="1200" dirty="0">
                <a:ea typeface="MS PGothic" pitchFamily="34" charset="-128"/>
              </a:rPr>
              <a:t> Nr.</a:t>
            </a:r>
            <a:r>
              <a:rPr lang="lt-LT" altLang="lt-LT" sz="1200" dirty="0">
                <a:ea typeface="MS PGothic" pitchFamily="34" charset="-128"/>
              </a:rPr>
              <a:t> </a:t>
            </a:r>
            <a:r>
              <a:rPr lang="en-US" altLang="lt-LT" sz="1200" dirty="0">
                <a:ea typeface="MS PGothic" pitchFamily="34" charset="-128"/>
              </a:rPr>
              <a:t>2</a:t>
            </a:r>
            <a:r>
              <a:rPr lang="lt-LT" altLang="lt-LT" sz="1200" dirty="0">
                <a:ea typeface="MS PGothic" pitchFamily="34" charset="-128"/>
              </a:rPr>
              <a:t> atveju, kai Emitentas priima sprendimą išleisti </a:t>
            </a:r>
            <a:r>
              <a:rPr lang="en-US" altLang="lt-LT" sz="1200" dirty="0">
                <a:ea typeface="MS PGothic" pitchFamily="34" charset="-128"/>
              </a:rPr>
              <a:t>25</a:t>
            </a:r>
            <a:r>
              <a:rPr lang="lt-LT" altLang="lt-LT" sz="1200" dirty="0">
                <a:ea typeface="MS PGothic" pitchFamily="34" charset="-128"/>
              </a:rPr>
              <a:t> 000 vnt. </a:t>
            </a:r>
            <a:r>
              <a:rPr lang="lt-LT" altLang="lt-LT" sz="1100" dirty="0">
                <a:ea typeface="MS PGothic" pitchFamily="34" charset="-128"/>
              </a:rPr>
              <a:t>Obligacijų</a:t>
            </a:r>
            <a:r>
              <a:rPr lang="lt-LT" altLang="lt-LT" sz="1200" dirty="0">
                <a:ea typeface="MS PGothic" pitchFamily="34" charset="-128"/>
              </a:rPr>
              <a:t>, </a:t>
            </a:r>
            <a:r>
              <a:rPr lang="en-US" altLang="lt-LT" sz="1200" dirty="0">
                <a:ea typeface="MS PGothic" pitchFamily="34" charset="-128"/>
              </a:rPr>
              <a:t>O</a:t>
            </a:r>
            <a:r>
              <a:rPr lang="lt-LT" altLang="lt-LT" sz="1200" dirty="0">
                <a:ea typeface="MS PGothic" pitchFamily="34" charset="-128"/>
              </a:rPr>
              <a:t>bligacijų palūkanų norma būtų 5,6%</a:t>
            </a:r>
            <a:r>
              <a:rPr lang="en-US" altLang="lt-LT" sz="1200" dirty="0">
                <a:ea typeface="MS PGothic" pitchFamily="34" charset="-128"/>
              </a:rPr>
              <a:t>:</a:t>
            </a:r>
            <a:endParaRPr lang="lt-LT" altLang="lt-LT" sz="1200" dirty="0">
              <a:ea typeface="MS PGothic" pitchFamily="34" charset="-128"/>
            </a:endParaRPr>
          </a:p>
          <a:p>
            <a:pPr algn="just"/>
            <a:endParaRPr lang="lt-LT" sz="1200" dirty="0"/>
          </a:p>
          <a:p>
            <a:pPr algn="just">
              <a:spcAft>
                <a:spcPts val="600"/>
              </a:spcAft>
            </a:pPr>
            <a:endParaRPr lang="lt-LT" sz="1200" b="1" dirty="0">
              <a:cs typeface="Arial" panose="020B0604020202020204" pitchFamily="34" charset="0"/>
            </a:endParaRPr>
          </a:p>
          <a:p>
            <a:endParaRPr lang="lt-LT" sz="1200" dirty="0"/>
          </a:p>
        </p:txBody>
      </p:sp>
      <p:graphicFrame>
        <p:nvGraphicFramePr>
          <p:cNvPr id="8" name="Table 7">
            <a:extLst>
              <a:ext uri="{FF2B5EF4-FFF2-40B4-BE49-F238E27FC236}">
                <a16:creationId xmlns:a16="http://schemas.microsoft.com/office/drawing/2014/main" id="{02165563-D294-4121-BAAA-49E760998E31}"/>
              </a:ext>
            </a:extLst>
          </p:cNvPr>
          <p:cNvGraphicFramePr>
            <a:graphicFrameLocks noGrp="1"/>
          </p:cNvGraphicFramePr>
          <p:nvPr>
            <p:extLst/>
          </p:nvPr>
        </p:nvGraphicFramePr>
        <p:xfrm>
          <a:off x="2804816" y="4573355"/>
          <a:ext cx="5815824" cy="1734824"/>
        </p:xfrm>
        <a:graphic>
          <a:graphicData uri="http://schemas.openxmlformats.org/drawingml/2006/table">
            <a:tbl>
              <a:tblPr>
                <a:tableStyleId>{6E25E649-3F16-4E02-A733-19D2CDBF48F0}</a:tableStyleId>
              </a:tblPr>
              <a:tblGrid>
                <a:gridCol w="2016237">
                  <a:extLst>
                    <a:ext uri="{9D8B030D-6E8A-4147-A177-3AD203B41FA5}">
                      <a16:colId xmlns:a16="http://schemas.microsoft.com/office/drawing/2014/main" val="20000"/>
                    </a:ext>
                  </a:extLst>
                </a:gridCol>
                <a:gridCol w="1266529">
                  <a:extLst>
                    <a:ext uri="{9D8B030D-6E8A-4147-A177-3AD203B41FA5}">
                      <a16:colId xmlns:a16="http://schemas.microsoft.com/office/drawing/2014/main" val="20001"/>
                    </a:ext>
                  </a:extLst>
                </a:gridCol>
                <a:gridCol w="1266529">
                  <a:extLst>
                    <a:ext uri="{9D8B030D-6E8A-4147-A177-3AD203B41FA5}">
                      <a16:colId xmlns:a16="http://schemas.microsoft.com/office/drawing/2014/main" val="20002"/>
                    </a:ext>
                  </a:extLst>
                </a:gridCol>
                <a:gridCol w="1266529">
                  <a:extLst>
                    <a:ext uri="{9D8B030D-6E8A-4147-A177-3AD203B41FA5}">
                      <a16:colId xmlns:a16="http://schemas.microsoft.com/office/drawing/2014/main" val="20003"/>
                    </a:ext>
                  </a:extLst>
                </a:gridCol>
              </a:tblGrid>
              <a:tr h="456436">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Paraiškose pasirinkta palūkanų norma</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Paraiškų suma, pasirinktai palūkanų normai, EUR</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Patenkinama paraiškų sumos dalis</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i="1" u="none" strike="noStrike" dirty="0">
                          <a:solidFill>
                            <a:schemeClr val="tx1"/>
                          </a:solidFill>
                          <a:effectLst/>
                          <a:latin typeface="Arial" panose="020B0604020202020204" pitchFamily="34" charset="0"/>
                          <a:cs typeface="Arial" panose="020B0604020202020204" pitchFamily="34" charset="0"/>
                        </a:rPr>
                        <a:t>Patenkinama paraiškų suma, EUR</a:t>
                      </a:r>
                      <a:endParaRPr lang="lt-LT" sz="1050" b="0" i="1"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0</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lnSpc>
                          <a:spcPct val="120000"/>
                        </a:lnSpc>
                      </a:pPr>
                      <a:r>
                        <a:rPr lang="en-US" sz="1050" u="none" strike="noStrike">
                          <a:solidFill>
                            <a:schemeClr val="tx1"/>
                          </a:solidFill>
                          <a:effectLst/>
                          <a:latin typeface="Arial" panose="020B0604020202020204" pitchFamily="34" charset="0"/>
                          <a:cs typeface="Arial" panose="020B0604020202020204" pitchFamily="34" charset="0"/>
                        </a:rPr>
                        <a:t>500.000</a:t>
                      </a:r>
                      <a:endParaRPr lang="en-US" sz="105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2</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a:solidFill>
                            <a:schemeClr val="tx1"/>
                          </a:solidFill>
                          <a:effectLst/>
                          <a:latin typeface="Arial" panose="020B0604020202020204" pitchFamily="34" charset="0"/>
                          <a:cs typeface="Arial" panose="020B0604020202020204" pitchFamily="34" charset="0"/>
                        </a:rPr>
                        <a:t>500.000</a:t>
                      </a:r>
                      <a:endParaRPr lang="en-US" sz="105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2"/>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4</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a:solidFill>
                            <a:schemeClr val="tx1"/>
                          </a:solidFill>
                          <a:effectLst/>
                          <a:latin typeface="Arial" panose="020B0604020202020204" pitchFamily="34" charset="0"/>
                          <a:cs typeface="Arial" panose="020B0604020202020204" pitchFamily="34" charset="0"/>
                        </a:rPr>
                        <a:t>1.000.000</a:t>
                      </a:r>
                      <a:endParaRPr lang="en-US" sz="105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3"/>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6</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4"/>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5,</a:t>
                      </a:r>
                      <a:r>
                        <a:rPr lang="lt-LT" sz="1050" u="none" strike="noStrike" dirty="0">
                          <a:solidFill>
                            <a:schemeClr val="tx1"/>
                          </a:solidFill>
                          <a:effectLst/>
                          <a:latin typeface="Arial" panose="020B0604020202020204" pitchFamily="34" charset="0"/>
                          <a:cs typeface="Arial" panose="020B0604020202020204" pitchFamily="34" charset="0"/>
                        </a:rPr>
                        <a:t>8</a:t>
                      </a:r>
                      <a:r>
                        <a:rPr lang="en-US" sz="1050" u="none" strike="noStrike" dirty="0">
                          <a:solidFill>
                            <a:schemeClr val="tx1"/>
                          </a:solidFill>
                          <a:effectLst/>
                          <a:latin typeface="Arial" panose="020B0604020202020204" pitchFamily="34" charset="0"/>
                          <a:cs typeface="Arial" panose="020B0604020202020204" pitchFamily="34" charset="0"/>
                        </a:rPr>
                        <a:t>%</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val="10005"/>
                  </a:ext>
                </a:extLst>
              </a:tr>
              <a:tr h="138116">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6,0%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1.000.000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en-US" sz="1050" u="none" strike="noStrike" dirty="0">
                          <a:solidFill>
                            <a:schemeClr val="tx1"/>
                          </a:solidFill>
                          <a:effectLst/>
                          <a:latin typeface="Arial" panose="020B0604020202020204" pitchFamily="34" charset="0"/>
                          <a:cs typeface="Arial" panose="020B0604020202020204" pitchFamily="34" charset="0"/>
                        </a:rPr>
                        <a:t>0</a:t>
                      </a:r>
                      <a:endParaRPr lang="en-US" sz="105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38116">
                <a:tc>
                  <a:txBody>
                    <a:bodyPr/>
                    <a:lstStyle/>
                    <a:p>
                      <a:pPr algn="ctr" fontAlgn="b">
                        <a:lnSpc>
                          <a:spcPct val="120000"/>
                        </a:lnSpc>
                      </a:pPr>
                      <a:r>
                        <a:rPr lang="en-US" sz="1050" b="1" u="none" strike="noStrike" dirty="0" err="1">
                          <a:solidFill>
                            <a:schemeClr val="tx1"/>
                          </a:solidFill>
                          <a:effectLst/>
                          <a:latin typeface="Arial" panose="020B0604020202020204" pitchFamily="34" charset="0"/>
                          <a:cs typeface="Arial" panose="020B0604020202020204" pitchFamily="34" charset="0"/>
                        </a:rPr>
                        <a:t>Viso</a:t>
                      </a:r>
                      <a:r>
                        <a:rPr lang="en-US" sz="1050" b="1" u="none" strike="noStrike" dirty="0">
                          <a:solidFill>
                            <a:schemeClr val="tx1"/>
                          </a:solidFill>
                          <a:effectLst/>
                          <a:latin typeface="Arial" panose="020B0604020202020204" pitchFamily="34" charset="0"/>
                          <a:cs typeface="Arial" panose="020B0604020202020204" pitchFamily="34" charset="0"/>
                        </a:rPr>
                        <a:t>:</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en-US" sz="1050" b="1" u="none" strike="noStrike" dirty="0">
                          <a:solidFill>
                            <a:schemeClr val="tx1"/>
                          </a:solidFill>
                          <a:effectLst/>
                          <a:latin typeface="Arial" panose="020B0604020202020204" pitchFamily="34" charset="0"/>
                          <a:cs typeface="Arial" panose="020B0604020202020204" pitchFamily="34" charset="0"/>
                        </a:rPr>
                        <a:t>4.500.000</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b="1" u="none" strike="noStrike" dirty="0">
                          <a:solidFill>
                            <a:schemeClr val="tx1"/>
                          </a:solidFill>
                          <a:effectLst/>
                          <a:latin typeface="Arial" panose="020B0604020202020204" pitchFamily="34" charset="0"/>
                          <a:cs typeface="Arial" panose="020B0604020202020204" pitchFamily="34" charset="0"/>
                        </a:rPr>
                        <a:t>56</a:t>
                      </a:r>
                      <a:r>
                        <a:rPr lang="en-US" sz="1050" b="1" u="none" strike="noStrike" dirty="0">
                          <a:solidFill>
                            <a:schemeClr val="tx1"/>
                          </a:solidFill>
                          <a:effectLst/>
                          <a:latin typeface="Arial" panose="020B0604020202020204" pitchFamily="34" charset="0"/>
                          <a:cs typeface="Arial" panose="020B0604020202020204" pitchFamily="34" charset="0"/>
                        </a:rPr>
                        <a:t>%</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lnSpc>
                          <a:spcPct val="120000"/>
                        </a:lnSpc>
                      </a:pPr>
                      <a:r>
                        <a:rPr lang="lt-LT" sz="1050" b="1" u="none" strike="noStrike" dirty="0">
                          <a:solidFill>
                            <a:schemeClr val="tx1"/>
                          </a:solidFill>
                          <a:effectLst/>
                          <a:latin typeface="Arial" panose="020B0604020202020204" pitchFamily="34" charset="0"/>
                          <a:cs typeface="Arial" panose="020B0604020202020204" pitchFamily="34" charset="0"/>
                        </a:rPr>
                        <a:t>2</a:t>
                      </a:r>
                      <a:r>
                        <a:rPr lang="en-US" sz="1050" b="1" u="none" strike="noStrike" dirty="0">
                          <a:solidFill>
                            <a:schemeClr val="tx1"/>
                          </a:solidFill>
                          <a:effectLst/>
                          <a:latin typeface="Arial" panose="020B0604020202020204" pitchFamily="34" charset="0"/>
                          <a:cs typeface="Arial" panose="020B0604020202020204" pitchFamily="34" charset="0"/>
                        </a:rPr>
                        <a:t>.</a:t>
                      </a:r>
                      <a:r>
                        <a:rPr lang="lt-LT" sz="1050" b="1" u="none" strike="noStrike" dirty="0">
                          <a:solidFill>
                            <a:schemeClr val="tx1"/>
                          </a:solidFill>
                          <a:effectLst/>
                          <a:latin typeface="Arial" panose="020B0604020202020204" pitchFamily="34" charset="0"/>
                          <a:cs typeface="Arial" panose="020B0604020202020204" pitchFamily="34" charset="0"/>
                        </a:rPr>
                        <a:t>5</a:t>
                      </a:r>
                      <a:r>
                        <a:rPr lang="en-US" sz="1050" b="1" u="none" strike="noStrike" dirty="0">
                          <a:solidFill>
                            <a:schemeClr val="tx1"/>
                          </a:solidFill>
                          <a:effectLst/>
                          <a:latin typeface="Arial" panose="020B0604020202020204" pitchFamily="34" charset="0"/>
                          <a:cs typeface="Arial" panose="020B0604020202020204" pitchFamily="34" charset="0"/>
                        </a:rPr>
                        <a:t>00.000</a:t>
                      </a:r>
                      <a:endParaRPr lang="en-US" sz="105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pic>
        <p:nvPicPr>
          <p:cNvPr id="9" name="Picture 8">
            <a:extLst>
              <a:ext uri="{FF2B5EF4-FFF2-40B4-BE49-F238E27FC236}">
                <a16:creationId xmlns:a16="http://schemas.microsoft.com/office/drawing/2014/main" id="{E30F57F5-DC6D-4C16-BBFE-ECB347C0B8E0}"/>
              </a:ext>
            </a:extLst>
          </p:cNvPr>
          <p:cNvPicPr>
            <a:picLocks noChangeAspect="1"/>
          </p:cNvPicPr>
          <p:nvPr/>
        </p:nvPicPr>
        <p:blipFill>
          <a:blip r:embed="rId2"/>
          <a:stretch>
            <a:fillRect/>
          </a:stretch>
        </p:blipFill>
        <p:spPr>
          <a:xfrm>
            <a:off x="482602" y="5759498"/>
            <a:ext cx="1007162" cy="777960"/>
          </a:xfrm>
          <a:prstGeom prst="rect">
            <a:avLst/>
          </a:prstGeom>
        </p:spPr>
      </p:pic>
    </p:spTree>
    <p:extLst>
      <p:ext uri="{BB962C8B-B14F-4D97-AF65-F5344CB8AC3E}">
        <p14:creationId xmlns:p14="http://schemas.microsoft.com/office/powerpoint/2010/main" val="2653841321"/>
      </p:ext>
    </p:extLst>
  </p:cSld>
  <p:clrMapOvr>
    <a:masterClrMapping/>
  </p:clrMapOvr>
</p:sld>
</file>

<file path=ppt/theme/theme1.xml><?xml version="1.0" encoding="utf-8"?>
<a:theme xmlns:a="http://schemas.openxmlformats.org/drawingml/2006/main" name="Office Theme">
  <a:themeElements>
    <a:clrScheme name="B2B">
      <a:dk1>
        <a:srgbClr val="002C63"/>
      </a:dk1>
      <a:lt1>
        <a:srgbClr val="FEFFFF"/>
      </a:lt1>
      <a:dk2>
        <a:srgbClr val="002C63"/>
      </a:dk2>
      <a:lt2>
        <a:srgbClr val="FEFFFF"/>
      </a:lt2>
      <a:accent1>
        <a:srgbClr val="A8BADF"/>
      </a:accent1>
      <a:accent2>
        <a:srgbClr val="1F9848"/>
      </a:accent2>
      <a:accent3>
        <a:srgbClr val="002C63"/>
      </a:accent3>
      <a:accent4>
        <a:srgbClr val="C6DAE0"/>
      </a:accent4>
      <a:accent5>
        <a:srgbClr val="7886BA"/>
      </a:accent5>
      <a:accent6>
        <a:srgbClr val="DFD1C2"/>
      </a:accent6>
      <a:hlink>
        <a:srgbClr val="1F9848"/>
      </a:hlink>
      <a:folHlink>
        <a:srgbClr val="1F984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7BAC"/>
        </a:solidFill>
        <a:ln w="7613"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3681</TotalTime>
  <Words>9166</Words>
  <Application>Microsoft Office PowerPoint</Application>
  <PresentationFormat>Widescreen</PresentationFormat>
  <Paragraphs>1006</Paragraphs>
  <Slides>50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MS PGothic</vt:lpstr>
      <vt:lpstr>Apercu Pro Medium</vt:lpstr>
      <vt:lpstr>Arial</vt:lpstr>
      <vt:lpstr>Arial Bold</vt:lpstr>
      <vt:lpstr>Calibri</vt:lpstr>
      <vt:lpstr>Calibri (Body)</vt:lpstr>
      <vt:lpstr>Calibri Light (Headings)</vt:lpstr>
      <vt:lpstr>System Font Regular</vt:lpstr>
      <vt:lpstr>Wingdings</vt:lpstr>
      <vt:lpstr>Office Theme</vt:lpstr>
      <vt:lpstr>PowerPoint Presentation</vt:lpstr>
      <vt:lpstr>PowerPoint Presentation</vt:lpstr>
      <vt:lpstr>Informacinis dokumentas</vt:lpstr>
      <vt:lpstr>Obligacijų išleidimo pagrindas ir priežastys</vt:lpstr>
      <vt:lpstr>Rizikos, susijusios su išleidžiamomis obligacijomis (1)</vt:lpstr>
      <vt:lpstr>Rizikos, susijusios su išleidžiamomis obligacijomis (2)</vt:lpstr>
      <vt:lpstr>Rizikos, susijusios su išleidžiamomis obligacijomis (3)</vt:lpstr>
      <vt:lpstr>Rizikos, susijusios su emitentu (1)</vt:lpstr>
      <vt:lpstr>Rizikos, susijusios su emitentu (2)</vt:lpstr>
      <vt:lpstr>Rizikos, susijusios su emitentu (3)</vt:lpstr>
      <vt:lpstr>Pagrindinės obligacijų sąlygos (1)</vt:lpstr>
      <vt:lpstr>Pagrindinės obligacijų sąlygos (2)</vt:lpstr>
      <vt:lpstr>Obligacijų pasirašymas, paskirstymas ir apmokėjimas (1)</vt:lpstr>
      <vt:lpstr>Obligacijų pasirašymas, paskirstymas ir apmokėjimas (2)</vt:lpstr>
      <vt:lpstr>Obligacijų pasirašymas, paskirstymas ir apmokėjimas (3)</vt:lpstr>
      <vt:lpstr>Obligacijų turėtojams suteikiamos teisės (1)</vt:lpstr>
      <vt:lpstr>Obligacijų turėtojams suteikiamos teisės (2)</vt:lpstr>
      <vt:lpstr>Obligacijų turėtojams suteikiamos teisės (3)</vt:lpstr>
      <vt:lpstr>Papildomi įsipareigojimai obligacijų turėtojams</vt:lpstr>
      <vt:lpstr>Obligacijų išpirkimas prieš terminą</vt:lpstr>
      <vt:lpstr>Bendrovės sudarytos sutartys dėl obligacijų (1)</vt:lpstr>
      <vt:lpstr>Bendrovės sudarytos sutartys dėl obligacijų (2)</vt:lpstr>
      <vt:lpstr>Pagrindinė informacija apie emitentą</vt:lpstr>
      <vt:lpstr>Bendrovės plėtros raida</vt:lpstr>
      <vt:lpstr>Informacija apie emitento išleistus vertybinius popierius</vt:lpstr>
      <vt:lpstr>Bendrovės akcininkų sąrašas</vt:lpstr>
      <vt:lpstr>Bendrovės nuosavybės struktūra</vt:lpstr>
      <vt:lpstr>Bendrovės valdomos įmonės</vt:lpstr>
      <vt:lpstr>Bendrovės valdymas</vt:lpstr>
      <vt:lpstr>Bendrovės veiklos sritys ir pasiekimai</vt:lpstr>
      <vt:lpstr>Verslo aplinka (1)</vt:lpstr>
      <vt:lpstr>Verslo aplinka (2)</vt:lpstr>
      <vt:lpstr>Verslo aplinka (3)</vt:lpstr>
      <vt:lpstr>Reguliacinė aplinka (1)</vt:lpstr>
      <vt:lpstr>Reguliacinė aplinka (2)</vt:lpstr>
      <vt:lpstr>Reguliacinė aplinka (3)</vt:lpstr>
      <vt:lpstr>Grupės įmonės –  UAB „RENESO“</vt:lpstr>
      <vt:lpstr>Bendrovės veiklos apžvalga (1)</vt:lpstr>
      <vt:lpstr>Bendrovės veiklos apžvalga (2)</vt:lpstr>
      <vt:lpstr>Grupės veiklos pelningumas ir investicijos</vt:lpstr>
      <vt:lpstr>Grupės finansinė būklė (1)</vt:lpstr>
      <vt:lpstr>Grupės finansinė būklė (2)</vt:lpstr>
      <vt:lpstr>Grupės kapitalo struktūra</vt:lpstr>
      <vt:lpstr>Grupės finansiniai rodikliai</vt:lpstr>
      <vt:lpstr>Sandoriai su susijusiomis šalimis</vt:lpstr>
      <vt:lpstr>Papildoma informacija (1)</vt:lpstr>
      <vt:lpstr>Papildoma informacija (2)</vt:lpstr>
      <vt:lpstr>Papildoma informacija (3)</vt:lpstr>
      <vt:lpstr>Baigiamosios nuostatos</vt:lpstr>
      <vt:lpstr>Priedas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Tomas Varenbergas</cp:lastModifiedBy>
  <cp:revision>352</cp:revision>
  <dcterms:created xsi:type="dcterms:W3CDTF">2019-07-17T09:23:13Z</dcterms:created>
  <dcterms:modified xsi:type="dcterms:W3CDTF">2019-11-26T17:47:33Z</dcterms:modified>
</cp:coreProperties>
</file>